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sldIdLst>
    <p:sldId id="256" r:id="rId2"/>
    <p:sldId id="400" r:id="rId3"/>
    <p:sldId id="653" r:id="rId4"/>
    <p:sldId id="650" r:id="rId5"/>
    <p:sldId id="651" r:id="rId6"/>
    <p:sldId id="652" r:id="rId7"/>
    <p:sldId id="654" r:id="rId8"/>
    <p:sldId id="655" r:id="rId9"/>
    <p:sldId id="656" r:id="rId10"/>
    <p:sldId id="657" r:id="rId11"/>
    <p:sldId id="659" r:id="rId12"/>
    <p:sldId id="660" r:id="rId13"/>
    <p:sldId id="661" r:id="rId14"/>
    <p:sldId id="663" r:id="rId15"/>
    <p:sldId id="664" r:id="rId16"/>
    <p:sldId id="665" r:id="rId17"/>
    <p:sldId id="667" r:id="rId18"/>
    <p:sldId id="668" r:id="rId19"/>
    <p:sldId id="669" r:id="rId20"/>
    <p:sldId id="670" r:id="rId21"/>
    <p:sldId id="672" r:id="rId22"/>
    <p:sldId id="673" r:id="rId23"/>
    <p:sldId id="674" r:id="rId24"/>
    <p:sldId id="675" r:id="rId25"/>
    <p:sldId id="676" r:id="rId26"/>
    <p:sldId id="543" r:id="rId27"/>
    <p:sldId id="759" r:id="rId28"/>
    <p:sldId id="544" r:id="rId29"/>
    <p:sldId id="611" r:id="rId30"/>
    <p:sldId id="706" r:id="rId31"/>
    <p:sldId id="603" r:id="rId32"/>
    <p:sldId id="699" r:id="rId33"/>
    <p:sldId id="707" r:id="rId34"/>
    <p:sldId id="708" r:id="rId35"/>
    <p:sldId id="548" r:id="rId36"/>
    <p:sldId id="709" r:id="rId37"/>
    <p:sldId id="602" r:id="rId38"/>
    <p:sldId id="696" r:id="rId39"/>
    <p:sldId id="697" r:id="rId40"/>
    <p:sldId id="575" r:id="rId41"/>
    <p:sldId id="738" r:id="rId42"/>
    <p:sldId id="605" r:id="rId43"/>
    <p:sldId id="710" r:id="rId44"/>
    <p:sldId id="606" r:id="rId45"/>
    <p:sldId id="701" r:id="rId46"/>
    <p:sldId id="698" r:id="rId47"/>
    <p:sldId id="739" r:id="rId48"/>
    <p:sldId id="760" r:id="rId49"/>
    <p:sldId id="576" r:id="rId50"/>
    <p:sldId id="607" r:id="rId51"/>
    <p:sldId id="711" r:id="rId52"/>
    <p:sldId id="604" r:id="rId53"/>
    <p:sldId id="702" r:id="rId54"/>
    <p:sldId id="712" r:id="rId55"/>
    <p:sldId id="713" r:id="rId56"/>
    <p:sldId id="550" r:id="rId57"/>
    <p:sldId id="740" r:id="rId58"/>
    <p:sldId id="610" r:id="rId59"/>
    <p:sldId id="704" r:id="rId60"/>
    <p:sldId id="741" r:id="rId61"/>
    <p:sldId id="742" r:id="rId62"/>
    <p:sldId id="402" r:id="rId63"/>
  </p:sldIdLst>
  <p:sldSz cx="12192000" cy="6858000"/>
  <p:notesSz cx="6858000" cy="9144000"/>
  <p:embeddedFontLst>
    <p:embeddedFont>
      <p:font typeface="等线" panose="02010600030101010101" pitchFamily="2" charset="-122"/>
      <p:regular r:id="rId65"/>
      <p:bold r:id="rId66"/>
    </p:embeddedFont>
    <p:embeddedFont>
      <p:font typeface="微软雅黑" panose="020B0503020204020204" pitchFamily="34" charset="-122"/>
      <p:regular r:id="rId67"/>
      <p:bold r:id="rId68"/>
    </p:embeddedFont>
    <p:embeddedFont>
      <p:font typeface="微软雅黑 Light" panose="020B0502040204020203" pitchFamily="34" charset="-122"/>
      <p:regular r:id="rId6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1">
          <p15:clr>
            <a:srgbClr val="A4A3A4"/>
          </p15:clr>
        </p15:guide>
        <p15:guide id="2" orient="horz" pos="504">
          <p15:clr>
            <a:srgbClr val="A4A3A4"/>
          </p15:clr>
        </p15:guide>
        <p15:guide id="3" pos="3802">
          <p15:clr>
            <a:srgbClr val="A4A3A4"/>
          </p15:clr>
        </p15:guide>
        <p15:guide id="4" pos="646">
          <p15:clr>
            <a:srgbClr val="A4A3A4"/>
          </p15:clr>
        </p15:guide>
        <p15:guide id="5" pos="70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衍雷 侯" initials="衍雷"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AB00"/>
    <a:srgbClr val="275DBF"/>
    <a:srgbClr val="4076D8"/>
    <a:srgbClr val="E6E6E6"/>
    <a:srgbClr val="77A238"/>
    <a:srgbClr val="8BB94F"/>
    <a:srgbClr val="2966DF"/>
    <a:srgbClr val="468BFC"/>
    <a:srgbClr val="3B6DCC"/>
    <a:srgbClr val="3B6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4374" autoAdjust="0"/>
  </p:normalViewPr>
  <p:slideViewPr>
    <p:cSldViewPr snapToGrid="0">
      <p:cViewPr>
        <p:scale>
          <a:sx n="75" d="100"/>
          <a:sy n="75" d="100"/>
        </p:scale>
        <p:origin x="522" y="234"/>
      </p:cViewPr>
      <p:guideLst>
        <p:guide orient="horz" pos="2391"/>
        <p:guide orient="horz" pos="504"/>
        <p:guide pos="3802"/>
        <p:guide pos="646"/>
        <p:guide pos="7069"/>
      </p:guideLst>
    </p:cSldViewPr>
  </p:slideViewPr>
  <p:notesTextViewPr>
    <p:cViewPr>
      <p:scale>
        <a:sx n="1" d="1"/>
        <a:sy n="1" d="1"/>
      </p:scale>
      <p:origin x="0" y="0"/>
    </p:cViewPr>
  </p:notesTextViewPr>
  <p:sorterViewPr>
    <p:cViewPr>
      <p:scale>
        <a:sx n="100" d="100"/>
        <a:sy n="100" d="100"/>
      </p:scale>
      <p:origin x="0" y="905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71421-F2A1-4FE0-AC16-AE6BDC8D8584}" type="datetimeFigureOut">
              <a:rPr lang="zh-CN" altLang="en-US" smtClean="0"/>
              <a:t>2021/1/12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F6807-8945-4542-BC41-EDEB94915A30}" type="slidenum">
              <a:rPr lang="zh-CN" altLang="en-US" smtClean="0"/>
              <a:t>‹#›</a:t>
            </a:fld>
            <a:endParaRPr lang="zh-CN" altLang="en-US"/>
          </a:p>
        </p:txBody>
      </p:sp>
    </p:spTree>
    <p:extLst>
      <p:ext uri="{BB962C8B-B14F-4D97-AF65-F5344CB8AC3E}">
        <p14:creationId xmlns:p14="http://schemas.microsoft.com/office/powerpoint/2010/main" val="125723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3F6807-8945-4542-BC41-EDEB94915A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2215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9" y="0"/>
            <a:ext cx="12201998" cy="6865003"/>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600" y="293339"/>
            <a:ext cx="1067366" cy="434403"/>
          </a:xfrm>
          <a:prstGeom prst="rect">
            <a:avLst/>
          </a:prstGeom>
        </p:spPr>
      </p:pic>
      <p:grpSp>
        <p:nvGrpSpPr>
          <p:cNvPr id="15" name="组合 14"/>
          <p:cNvGrpSpPr/>
          <p:nvPr userDrawn="1"/>
        </p:nvGrpSpPr>
        <p:grpSpPr>
          <a:xfrm>
            <a:off x="-4999" y="5852575"/>
            <a:ext cx="12216880" cy="1011775"/>
            <a:chOff x="8831484" y="5904422"/>
            <a:chExt cx="2477617" cy="959365"/>
          </a:xfrm>
        </p:grpSpPr>
        <p:sp>
          <p:nvSpPr>
            <p:cNvPr id="16" name="Rectangle 8" descr="Rectangle 8"/>
            <p:cNvSpPr/>
            <p:nvPr/>
          </p:nvSpPr>
          <p:spPr bwMode="gray">
            <a:xfrm>
              <a:off x="8831484" y="5904422"/>
              <a:ext cx="2477617" cy="953578"/>
            </a:xfrm>
            <a:prstGeom prst="rect">
              <a:avLst/>
            </a:prstGeom>
            <a:solidFill>
              <a:srgbClr val="FFFFFF">
                <a:alpha val="90000"/>
              </a:srgbClr>
            </a:solidFill>
            <a:ln w="6350" algn="ctr">
              <a:noFill/>
              <a:miter lim="800000"/>
            </a:ln>
          </p:spPr>
          <p:txBody>
            <a:bodyPr lIns="80351" tIns="64281" rIns="80351" bIns="64281" rtlCol="0" anchor="ctr"/>
            <a:lstStyle/>
            <a:p>
              <a:pPr marL="0" marR="0" lvl="0" indent="0" algn="ctr" defTabSz="860425" rtl="0" eaLnBrk="1" fontAlgn="base" latinLnBrk="0" hangingPunct="1">
                <a:lnSpc>
                  <a:spcPct val="100000"/>
                </a:lnSpc>
                <a:spcBef>
                  <a:spcPct val="50000"/>
                </a:spcBef>
                <a:spcAft>
                  <a:spcPct val="0"/>
                </a:spcAft>
                <a:buClr>
                  <a:srgbClr val="F0AB00"/>
                </a:buClr>
                <a:buSzPct val="80000"/>
                <a:buFontTx/>
                <a:buNone/>
                <a:defRPr/>
              </a:pPr>
              <a:r>
                <a:rPr lang="en-US" altLang="zh-CN" sz="2400" dirty="0">
                  <a:latin typeface="微软雅黑 Light" panose="020B0502040204020203" pitchFamily="34" charset="-122"/>
                  <a:ea typeface="微软雅黑 Light" panose="020B0502040204020203" pitchFamily="34" charset="-122"/>
                  <a:cs typeface="+mn-ea"/>
                  <a:sym typeface="+mn-lt"/>
                </a:rPr>
                <a:t>www.raqsoft.com.cn</a:t>
              </a:r>
              <a:endParaRPr lang="zh-CN" altLang="en-US" sz="2400" dirty="0">
                <a:latin typeface="微软雅黑 Light" panose="020B0502040204020203" pitchFamily="34" charset="-122"/>
                <a:ea typeface="微软雅黑 Light" panose="020B0502040204020203" pitchFamily="34" charset="-122"/>
                <a:cs typeface="+mn-ea"/>
                <a:sym typeface="+mn-lt"/>
              </a:endParaRPr>
            </a:p>
          </p:txBody>
        </p:sp>
        <p:sp>
          <p:nvSpPr>
            <p:cNvPr id="17" name="矩形 16"/>
            <p:cNvSpPr/>
            <p:nvPr/>
          </p:nvSpPr>
          <p:spPr>
            <a:xfrm>
              <a:off x="8832119" y="6791224"/>
              <a:ext cx="2476982" cy="72563"/>
            </a:xfrm>
            <a:prstGeom prst="rect">
              <a:avLst/>
            </a:prstGeom>
            <a:solidFill>
              <a:srgbClr val="F0AB00"/>
            </a:solidFill>
            <a:ln>
              <a:noFill/>
            </a:ln>
            <a:effectLst/>
          </p:spPr>
          <p:txBody>
            <a:bodyPr spcFirstLastPara="0" vert="horz" wrap="square" lIns="810851" tIns="812278" rIns="810850" bIns="812277" numCol="1" spcCol="1270" rtlCol="0" anchor="ctr" anchorCtr="0">
              <a:noAutofit/>
            </a:bodyPr>
            <a:lstStyle/>
            <a:p>
              <a:pPr algn="ctr" defTabSz="749935" eaLnBrk="1" fontAlgn="auto" hangingPunct="1">
                <a:spcAft>
                  <a:spcPct val="35000"/>
                </a:spcAft>
              </a:pPr>
              <a:endParaRPr kumimoji="0" lang="zh-CN" altLang="en-US" sz="3375" b="1" i="0" u="none" strike="noStrike" kern="0" cap="none" spc="0" normalizeH="0" baseline="0" noProof="0" dirty="0">
                <a:ln>
                  <a:noFill/>
                </a:ln>
                <a:solidFill>
                  <a:srgbClr val="2E383F"/>
                </a:solidFill>
                <a:effectLst/>
                <a:uLnTx/>
                <a:uFillTx/>
                <a:latin typeface="+mn-lt"/>
                <a:ea typeface="+mn-ea"/>
                <a:cs typeface="+mn-ea"/>
                <a:sym typeface="+mn-lt"/>
              </a:endParaRPr>
            </a:p>
          </p:txBody>
        </p:sp>
      </p:grpSp>
      <p:cxnSp>
        <p:nvCxnSpPr>
          <p:cNvPr id="19" name="直接连接符 18"/>
          <p:cNvCxnSpPr/>
          <p:nvPr userDrawn="1"/>
        </p:nvCxnSpPr>
        <p:spPr>
          <a:xfrm>
            <a:off x="2407319" y="4428800"/>
            <a:ext cx="1810647" cy="0"/>
          </a:xfrm>
          <a:prstGeom prst="line">
            <a:avLst/>
          </a:prstGeom>
          <a:ln w="19050">
            <a:solidFill>
              <a:srgbClr val="FFFFFF">
                <a:alpha val="41176"/>
              </a:srgbClr>
            </a:solidFil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7986826" y="4428800"/>
            <a:ext cx="1810647" cy="0"/>
          </a:xfrm>
          <a:prstGeom prst="line">
            <a:avLst/>
          </a:prstGeom>
          <a:ln w="19050">
            <a:solidFill>
              <a:srgbClr val="FFFFFF">
                <a:alpha val="41176"/>
              </a:srgbClr>
            </a:solidFill>
            <a:tailEnd type="ova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8910" y="5278293"/>
            <a:ext cx="1067788" cy="1067729"/>
          </a:xfrm>
          <a:prstGeom prst="rect">
            <a:avLst/>
          </a:prstGeom>
        </p:spPr>
      </p:pic>
      <p:sp>
        <p:nvSpPr>
          <p:cNvPr id="22" name="标题 1"/>
          <p:cNvSpPr>
            <a:spLocks noGrp="1"/>
          </p:cNvSpPr>
          <p:nvPr>
            <p:ph type="title"/>
          </p:nvPr>
        </p:nvSpPr>
        <p:spPr>
          <a:xfrm>
            <a:off x="3292" y="2439955"/>
            <a:ext cx="12201998" cy="1528169"/>
          </a:xfrm>
          <a:prstGeom prst="rect">
            <a:avLst/>
          </a:prstGeom>
        </p:spPr>
        <p:txBody>
          <a:bodyPr>
            <a:normAutofit/>
          </a:bodyPr>
          <a:lstStyle>
            <a:lvl1pPr algn="ctr">
              <a:defRPr sz="6600" b="1">
                <a:solidFill>
                  <a:schemeClr val="bg1"/>
                </a:solidFill>
              </a:defRPr>
            </a:lvl1pPr>
          </a:lstStyle>
          <a:p>
            <a:r>
              <a:rPr lang="zh-CN" altLang="en-US" dirty="0"/>
              <a:t>单击此处编辑母版标题样式</a:t>
            </a:r>
          </a:p>
        </p:txBody>
      </p:sp>
      <p:sp>
        <p:nvSpPr>
          <p:cNvPr id="23" name="文本占位符 29"/>
          <p:cNvSpPr>
            <a:spLocks noGrp="1"/>
          </p:cNvSpPr>
          <p:nvPr>
            <p:ph type="body" sz="quarter" idx="10" hasCustomPrompt="1"/>
          </p:nvPr>
        </p:nvSpPr>
        <p:spPr>
          <a:xfrm>
            <a:off x="4217966" y="4049588"/>
            <a:ext cx="3760062" cy="758424"/>
          </a:xfrm>
          <a:prstGeom prst="rect">
            <a:avLst/>
          </a:prstGeom>
        </p:spPr>
        <p:txBody>
          <a:bodyPr anchor="ctr"/>
          <a:lstStyle>
            <a:lvl1pPr marL="0" indent="0" algn="ctr">
              <a:buNone/>
              <a:defRPr sz="2530">
                <a:solidFill>
                  <a:schemeClr val="bg1"/>
                </a:solidFill>
                <a:latin typeface="微软雅黑 Light" panose="020B0502040204020203" pitchFamily="34" charset="-122"/>
                <a:ea typeface="微软雅黑 Light" panose="020B0502040204020203" pitchFamily="34" charset="-122"/>
              </a:defRPr>
            </a:lvl1pPr>
          </a:lstStyle>
          <a:p>
            <a:pPr lvl="0"/>
            <a:r>
              <a:rPr lang="zh-CN" altLang="en-US" dirty="0"/>
              <a:t>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页（常规）">
    <p:bg>
      <p:bgPr>
        <a:solidFill>
          <a:schemeClr val="bg1"/>
        </a:solidFill>
        <a:effectLst/>
      </p:bgPr>
    </p:bg>
    <p:spTree>
      <p:nvGrpSpPr>
        <p:cNvPr id="1" name=""/>
        <p:cNvGrpSpPr/>
        <p:nvPr/>
      </p:nvGrpSpPr>
      <p:grpSpPr>
        <a:xfrm>
          <a:off x="0" y="0"/>
          <a:ext cx="0" cy="0"/>
          <a:chOff x="0" y="0"/>
          <a:chExt cx="0" cy="0"/>
        </a:xfrm>
      </p:grpSpPr>
      <p:sp>
        <p:nvSpPr>
          <p:cNvPr id="7" name="内容占位符 2"/>
          <p:cNvSpPr>
            <a:spLocks noGrp="1"/>
          </p:cNvSpPr>
          <p:nvPr>
            <p:ph idx="1" hasCustomPrompt="1"/>
          </p:nvPr>
        </p:nvSpPr>
        <p:spPr>
          <a:xfrm>
            <a:off x="695324" y="1052513"/>
            <a:ext cx="10801351" cy="5221287"/>
          </a:xfrm>
          <a:prstGeom prst="rect">
            <a:avLst/>
          </a:prstGeom>
        </p:spPr>
        <p:txBody>
          <a:bodyPr/>
          <a:lstStyle>
            <a:lvl2pPr marL="742950" indent="-285750">
              <a:lnSpc>
                <a:spcPct val="150000"/>
              </a:lnSpc>
              <a:buClr>
                <a:srgbClr val="F0AB00"/>
              </a:buClr>
              <a:buSzPct val="100000"/>
              <a:buFont typeface="Arial" panose="020B0604020202020204" pitchFamily="34" charset="0"/>
              <a:buChar char="•"/>
              <a:defRPr>
                <a:solidFill>
                  <a:schemeClr val="tx1">
                    <a:lumMod val="75000"/>
                    <a:lumOff val="25000"/>
                  </a:schemeClr>
                </a:solidFill>
              </a:defRPr>
            </a:lvl2pPr>
            <a:lvl3pPr marL="1143000" indent="-228600">
              <a:lnSpc>
                <a:spcPct val="150000"/>
              </a:lnSpc>
              <a:buClr>
                <a:srgbClr val="F0AB00"/>
              </a:buClr>
              <a:buSzPct val="100000"/>
              <a:buFont typeface="Arial" panose="020B0604020202020204" pitchFamily="34" charset="0"/>
              <a:buChar char="•"/>
              <a:defRPr>
                <a:solidFill>
                  <a:schemeClr val="tx1">
                    <a:lumMod val="75000"/>
                    <a:lumOff val="25000"/>
                  </a:schemeClr>
                </a:solidFill>
              </a:defRPr>
            </a:lvl3pPr>
            <a:lvl4pPr marL="1600200" indent="-228600">
              <a:lnSpc>
                <a:spcPct val="150000"/>
              </a:lnSpc>
              <a:buClr>
                <a:srgbClr val="F0AB00"/>
              </a:buClr>
              <a:buSzPct val="100000"/>
              <a:buFont typeface="Arial" panose="020B0604020202020204" pitchFamily="34" charset="0"/>
              <a:buChar char="•"/>
              <a:defRPr sz="1600">
                <a:solidFill>
                  <a:schemeClr val="tx1">
                    <a:lumMod val="75000"/>
                    <a:lumOff val="25000"/>
                  </a:schemeClr>
                </a:solidFill>
              </a:defRPr>
            </a:lvl4pPr>
            <a:lvl5pPr marL="2057400" indent="-228600">
              <a:buClr>
                <a:srgbClr val="F0AB00"/>
              </a:buClr>
              <a:buSzPct val="100000"/>
              <a:buFont typeface="Arial" panose="020B0604020202020204" pitchFamily="34" charset="0"/>
              <a:buChar char="•"/>
              <a:defRPr>
                <a:solidFill>
                  <a:schemeClr val="tx1">
                    <a:lumMod val="75000"/>
                    <a:lumOff val="25000"/>
                  </a:schemeClr>
                </a:solidFill>
              </a:defRPr>
            </a:lvl5pPr>
          </a:lstStyle>
          <a:p>
            <a:pPr lvl="1"/>
            <a:r>
              <a:rPr lang="zh-CN" altLang="en-US" dirty="0"/>
              <a:t>第一级</a:t>
            </a:r>
            <a:endParaRPr lang="en-US" altLang="zh-CN" dirty="0"/>
          </a:p>
          <a:p>
            <a:pPr lvl="2"/>
            <a:r>
              <a:rPr lang="zh-CN" altLang="en-US" dirty="0"/>
              <a:t>第二级</a:t>
            </a:r>
          </a:p>
          <a:p>
            <a:pPr lvl="2"/>
            <a:r>
              <a:rPr lang="zh-CN" altLang="en-US" dirty="0"/>
              <a:t>第二级</a:t>
            </a:r>
          </a:p>
          <a:p>
            <a:pPr lvl="3"/>
            <a:r>
              <a:rPr lang="zh-CN" altLang="en-US" dirty="0"/>
              <a:t>第三级</a:t>
            </a:r>
            <a:endParaRPr lang="en-US" altLang="zh-CN" dirty="0"/>
          </a:p>
          <a:p>
            <a:pPr lvl="1"/>
            <a:r>
              <a:rPr lang="zh-CN" altLang="en-US" dirty="0"/>
              <a:t>第一级</a:t>
            </a:r>
            <a:endParaRPr lang="en-US" altLang="zh-CN" dirty="0"/>
          </a:p>
          <a:p>
            <a:pPr lvl="2"/>
            <a:r>
              <a:rPr lang="zh-CN" altLang="en-US" dirty="0"/>
              <a:t>第二级</a:t>
            </a:r>
          </a:p>
          <a:p>
            <a:pPr lvl="1"/>
            <a:endParaRPr lang="zh-CN" altLang="en-US" dirty="0"/>
          </a:p>
        </p:txBody>
      </p:sp>
      <p:sp>
        <p:nvSpPr>
          <p:cNvPr id="10" name="标题 1"/>
          <p:cNvSpPr>
            <a:spLocks noGrp="1"/>
          </p:cNvSpPr>
          <p:nvPr>
            <p:ph type="title"/>
          </p:nvPr>
        </p:nvSpPr>
        <p:spPr>
          <a:xfrm>
            <a:off x="718120" y="260351"/>
            <a:ext cx="5382569" cy="539750"/>
          </a:xfrm>
          <a:prstGeom prst="rect">
            <a:avLst/>
          </a:prstGeom>
        </p:spPr>
        <p:txBody>
          <a:bodyPr anchor="ctr">
            <a:normAutofit/>
          </a:bodyPr>
          <a:lstStyle>
            <a:lvl1pPr algn="l">
              <a:defRPr sz="2800">
                <a:solidFill>
                  <a:srgbClr val="2E383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1" name="left-arrow_159605"/>
          <p:cNvSpPr>
            <a:spLocks noChangeAspect="1"/>
          </p:cNvSpPr>
          <p:nvPr userDrawn="1"/>
        </p:nvSpPr>
        <p:spPr bwMode="auto">
          <a:xfrm rot="10800000">
            <a:off x="324960" y="403915"/>
            <a:ext cx="257043" cy="256624"/>
          </a:xfrm>
          <a:custGeom>
            <a:avLst/>
            <a:gdLst>
              <a:gd name="T0" fmla="*/ 3267 w 6533"/>
              <a:gd name="T1" fmla="*/ 0 h 6533"/>
              <a:gd name="T2" fmla="*/ 0 w 6533"/>
              <a:gd name="T3" fmla="*/ 3267 h 6533"/>
              <a:gd name="T4" fmla="*/ 3267 w 6533"/>
              <a:gd name="T5" fmla="*/ 6533 h 6533"/>
              <a:gd name="T6" fmla="*/ 6533 w 6533"/>
              <a:gd name="T7" fmla="*/ 3267 h 6533"/>
              <a:gd name="T8" fmla="*/ 3267 w 6533"/>
              <a:gd name="T9" fmla="*/ 0 h 6533"/>
              <a:gd name="T10" fmla="*/ 4109 w 6533"/>
              <a:gd name="T11" fmla="*/ 4473 h 6533"/>
              <a:gd name="T12" fmla="*/ 3540 w 6533"/>
              <a:gd name="T13" fmla="*/ 5043 h 6533"/>
              <a:gd name="T14" fmla="*/ 2333 w 6533"/>
              <a:gd name="T15" fmla="*/ 3836 h 6533"/>
              <a:gd name="T16" fmla="*/ 1764 w 6533"/>
              <a:gd name="T17" fmla="*/ 3267 h 6533"/>
              <a:gd name="T18" fmla="*/ 2333 w 6533"/>
              <a:gd name="T19" fmla="*/ 2697 h 6533"/>
              <a:gd name="T20" fmla="*/ 3540 w 6533"/>
              <a:gd name="T21" fmla="*/ 1491 h 6533"/>
              <a:gd name="T22" fmla="*/ 4109 w 6533"/>
              <a:gd name="T23" fmla="*/ 2060 h 6533"/>
              <a:gd name="T24" fmla="*/ 2904 w 6533"/>
              <a:gd name="T25" fmla="*/ 3267 h 6533"/>
              <a:gd name="T26" fmla="*/ 4109 w 6533"/>
              <a:gd name="T27" fmla="*/ 4473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3" h="6533">
                <a:moveTo>
                  <a:pt x="3267" y="0"/>
                </a:moveTo>
                <a:cubicBezTo>
                  <a:pt x="1463" y="0"/>
                  <a:pt x="0" y="1463"/>
                  <a:pt x="0" y="3267"/>
                </a:cubicBezTo>
                <a:cubicBezTo>
                  <a:pt x="0" y="5071"/>
                  <a:pt x="1463" y="6533"/>
                  <a:pt x="3267" y="6533"/>
                </a:cubicBezTo>
                <a:cubicBezTo>
                  <a:pt x="5071" y="6533"/>
                  <a:pt x="6533" y="5071"/>
                  <a:pt x="6533" y="3267"/>
                </a:cubicBezTo>
                <a:cubicBezTo>
                  <a:pt x="6533" y="1463"/>
                  <a:pt x="5071" y="0"/>
                  <a:pt x="3267" y="0"/>
                </a:cubicBezTo>
                <a:close/>
                <a:moveTo>
                  <a:pt x="4109" y="4473"/>
                </a:moveTo>
                <a:lnTo>
                  <a:pt x="3540" y="5043"/>
                </a:lnTo>
                <a:lnTo>
                  <a:pt x="2333" y="3836"/>
                </a:lnTo>
                <a:lnTo>
                  <a:pt x="1764" y="3267"/>
                </a:lnTo>
                <a:lnTo>
                  <a:pt x="2333" y="2697"/>
                </a:lnTo>
                <a:lnTo>
                  <a:pt x="3540" y="1491"/>
                </a:lnTo>
                <a:lnTo>
                  <a:pt x="4109" y="2060"/>
                </a:lnTo>
                <a:lnTo>
                  <a:pt x="2904" y="3267"/>
                </a:lnTo>
                <a:lnTo>
                  <a:pt x="4109" y="4473"/>
                </a:lnTo>
                <a:close/>
              </a:path>
            </a:pathLst>
          </a:custGeom>
          <a:solidFill>
            <a:srgbClr val="F0AB00"/>
          </a:solidFill>
          <a:ln>
            <a:noFill/>
          </a:ln>
        </p:spPr>
      </p:sp>
      <p:sp>
        <p:nvSpPr>
          <p:cNvPr id="18" name="矩形 17"/>
          <p:cNvSpPr/>
          <p:nvPr userDrawn="1"/>
        </p:nvSpPr>
        <p:spPr>
          <a:xfrm flipH="1">
            <a:off x="-3" y="1577"/>
            <a:ext cx="6096001" cy="57035"/>
          </a:xfrm>
          <a:prstGeom prst="rect">
            <a:avLst/>
          </a:prstGeom>
          <a:solidFill>
            <a:srgbClr val="3B6DCC"/>
          </a:solidFill>
          <a:ln>
            <a:noFill/>
          </a:ln>
          <a:effectLst/>
        </p:spPr>
        <p:txBody>
          <a:bodyPr spcFirstLastPara="0" vert="horz" wrap="square" lIns="854790" tIns="856295" rIns="854790" bIns="856294" numCol="1" spcCol="1270" rtlCol="0" anchor="ctr" anchorCtr="0">
            <a:noAutofit/>
          </a:bodyPr>
          <a:lstStyle/>
          <a:p>
            <a:pPr algn="ctr"/>
            <a:endParaRPr lang="en-US" altLang="zh-CN" sz="3375"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userDrawn="1"/>
        </p:nvSpPr>
        <p:spPr>
          <a:xfrm flipH="1">
            <a:off x="6095998" y="-3311"/>
            <a:ext cx="6096002" cy="61923"/>
          </a:xfrm>
          <a:prstGeom prst="rect">
            <a:avLst/>
          </a:prstGeom>
          <a:solidFill>
            <a:srgbClr val="ECECEC"/>
          </a:solidFill>
          <a:ln>
            <a:noFill/>
          </a:ln>
          <a:effectLst/>
        </p:spPr>
        <p:txBody>
          <a:bodyPr spcFirstLastPara="0" vert="horz" wrap="square" lIns="854790" tIns="856295" rIns="854790" bIns="856294" numCol="1" spcCol="1270" rtlCol="0" anchor="ctr" anchorCtr="0">
            <a:noAutofit/>
          </a:bodyPr>
          <a:lstStyle/>
          <a:p>
            <a:pPr algn="ctr"/>
            <a:endParaRPr lang="en-US" altLang="zh-CN" sz="3375" dirty="0">
              <a:solidFill>
                <a:schemeClr val="bg1"/>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3260" y="260351"/>
            <a:ext cx="493781" cy="49375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横版）">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7036" b="69341"/>
          <a:stretch>
            <a:fillRect/>
          </a:stretch>
        </p:blipFill>
        <p:spPr>
          <a:xfrm>
            <a:off x="0" y="0"/>
            <a:ext cx="12192000" cy="1667803"/>
          </a:xfrm>
          <a:prstGeom prst="rect">
            <a:avLst/>
          </a:prstGeom>
        </p:spPr>
      </p:pic>
      <p:sp>
        <p:nvSpPr>
          <p:cNvPr id="3" name="文本框 2"/>
          <p:cNvSpPr txBox="1"/>
          <p:nvPr userDrawn="1"/>
        </p:nvSpPr>
        <p:spPr>
          <a:xfrm>
            <a:off x="5443420" y="299231"/>
            <a:ext cx="1437275" cy="734368"/>
          </a:xfrm>
          <a:prstGeom prst="rect">
            <a:avLst/>
          </a:prstGeom>
          <a:noFill/>
        </p:spPr>
        <p:txBody>
          <a:bodyPr wrap="square" rtlCol="0">
            <a:spAutoFit/>
          </a:bodyPr>
          <a:lstStyle/>
          <a:p>
            <a:r>
              <a:rPr lang="zh-CN" altLang="en-US" sz="4170" b="1" dirty="0">
                <a:solidFill>
                  <a:schemeClr val="bg1"/>
                </a:solidFill>
                <a:latin typeface="微软雅黑 Light" panose="020B0502040204020203" pitchFamily="34" charset="-122"/>
                <a:ea typeface="微软雅黑 Light" panose="020B0502040204020203" pitchFamily="34" charset="-122"/>
                <a:cs typeface="+mn-ea"/>
                <a:sym typeface="+mn-lt"/>
              </a:rPr>
              <a:t>目录</a:t>
            </a:r>
          </a:p>
        </p:txBody>
      </p:sp>
      <p:sp>
        <p:nvSpPr>
          <p:cNvPr id="4" name="文本框 3"/>
          <p:cNvSpPr txBox="1"/>
          <p:nvPr userDrawn="1"/>
        </p:nvSpPr>
        <p:spPr>
          <a:xfrm>
            <a:off x="5070222" y="1054415"/>
            <a:ext cx="2047522" cy="384080"/>
          </a:xfrm>
          <a:prstGeom prst="rect">
            <a:avLst/>
          </a:prstGeom>
          <a:noFill/>
        </p:spPr>
        <p:txBody>
          <a:bodyPr wrap="square" rtlCol="0">
            <a:spAutoFit/>
          </a:bodyPr>
          <a:lstStyle/>
          <a:p>
            <a:pPr algn="ctr"/>
            <a:r>
              <a:rPr lang="en-US" altLang="zh-CN" sz="1895" b="1" dirty="0">
                <a:solidFill>
                  <a:srgbClr val="9FB4D9"/>
                </a:solidFill>
                <a:latin typeface="微软雅黑 Light" panose="020B0502040204020203" pitchFamily="34" charset="-122"/>
                <a:ea typeface="微软雅黑 Light" panose="020B0502040204020203" pitchFamily="34" charset="-122"/>
                <a:cs typeface="+mn-ea"/>
                <a:sym typeface="+mn-lt"/>
              </a:rPr>
              <a:t>CONTENTS</a:t>
            </a:r>
            <a:endParaRPr lang="zh-CN" altLang="en-US" sz="1895" b="1" dirty="0">
              <a:solidFill>
                <a:srgbClr val="9FB4D9"/>
              </a:solidFill>
              <a:latin typeface="微软雅黑 Light" panose="020B0502040204020203" pitchFamily="34" charset="-122"/>
              <a:ea typeface="微软雅黑 Light" panose="020B0502040204020203" pitchFamily="34" charset="-122"/>
              <a:cs typeface="+mn-ea"/>
              <a:sym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a:extLst>
              <a:ext uri="{28A0092B-C50C-407E-A947-70E740481C1C}">
                <a14:useLocalDpi xmlns:a14="http://schemas.microsoft.com/office/drawing/2010/main" val="0"/>
              </a:ext>
            </a:extLst>
          </a:blip>
          <a:srcRect r="64757"/>
          <a:stretch>
            <a:fillRect/>
          </a:stretch>
        </p:blipFill>
        <p:spPr>
          <a:xfrm>
            <a:off x="2" y="0"/>
            <a:ext cx="4295774" cy="6858000"/>
          </a:xfrm>
          <a:prstGeom prst="rect">
            <a:avLst/>
          </a:prstGeom>
        </p:spPr>
      </p:pic>
      <p:sp>
        <p:nvSpPr>
          <p:cNvPr id="5" name="文本框 4"/>
          <p:cNvSpPr txBox="1"/>
          <p:nvPr userDrawn="1"/>
        </p:nvSpPr>
        <p:spPr>
          <a:xfrm>
            <a:off x="467059" y="1515310"/>
            <a:ext cx="1437383" cy="769441"/>
          </a:xfrm>
          <a:prstGeom prst="rect">
            <a:avLst/>
          </a:prstGeom>
          <a:noFill/>
        </p:spPr>
        <p:txBody>
          <a:bodyPr wrap="square" rtlCol="0">
            <a:spAutoFit/>
          </a:bodyPr>
          <a:lstStyle/>
          <a:p>
            <a:r>
              <a:rPr lang="zh-CN" altLang="en-US" sz="4400" b="1" dirty="0">
                <a:solidFill>
                  <a:schemeClr val="bg1"/>
                </a:solidFill>
                <a:latin typeface="微软雅黑 Light" panose="020B0502040204020203" pitchFamily="34" charset="-122"/>
                <a:ea typeface="微软雅黑 Light" panose="020B0502040204020203" pitchFamily="34" charset="-122"/>
                <a:cs typeface="+mn-ea"/>
                <a:sym typeface="+mn-lt"/>
              </a:rPr>
              <a:t>目录</a:t>
            </a:r>
          </a:p>
        </p:txBody>
      </p:sp>
      <p:sp>
        <p:nvSpPr>
          <p:cNvPr id="6" name="文本框 5"/>
          <p:cNvSpPr txBox="1"/>
          <p:nvPr userDrawn="1"/>
        </p:nvSpPr>
        <p:spPr>
          <a:xfrm>
            <a:off x="1741631" y="1757979"/>
            <a:ext cx="2047676" cy="523220"/>
          </a:xfrm>
          <a:prstGeom prst="rect">
            <a:avLst/>
          </a:prstGeom>
          <a:noFill/>
        </p:spPr>
        <p:txBody>
          <a:bodyPr wrap="none" rtlCol="0">
            <a:spAutoFit/>
          </a:bodyPr>
          <a:lstStyle/>
          <a:p>
            <a:pPr algn="ctr"/>
            <a:r>
              <a:rPr lang="en-US" altLang="zh-CN" sz="2800" b="1" dirty="0">
                <a:solidFill>
                  <a:srgbClr val="AFC9E3"/>
                </a:solidFill>
                <a:latin typeface="微软雅黑 Light" panose="020B0502040204020203" pitchFamily="34" charset="-122"/>
                <a:ea typeface="微软雅黑 Light" panose="020B0502040204020203" pitchFamily="34" charset="-122"/>
                <a:cs typeface="+mn-ea"/>
                <a:sym typeface="+mn-lt"/>
              </a:rPr>
              <a:t>CONTENTS</a:t>
            </a:r>
            <a:endParaRPr lang="zh-CN" altLang="en-US" sz="2800" b="1" dirty="0">
              <a:solidFill>
                <a:srgbClr val="AFC9E3"/>
              </a:solidFill>
              <a:latin typeface="微软雅黑 Light" panose="020B0502040204020203" pitchFamily="34" charset="-122"/>
              <a:ea typeface="微软雅黑 Light" panose="020B0502040204020203" pitchFamily="34" charset="-122"/>
              <a:cs typeface="+mn-ea"/>
              <a:sym typeface="+mn-lt"/>
            </a:endParaRPr>
          </a:p>
        </p:txBody>
      </p:sp>
      <p:cxnSp>
        <p:nvCxnSpPr>
          <p:cNvPr id="7" name="直接连接符 6"/>
          <p:cNvCxnSpPr/>
          <p:nvPr userDrawn="1"/>
        </p:nvCxnSpPr>
        <p:spPr>
          <a:xfrm>
            <a:off x="636608" y="2430684"/>
            <a:ext cx="3082890" cy="0"/>
          </a:xfrm>
          <a:prstGeom prst="line">
            <a:avLst/>
          </a:prstGeom>
          <a:ln>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半边蓝）">
    <p:bg>
      <p:bgPr>
        <a:solidFill>
          <a:schemeClr val="bg1"/>
        </a:solidFill>
        <a:effectLst/>
      </p:bgPr>
    </p:bg>
    <p:spTree>
      <p:nvGrpSpPr>
        <p:cNvPr id="1" name=""/>
        <p:cNvGrpSpPr/>
        <p:nvPr/>
      </p:nvGrpSpPr>
      <p:grpSpPr>
        <a:xfrm>
          <a:off x="0" y="0"/>
          <a:ext cx="0" cy="0"/>
          <a:chOff x="0" y="0"/>
          <a:chExt cx="0" cy="0"/>
        </a:xfrm>
      </p:grpSpPr>
      <p:sp>
        <p:nvSpPr>
          <p:cNvPr id="16" name="内容占位符 2"/>
          <p:cNvSpPr>
            <a:spLocks noGrp="1"/>
          </p:cNvSpPr>
          <p:nvPr>
            <p:ph idx="1" hasCustomPrompt="1"/>
          </p:nvPr>
        </p:nvSpPr>
        <p:spPr>
          <a:xfrm>
            <a:off x="695325" y="1052513"/>
            <a:ext cx="5400675" cy="5221287"/>
          </a:xfrm>
          <a:prstGeom prst="rect">
            <a:avLst/>
          </a:prstGeom>
        </p:spPr>
        <p:txBody>
          <a:bodyPr/>
          <a:lstStyle>
            <a:lvl2pPr marL="742950" indent="-285750">
              <a:lnSpc>
                <a:spcPct val="150000"/>
              </a:lnSpc>
              <a:buClr>
                <a:srgbClr val="F0AB00"/>
              </a:buClr>
              <a:buSzPct val="100000"/>
              <a:buFont typeface="Arial" panose="020B0604020202020204" pitchFamily="34" charset="0"/>
              <a:buChar char="•"/>
              <a:defRPr>
                <a:solidFill>
                  <a:schemeClr val="tx1">
                    <a:lumMod val="75000"/>
                    <a:lumOff val="25000"/>
                  </a:schemeClr>
                </a:solidFill>
              </a:defRPr>
            </a:lvl2pPr>
            <a:lvl3pPr marL="1143000" indent="-228600">
              <a:lnSpc>
                <a:spcPct val="150000"/>
              </a:lnSpc>
              <a:buClr>
                <a:srgbClr val="F0AB00"/>
              </a:buClr>
              <a:buSzPct val="100000"/>
              <a:buFont typeface="Arial" panose="020B0604020202020204" pitchFamily="34" charset="0"/>
              <a:buChar char="•"/>
              <a:defRPr>
                <a:solidFill>
                  <a:schemeClr val="tx1">
                    <a:lumMod val="75000"/>
                    <a:lumOff val="25000"/>
                  </a:schemeClr>
                </a:solidFill>
              </a:defRPr>
            </a:lvl3pPr>
            <a:lvl4pPr marL="1600200" indent="-228600">
              <a:lnSpc>
                <a:spcPct val="150000"/>
              </a:lnSpc>
              <a:buClr>
                <a:srgbClr val="F0AB00"/>
              </a:buClr>
              <a:buSzPct val="100000"/>
              <a:buFont typeface="Arial" panose="020B0604020202020204" pitchFamily="34" charset="0"/>
              <a:buChar char="•"/>
              <a:defRPr sz="1600">
                <a:solidFill>
                  <a:schemeClr val="tx1">
                    <a:lumMod val="75000"/>
                    <a:lumOff val="25000"/>
                  </a:schemeClr>
                </a:solidFill>
              </a:defRPr>
            </a:lvl4pPr>
            <a:lvl5pPr marL="2057400" indent="-228600">
              <a:buClr>
                <a:srgbClr val="F0AB00"/>
              </a:buClr>
              <a:buSzPct val="100000"/>
              <a:buFont typeface="Arial" panose="020B0604020202020204" pitchFamily="34" charset="0"/>
              <a:buChar char="•"/>
              <a:defRPr>
                <a:solidFill>
                  <a:schemeClr val="tx1">
                    <a:lumMod val="75000"/>
                    <a:lumOff val="25000"/>
                  </a:schemeClr>
                </a:solidFill>
              </a:defRPr>
            </a:lvl5pPr>
          </a:lstStyle>
          <a:p>
            <a:pPr lvl="1"/>
            <a:r>
              <a:rPr lang="zh-CN" altLang="en-US" dirty="0"/>
              <a:t>第一级</a:t>
            </a:r>
            <a:endParaRPr lang="en-US" altLang="zh-CN" dirty="0"/>
          </a:p>
          <a:p>
            <a:pPr lvl="2"/>
            <a:r>
              <a:rPr lang="zh-CN" altLang="en-US" dirty="0"/>
              <a:t>第二级</a:t>
            </a:r>
          </a:p>
          <a:p>
            <a:pPr lvl="2"/>
            <a:r>
              <a:rPr lang="zh-CN" altLang="en-US" dirty="0"/>
              <a:t>第二级</a:t>
            </a:r>
          </a:p>
          <a:p>
            <a:pPr lvl="3"/>
            <a:r>
              <a:rPr lang="zh-CN" altLang="en-US" dirty="0"/>
              <a:t>第三级</a:t>
            </a:r>
            <a:endParaRPr lang="en-US" altLang="zh-CN" dirty="0"/>
          </a:p>
          <a:p>
            <a:pPr lvl="1"/>
            <a:r>
              <a:rPr lang="zh-CN" altLang="en-US" dirty="0"/>
              <a:t>第一级</a:t>
            </a:r>
            <a:endParaRPr lang="en-US" altLang="zh-CN" dirty="0"/>
          </a:p>
          <a:p>
            <a:pPr lvl="2"/>
            <a:r>
              <a:rPr lang="zh-CN" altLang="en-US" dirty="0"/>
              <a:t>第二级</a:t>
            </a:r>
          </a:p>
          <a:p>
            <a:pPr lvl="1"/>
            <a:endParaRPr lang="zh-CN" altLang="en-US" dirty="0"/>
          </a:p>
        </p:txBody>
      </p:sp>
      <p:sp>
        <p:nvSpPr>
          <p:cNvPr id="18" name="标题 1"/>
          <p:cNvSpPr>
            <a:spLocks noGrp="1"/>
          </p:cNvSpPr>
          <p:nvPr>
            <p:ph type="title"/>
          </p:nvPr>
        </p:nvSpPr>
        <p:spPr>
          <a:xfrm>
            <a:off x="695325" y="260351"/>
            <a:ext cx="5400675" cy="539750"/>
          </a:xfrm>
          <a:prstGeom prst="rect">
            <a:avLst/>
          </a:prstGeom>
        </p:spPr>
        <p:txBody>
          <a:bodyPr anchor="ctr">
            <a:normAutofit/>
          </a:bodyPr>
          <a:lstStyle>
            <a:lvl1pPr algn="l">
              <a:defRPr sz="2800">
                <a:solidFill>
                  <a:srgbClr val="2E383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21" name="矩形 20"/>
          <p:cNvSpPr/>
          <p:nvPr userDrawn="1"/>
        </p:nvSpPr>
        <p:spPr>
          <a:xfrm flipH="1">
            <a:off x="6809432" y="-3140"/>
            <a:ext cx="5382568" cy="6861140"/>
          </a:xfrm>
          <a:prstGeom prst="rect">
            <a:avLst/>
          </a:prstGeom>
          <a:solidFill>
            <a:srgbClr val="275DBF"/>
          </a:solidFill>
          <a:ln>
            <a:noFill/>
          </a:ln>
          <a:effectLst/>
        </p:spPr>
        <p:txBody>
          <a:bodyPr spcFirstLastPara="0" vert="horz" wrap="square" lIns="810851" tIns="812278" rIns="810850" bIns="812277" numCol="1" spcCol="1270" rtlCol="0" anchor="ctr" anchorCtr="0">
            <a:noAutofit/>
          </a:bodyPr>
          <a:lstStyle/>
          <a:p>
            <a:pPr algn="ct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8" name="left-arrow_159605"/>
          <p:cNvSpPr>
            <a:spLocks noChangeAspect="1"/>
          </p:cNvSpPr>
          <p:nvPr userDrawn="1"/>
        </p:nvSpPr>
        <p:spPr bwMode="auto">
          <a:xfrm rot="10800000">
            <a:off x="324960" y="403915"/>
            <a:ext cx="257043" cy="256624"/>
          </a:xfrm>
          <a:custGeom>
            <a:avLst/>
            <a:gdLst>
              <a:gd name="T0" fmla="*/ 3267 w 6533"/>
              <a:gd name="T1" fmla="*/ 0 h 6533"/>
              <a:gd name="T2" fmla="*/ 0 w 6533"/>
              <a:gd name="T3" fmla="*/ 3267 h 6533"/>
              <a:gd name="T4" fmla="*/ 3267 w 6533"/>
              <a:gd name="T5" fmla="*/ 6533 h 6533"/>
              <a:gd name="T6" fmla="*/ 6533 w 6533"/>
              <a:gd name="T7" fmla="*/ 3267 h 6533"/>
              <a:gd name="T8" fmla="*/ 3267 w 6533"/>
              <a:gd name="T9" fmla="*/ 0 h 6533"/>
              <a:gd name="T10" fmla="*/ 4109 w 6533"/>
              <a:gd name="T11" fmla="*/ 4473 h 6533"/>
              <a:gd name="T12" fmla="*/ 3540 w 6533"/>
              <a:gd name="T13" fmla="*/ 5043 h 6533"/>
              <a:gd name="T14" fmla="*/ 2333 w 6533"/>
              <a:gd name="T15" fmla="*/ 3836 h 6533"/>
              <a:gd name="T16" fmla="*/ 1764 w 6533"/>
              <a:gd name="T17" fmla="*/ 3267 h 6533"/>
              <a:gd name="T18" fmla="*/ 2333 w 6533"/>
              <a:gd name="T19" fmla="*/ 2697 h 6533"/>
              <a:gd name="T20" fmla="*/ 3540 w 6533"/>
              <a:gd name="T21" fmla="*/ 1491 h 6533"/>
              <a:gd name="T22" fmla="*/ 4109 w 6533"/>
              <a:gd name="T23" fmla="*/ 2060 h 6533"/>
              <a:gd name="T24" fmla="*/ 2904 w 6533"/>
              <a:gd name="T25" fmla="*/ 3267 h 6533"/>
              <a:gd name="T26" fmla="*/ 4109 w 6533"/>
              <a:gd name="T27" fmla="*/ 4473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3" h="6533">
                <a:moveTo>
                  <a:pt x="3267" y="0"/>
                </a:moveTo>
                <a:cubicBezTo>
                  <a:pt x="1463" y="0"/>
                  <a:pt x="0" y="1463"/>
                  <a:pt x="0" y="3267"/>
                </a:cubicBezTo>
                <a:cubicBezTo>
                  <a:pt x="0" y="5071"/>
                  <a:pt x="1463" y="6533"/>
                  <a:pt x="3267" y="6533"/>
                </a:cubicBezTo>
                <a:cubicBezTo>
                  <a:pt x="5071" y="6533"/>
                  <a:pt x="6533" y="5071"/>
                  <a:pt x="6533" y="3267"/>
                </a:cubicBezTo>
                <a:cubicBezTo>
                  <a:pt x="6533" y="1463"/>
                  <a:pt x="5071" y="0"/>
                  <a:pt x="3267" y="0"/>
                </a:cubicBezTo>
                <a:close/>
                <a:moveTo>
                  <a:pt x="4109" y="4473"/>
                </a:moveTo>
                <a:lnTo>
                  <a:pt x="3540" y="5043"/>
                </a:lnTo>
                <a:lnTo>
                  <a:pt x="2333" y="3836"/>
                </a:lnTo>
                <a:lnTo>
                  <a:pt x="1764" y="3267"/>
                </a:lnTo>
                <a:lnTo>
                  <a:pt x="2333" y="2697"/>
                </a:lnTo>
                <a:lnTo>
                  <a:pt x="3540" y="1491"/>
                </a:lnTo>
                <a:lnTo>
                  <a:pt x="4109" y="2060"/>
                </a:lnTo>
                <a:lnTo>
                  <a:pt x="2904" y="3267"/>
                </a:lnTo>
                <a:lnTo>
                  <a:pt x="4109" y="4473"/>
                </a:lnTo>
                <a:close/>
              </a:path>
            </a:pathLst>
          </a:custGeom>
          <a:solidFill>
            <a:srgbClr val="FFC000"/>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无logo">
    <p:bg>
      <p:bgPr>
        <a:solidFill>
          <a:schemeClr val="bg1"/>
        </a:solidFill>
        <a:effectLst/>
      </p:bgPr>
    </p:bg>
    <p:spTree>
      <p:nvGrpSpPr>
        <p:cNvPr id="1" name=""/>
        <p:cNvGrpSpPr/>
        <p:nvPr/>
      </p:nvGrpSpPr>
      <p:grpSpPr>
        <a:xfrm>
          <a:off x="0" y="0"/>
          <a:ext cx="0" cy="0"/>
          <a:chOff x="0" y="0"/>
          <a:chExt cx="0" cy="0"/>
        </a:xfrm>
      </p:grpSpPr>
      <p:sp>
        <p:nvSpPr>
          <p:cNvPr id="5" name="内容占位符 2"/>
          <p:cNvSpPr>
            <a:spLocks noGrp="1"/>
          </p:cNvSpPr>
          <p:nvPr>
            <p:ph idx="1" hasCustomPrompt="1"/>
          </p:nvPr>
        </p:nvSpPr>
        <p:spPr>
          <a:xfrm>
            <a:off x="695324" y="1052513"/>
            <a:ext cx="10801351" cy="5221287"/>
          </a:xfrm>
          <a:prstGeom prst="rect">
            <a:avLst/>
          </a:prstGeom>
        </p:spPr>
        <p:txBody>
          <a:bodyPr/>
          <a:lstStyle>
            <a:lvl2pPr marL="742950" indent="-285750">
              <a:lnSpc>
                <a:spcPct val="150000"/>
              </a:lnSpc>
              <a:buClr>
                <a:srgbClr val="F0AB00"/>
              </a:buClr>
              <a:buSzPct val="100000"/>
              <a:buFont typeface="Arial" panose="020B0604020202020204" pitchFamily="34" charset="0"/>
              <a:buChar char="•"/>
              <a:defRPr>
                <a:solidFill>
                  <a:schemeClr val="tx1">
                    <a:lumMod val="75000"/>
                    <a:lumOff val="25000"/>
                  </a:schemeClr>
                </a:solidFill>
              </a:defRPr>
            </a:lvl2pPr>
            <a:lvl3pPr marL="1143000" indent="-228600">
              <a:lnSpc>
                <a:spcPct val="150000"/>
              </a:lnSpc>
              <a:buClr>
                <a:srgbClr val="F0AB00"/>
              </a:buClr>
              <a:buSzPct val="100000"/>
              <a:buFont typeface="Arial" panose="020B0604020202020204" pitchFamily="34" charset="0"/>
              <a:buChar char="•"/>
              <a:defRPr>
                <a:solidFill>
                  <a:schemeClr val="tx1">
                    <a:lumMod val="75000"/>
                    <a:lumOff val="25000"/>
                  </a:schemeClr>
                </a:solidFill>
              </a:defRPr>
            </a:lvl3pPr>
            <a:lvl4pPr marL="1600200" indent="-228600">
              <a:lnSpc>
                <a:spcPct val="150000"/>
              </a:lnSpc>
              <a:buClr>
                <a:srgbClr val="F0AB00"/>
              </a:buClr>
              <a:buSzPct val="100000"/>
              <a:buFont typeface="Arial" panose="020B0604020202020204" pitchFamily="34" charset="0"/>
              <a:buChar char="•"/>
              <a:defRPr sz="1600">
                <a:solidFill>
                  <a:schemeClr val="tx1">
                    <a:lumMod val="75000"/>
                    <a:lumOff val="25000"/>
                  </a:schemeClr>
                </a:solidFill>
              </a:defRPr>
            </a:lvl4pPr>
            <a:lvl5pPr marL="2057400" indent="-228600">
              <a:buClr>
                <a:srgbClr val="F0AB00"/>
              </a:buClr>
              <a:buSzPct val="100000"/>
              <a:buFont typeface="Arial" panose="020B0604020202020204" pitchFamily="34" charset="0"/>
              <a:buChar char="•"/>
              <a:defRPr>
                <a:solidFill>
                  <a:schemeClr val="tx1">
                    <a:lumMod val="75000"/>
                    <a:lumOff val="25000"/>
                  </a:schemeClr>
                </a:solidFill>
              </a:defRPr>
            </a:lvl5pPr>
          </a:lstStyle>
          <a:p>
            <a:pPr lvl="1"/>
            <a:r>
              <a:rPr lang="zh-CN" altLang="en-US" dirty="0"/>
              <a:t>第一级</a:t>
            </a:r>
            <a:endParaRPr lang="en-US" altLang="zh-CN" dirty="0"/>
          </a:p>
          <a:p>
            <a:pPr lvl="2"/>
            <a:r>
              <a:rPr lang="zh-CN" altLang="en-US" dirty="0"/>
              <a:t>第二级</a:t>
            </a:r>
          </a:p>
          <a:p>
            <a:pPr lvl="2"/>
            <a:r>
              <a:rPr lang="zh-CN" altLang="en-US" dirty="0"/>
              <a:t>第二级</a:t>
            </a:r>
          </a:p>
          <a:p>
            <a:pPr lvl="3"/>
            <a:r>
              <a:rPr lang="zh-CN" altLang="en-US" dirty="0"/>
              <a:t>第三级</a:t>
            </a:r>
            <a:endParaRPr lang="en-US" altLang="zh-CN" dirty="0"/>
          </a:p>
          <a:p>
            <a:pPr lvl="1"/>
            <a:r>
              <a:rPr lang="zh-CN" altLang="en-US" dirty="0"/>
              <a:t>第一级</a:t>
            </a:r>
            <a:endParaRPr lang="en-US" altLang="zh-CN" dirty="0"/>
          </a:p>
          <a:p>
            <a:pPr lvl="2"/>
            <a:r>
              <a:rPr lang="zh-CN" altLang="en-US" dirty="0"/>
              <a:t>第二级</a:t>
            </a:r>
          </a:p>
          <a:p>
            <a:pPr lvl="1"/>
            <a:endParaRPr lang="zh-CN" altLang="en-US" dirty="0"/>
          </a:p>
        </p:txBody>
      </p:sp>
      <p:sp>
        <p:nvSpPr>
          <p:cNvPr id="7" name="标题 1"/>
          <p:cNvSpPr>
            <a:spLocks noGrp="1"/>
          </p:cNvSpPr>
          <p:nvPr>
            <p:ph type="title"/>
          </p:nvPr>
        </p:nvSpPr>
        <p:spPr>
          <a:xfrm>
            <a:off x="718120" y="260351"/>
            <a:ext cx="5382569" cy="539750"/>
          </a:xfrm>
          <a:prstGeom prst="rect">
            <a:avLst/>
          </a:prstGeom>
        </p:spPr>
        <p:txBody>
          <a:bodyPr anchor="ctr">
            <a:normAutofit/>
          </a:bodyPr>
          <a:lstStyle>
            <a:lvl1pPr algn="l">
              <a:defRPr sz="2800">
                <a:solidFill>
                  <a:srgbClr val="2E383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8" name="left-arrow_159605"/>
          <p:cNvSpPr>
            <a:spLocks noChangeAspect="1"/>
          </p:cNvSpPr>
          <p:nvPr userDrawn="1"/>
        </p:nvSpPr>
        <p:spPr bwMode="auto">
          <a:xfrm rot="10800000">
            <a:off x="324960" y="403915"/>
            <a:ext cx="257043" cy="256624"/>
          </a:xfrm>
          <a:custGeom>
            <a:avLst/>
            <a:gdLst>
              <a:gd name="T0" fmla="*/ 3267 w 6533"/>
              <a:gd name="T1" fmla="*/ 0 h 6533"/>
              <a:gd name="T2" fmla="*/ 0 w 6533"/>
              <a:gd name="T3" fmla="*/ 3267 h 6533"/>
              <a:gd name="T4" fmla="*/ 3267 w 6533"/>
              <a:gd name="T5" fmla="*/ 6533 h 6533"/>
              <a:gd name="T6" fmla="*/ 6533 w 6533"/>
              <a:gd name="T7" fmla="*/ 3267 h 6533"/>
              <a:gd name="T8" fmla="*/ 3267 w 6533"/>
              <a:gd name="T9" fmla="*/ 0 h 6533"/>
              <a:gd name="T10" fmla="*/ 4109 w 6533"/>
              <a:gd name="T11" fmla="*/ 4473 h 6533"/>
              <a:gd name="T12" fmla="*/ 3540 w 6533"/>
              <a:gd name="T13" fmla="*/ 5043 h 6533"/>
              <a:gd name="T14" fmla="*/ 2333 w 6533"/>
              <a:gd name="T15" fmla="*/ 3836 h 6533"/>
              <a:gd name="T16" fmla="*/ 1764 w 6533"/>
              <a:gd name="T17" fmla="*/ 3267 h 6533"/>
              <a:gd name="T18" fmla="*/ 2333 w 6533"/>
              <a:gd name="T19" fmla="*/ 2697 h 6533"/>
              <a:gd name="T20" fmla="*/ 3540 w 6533"/>
              <a:gd name="T21" fmla="*/ 1491 h 6533"/>
              <a:gd name="T22" fmla="*/ 4109 w 6533"/>
              <a:gd name="T23" fmla="*/ 2060 h 6533"/>
              <a:gd name="T24" fmla="*/ 2904 w 6533"/>
              <a:gd name="T25" fmla="*/ 3267 h 6533"/>
              <a:gd name="T26" fmla="*/ 4109 w 6533"/>
              <a:gd name="T27" fmla="*/ 4473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33" h="6533">
                <a:moveTo>
                  <a:pt x="3267" y="0"/>
                </a:moveTo>
                <a:cubicBezTo>
                  <a:pt x="1463" y="0"/>
                  <a:pt x="0" y="1463"/>
                  <a:pt x="0" y="3267"/>
                </a:cubicBezTo>
                <a:cubicBezTo>
                  <a:pt x="0" y="5071"/>
                  <a:pt x="1463" y="6533"/>
                  <a:pt x="3267" y="6533"/>
                </a:cubicBezTo>
                <a:cubicBezTo>
                  <a:pt x="5071" y="6533"/>
                  <a:pt x="6533" y="5071"/>
                  <a:pt x="6533" y="3267"/>
                </a:cubicBezTo>
                <a:cubicBezTo>
                  <a:pt x="6533" y="1463"/>
                  <a:pt x="5071" y="0"/>
                  <a:pt x="3267" y="0"/>
                </a:cubicBezTo>
                <a:close/>
                <a:moveTo>
                  <a:pt x="4109" y="4473"/>
                </a:moveTo>
                <a:lnTo>
                  <a:pt x="3540" y="5043"/>
                </a:lnTo>
                <a:lnTo>
                  <a:pt x="2333" y="3836"/>
                </a:lnTo>
                <a:lnTo>
                  <a:pt x="1764" y="3267"/>
                </a:lnTo>
                <a:lnTo>
                  <a:pt x="2333" y="2697"/>
                </a:lnTo>
                <a:lnTo>
                  <a:pt x="3540" y="1491"/>
                </a:lnTo>
                <a:lnTo>
                  <a:pt x="4109" y="2060"/>
                </a:lnTo>
                <a:lnTo>
                  <a:pt x="2904" y="3267"/>
                </a:lnTo>
                <a:lnTo>
                  <a:pt x="4109" y="4473"/>
                </a:lnTo>
                <a:close/>
              </a:path>
            </a:pathLst>
          </a:custGeom>
          <a:solidFill>
            <a:srgbClr val="F0AB00"/>
          </a:solidFill>
          <a:ln>
            <a:noFill/>
          </a:ln>
        </p:spPr>
      </p:sp>
      <p:sp>
        <p:nvSpPr>
          <p:cNvPr id="6" name="矩形 5"/>
          <p:cNvSpPr/>
          <p:nvPr userDrawn="1"/>
        </p:nvSpPr>
        <p:spPr>
          <a:xfrm flipH="1">
            <a:off x="-3" y="1577"/>
            <a:ext cx="6096001" cy="57035"/>
          </a:xfrm>
          <a:prstGeom prst="rect">
            <a:avLst/>
          </a:prstGeom>
          <a:solidFill>
            <a:srgbClr val="3B6DCC"/>
          </a:solidFill>
          <a:ln>
            <a:noFill/>
          </a:ln>
          <a:effectLst/>
        </p:spPr>
        <p:txBody>
          <a:bodyPr spcFirstLastPara="0" vert="horz" wrap="square" lIns="854790" tIns="856295" rIns="854790" bIns="856294" numCol="1" spcCol="1270" rtlCol="0" anchor="ctr" anchorCtr="0">
            <a:noAutofit/>
          </a:bodyPr>
          <a:lstStyle/>
          <a:p>
            <a:pPr algn="ctr"/>
            <a:endParaRPr lang="en-US" altLang="zh-CN" sz="3375"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userDrawn="1"/>
        </p:nvSpPr>
        <p:spPr>
          <a:xfrm flipH="1">
            <a:off x="6095998" y="-3311"/>
            <a:ext cx="6096002" cy="61923"/>
          </a:xfrm>
          <a:prstGeom prst="rect">
            <a:avLst/>
          </a:prstGeom>
          <a:solidFill>
            <a:srgbClr val="ECECEC"/>
          </a:solidFill>
          <a:ln>
            <a:noFill/>
          </a:ln>
          <a:effectLst/>
        </p:spPr>
        <p:txBody>
          <a:bodyPr spcFirstLastPara="0" vert="horz" wrap="square" lIns="854790" tIns="856295" rIns="854790" bIns="856294" numCol="1" spcCol="1270" rtlCol="0" anchor="ctr" anchorCtr="0">
            <a:noAutofit/>
          </a:bodyPr>
          <a:lstStyle/>
          <a:p>
            <a:pPr algn="ctr"/>
            <a:endParaRPr lang="en-US" altLang="zh-CN" sz="337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全白">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flipH="1">
            <a:off x="-3" y="1577"/>
            <a:ext cx="6096001" cy="57035"/>
          </a:xfrm>
          <a:prstGeom prst="rect">
            <a:avLst/>
          </a:prstGeom>
          <a:solidFill>
            <a:srgbClr val="3B6DCC"/>
          </a:solidFill>
          <a:ln>
            <a:noFill/>
          </a:ln>
          <a:effectLst/>
        </p:spPr>
        <p:txBody>
          <a:bodyPr spcFirstLastPara="0" vert="horz" wrap="square" lIns="854790" tIns="856295" rIns="854790" bIns="856294" numCol="1" spcCol="1270" rtlCol="0" anchor="ctr" anchorCtr="0">
            <a:noAutofit/>
          </a:bodyPr>
          <a:lstStyle/>
          <a:p>
            <a:pPr algn="ctr"/>
            <a:endParaRPr lang="en-US" altLang="zh-CN" sz="3375"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userDrawn="1"/>
        </p:nvSpPr>
        <p:spPr>
          <a:xfrm flipH="1">
            <a:off x="6095998" y="-3311"/>
            <a:ext cx="6096002" cy="61923"/>
          </a:xfrm>
          <a:prstGeom prst="rect">
            <a:avLst/>
          </a:prstGeom>
          <a:solidFill>
            <a:srgbClr val="ECECEC"/>
          </a:solidFill>
          <a:ln>
            <a:noFill/>
          </a:ln>
          <a:effectLst/>
        </p:spPr>
        <p:txBody>
          <a:bodyPr spcFirstLastPara="0" vert="horz" wrap="square" lIns="854790" tIns="856295" rIns="854790" bIns="856294" numCol="1" spcCol="1270" rtlCol="0" anchor="ctr" anchorCtr="0">
            <a:noAutofit/>
          </a:bodyPr>
          <a:lstStyle/>
          <a:p>
            <a:pPr algn="ctr"/>
            <a:endParaRPr lang="en-US" altLang="zh-CN" sz="337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9" y="0"/>
            <a:ext cx="12201998" cy="6865003"/>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9600" y="293339"/>
            <a:ext cx="1067366" cy="434403"/>
          </a:xfrm>
          <a:prstGeom prst="rect">
            <a:avLst/>
          </a:prstGeom>
        </p:spPr>
      </p:pic>
      <p:grpSp>
        <p:nvGrpSpPr>
          <p:cNvPr id="15" name="组合 14"/>
          <p:cNvGrpSpPr/>
          <p:nvPr userDrawn="1"/>
        </p:nvGrpSpPr>
        <p:grpSpPr>
          <a:xfrm>
            <a:off x="-4999" y="5852575"/>
            <a:ext cx="12216880" cy="1011775"/>
            <a:chOff x="8831484" y="5904422"/>
            <a:chExt cx="2477617" cy="959365"/>
          </a:xfrm>
        </p:grpSpPr>
        <p:sp>
          <p:nvSpPr>
            <p:cNvPr id="16" name="Rectangle 8" descr="Rectangle 8"/>
            <p:cNvSpPr/>
            <p:nvPr/>
          </p:nvSpPr>
          <p:spPr bwMode="gray">
            <a:xfrm>
              <a:off x="8831484" y="5904422"/>
              <a:ext cx="2475234" cy="953578"/>
            </a:xfrm>
            <a:prstGeom prst="rect">
              <a:avLst/>
            </a:prstGeom>
            <a:solidFill>
              <a:srgbClr val="FFFFFF">
                <a:alpha val="90000"/>
              </a:srgbClr>
            </a:solidFill>
            <a:ln w="6350" algn="ctr">
              <a:noFill/>
              <a:miter lim="800000"/>
            </a:ln>
          </p:spPr>
          <p:txBody>
            <a:bodyPr lIns="80351" tIns="64281" rIns="80351" bIns="64281" rtlCol="0" anchor="ctr"/>
            <a:lstStyle/>
            <a:p>
              <a:pPr marL="0" marR="0" lvl="0" indent="0" algn="ctr" defTabSz="860425" rtl="0" eaLnBrk="1" fontAlgn="base" latinLnBrk="0" hangingPunct="1">
                <a:lnSpc>
                  <a:spcPct val="100000"/>
                </a:lnSpc>
                <a:spcBef>
                  <a:spcPct val="50000"/>
                </a:spcBef>
                <a:spcAft>
                  <a:spcPct val="0"/>
                </a:spcAft>
                <a:buClr>
                  <a:srgbClr val="F0AB00"/>
                </a:buClr>
                <a:buSzPct val="80000"/>
                <a:buFontTx/>
                <a:buNone/>
                <a:defRPr/>
              </a:pPr>
              <a:r>
                <a:rPr lang="en-US" altLang="zh-CN" sz="2400" dirty="0">
                  <a:latin typeface="微软雅黑 Light" panose="020B0502040204020203" pitchFamily="34" charset="-122"/>
                  <a:ea typeface="微软雅黑 Light" panose="020B0502040204020203" pitchFamily="34" charset="-122"/>
                  <a:cs typeface="+mn-ea"/>
                  <a:sym typeface="+mn-lt"/>
                </a:rPr>
                <a:t>www.raqsoft.com.cn</a:t>
              </a:r>
              <a:endParaRPr lang="zh-CN" altLang="en-US" sz="2400" dirty="0">
                <a:latin typeface="微软雅黑 Light" panose="020B0502040204020203" pitchFamily="34" charset="-122"/>
                <a:ea typeface="微软雅黑 Light" panose="020B0502040204020203" pitchFamily="34" charset="-122"/>
                <a:cs typeface="+mn-ea"/>
                <a:sym typeface="+mn-lt"/>
              </a:endParaRPr>
            </a:p>
          </p:txBody>
        </p:sp>
        <p:sp>
          <p:nvSpPr>
            <p:cNvPr id="17" name="矩形 16"/>
            <p:cNvSpPr/>
            <p:nvPr/>
          </p:nvSpPr>
          <p:spPr>
            <a:xfrm>
              <a:off x="8832119" y="6791224"/>
              <a:ext cx="2476982" cy="72563"/>
            </a:xfrm>
            <a:prstGeom prst="rect">
              <a:avLst/>
            </a:prstGeom>
            <a:solidFill>
              <a:srgbClr val="F0AB00"/>
            </a:solidFill>
            <a:ln>
              <a:noFill/>
            </a:ln>
            <a:effectLst/>
          </p:spPr>
          <p:txBody>
            <a:bodyPr spcFirstLastPara="0" vert="horz" wrap="square" lIns="810851" tIns="812278" rIns="810850" bIns="812277" numCol="1" spcCol="1270" rtlCol="0" anchor="ctr" anchorCtr="0">
              <a:noAutofit/>
            </a:bodyPr>
            <a:lstStyle/>
            <a:p>
              <a:pPr algn="ctr" defTabSz="749935" eaLnBrk="1" fontAlgn="auto" hangingPunct="1">
                <a:spcAft>
                  <a:spcPct val="35000"/>
                </a:spcAft>
              </a:pPr>
              <a:endParaRPr kumimoji="0" lang="zh-CN" altLang="en-US" sz="3375" b="1" i="0" u="none" strike="noStrike" kern="0" cap="none" spc="0" normalizeH="0" baseline="0" noProof="0" dirty="0">
                <a:ln>
                  <a:noFill/>
                </a:ln>
                <a:solidFill>
                  <a:srgbClr val="2E383F"/>
                </a:solidFill>
                <a:effectLst/>
                <a:uLnTx/>
                <a:uFillTx/>
                <a:latin typeface="+mn-lt"/>
                <a:ea typeface="+mn-ea"/>
                <a:cs typeface="+mn-ea"/>
                <a:sym typeface="+mn-lt"/>
              </a:endParaRPr>
            </a:p>
          </p:txBody>
        </p:sp>
      </p:grpSp>
      <p:cxnSp>
        <p:nvCxnSpPr>
          <p:cNvPr id="18" name="直接连接符 17"/>
          <p:cNvCxnSpPr/>
          <p:nvPr userDrawn="1"/>
        </p:nvCxnSpPr>
        <p:spPr>
          <a:xfrm>
            <a:off x="2418749" y="4484005"/>
            <a:ext cx="1810647" cy="0"/>
          </a:xfrm>
          <a:prstGeom prst="line">
            <a:avLst/>
          </a:prstGeom>
          <a:ln w="19050">
            <a:solidFill>
              <a:srgbClr val="FFFFFF">
                <a:alpha val="41176"/>
              </a:srgbClr>
            </a:solidFil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flipH="1">
            <a:off x="7998256" y="4484005"/>
            <a:ext cx="1810647" cy="0"/>
          </a:xfrm>
          <a:prstGeom prst="line">
            <a:avLst/>
          </a:prstGeom>
          <a:ln w="19050">
            <a:solidFill>
              <a:srgbClr val="FFFFFF">
                <a:alpha val="41176"/>
              </a:srgbClr>
            </a:solidFill>
            <a:tailEnd type="ova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8910" y="5278293"/>
            <a:ext cx="1067788" cy="1067729"/>
          </a:xfrm>
          <a:prstGeom prst="rect">
            <a:avLst/>
          </a:prstGeom>
        </p:spPr>
      </p:pic>
      <p:sp>
        <p:nvSpPr>
          <p:cNvPr id="21" name="标题 1"/>
          <p:cNvSpPr txBox="1"/>
          <p:nvPr userDrawn="1"/>
        </p:nvSpPr>
        <p:spPr>
          <a:xfrm>
            <a:off x="3292" y="2439955"/>
            <a:ext cx="12201998" cy="15281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altLang="zh-CN" sz="8800" dirty="0"/>
              <a:t>THANKS</a:t>
            </a:r>
            <a:endParaRPr lang="zh-CN" altLang="en-US" sz="8800" dirty="0"/>
          </a:p>
        </p:txBody>
      </p:sp>
      <p:sp>
        <p:nvSpPr>
          <p:cNvPr id="22" name="文本占位符 29"/>
          <p:cNvSpPr>
            <a:spLocks noGrp="1"/>
          </p:cNvSpPr>
          <p:nvPr>
            <p:ph type="body" sz="quarter" idx="11" hasCustomPrompt="1"/>
          </p:nvPr>
        </p:nvSpPr>
        <p:spPr>
          <a:xfrm>
            <a:off x="4229396" y="4104793"/>
            <a:ext cx="3760062" cy="758424"/>
          </a:xfrm>
          <a:prstGeom prst="rect">
            <a:avLst/>
          </a:prstGeom>
        </p:spPr>
        <p:txBody>
          <a:bodyPr anchor="ctr"/>
          <a:lstStyle>
            <a:lvl1pPr marL="0" indent="0" algn="ctr">
              <a:buNone/>
              <a:defRPr sz="2530">
                <a:solidFill>
                  <a:schemeClr val="bg1"/>
                </a:solidFill>
                <a:latin typeface="微软雅黑 Light" panose="020B0502040204020203" pitchFamily="34" charset="-122"/>
                <a:ea typeface="微软雅黑 Light" panose="020B0502040204020203" pitchFamily="34" charset="-122"/>
              </a:defRPr>
            </a:lvl1pPr>
          </a:lstStyle>
          <a:p>
            <a:pPr lvl="0"/>
            <a:r>
              <a:rPr lang="zh-CN" altLang="en-US" dirty="0"/>
              <a:t>创新技术 推动应用进步</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配色参考">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2885090" y="2435991"/>
            <a:ext cx="1072620" cy="1072620"/>
          </a:xfrm>
          <a:prstGeom prst="rect">
            <a:avLst/>
          </a:prstGeom>
          <a:solidFill>
            <a:srgbClr val="275DBF"/>
          </a:solidFill>
          <a:ln>
            <a:solidFill>
              <a:srgbClr val="0170C1"/>
            </a:solidFill>
          </a:ln>
          <a:effectLst/>
        </p:spPr>
        <p:txBody>
          <a:bodyPr spcFirstLastPara="0" vert="horz" wrap="square" lIns="810851" tIns="812278" rIns="810850" bIns="812277" numCol="1" spcCol="1270" rtlCol="0" anchor="ctr" anchorCtr="0">
            <a:noAutofit/>
          </a:bodyPr>
          <a:lstStyle/>
          <a:p>
            <a:pPr algn="ctr"/>
            <a:r>
              <a:rPr lang="zh-CN" altLang="en-US" sz="3200" dirty="0">
                <a:solidFill>
                  <a:schemeClr val="bg1"/>
                </a:solidFill>
                <a:latin typeface="+mn-lt"/>
                <a:ea typeface="+mn-ea"/>
                <a:cs typeface="+mn-ea"/>
                <a:sym typeface="+mn-lt"/>
              </a:rPr>
              <a:t>字</a:t>
            </a:r>
            <a:endParaRPr lang="en-US" altLang="zh-CN" sz="3200" dirty="0">
              <a:solidFill>
                <a:schemeClr val="bg1"/>
              </a:solidFill>
              <a:latin typeface="+mn-lt"/>
              <a:ea typeface="+mn-ea"/>
              <a:cs typeface="+mn-ea"/>
              <a:sym typeface="+mn-lt"/>
            </a:endParaRPr>
          </a:p>
        </p:txBody>
      </p:sp>
      <p:sp>
        <p:nvSpPr>
          <p:cNvPr id="3" name="矩形 2"/>
          <p:cNvSpPr/>
          <p:nvPr userDrawn="1"/>
        </p:nvSpPr>
        <p:spPr>
          <a:xfrm>
            <a:off x="5662156" y="2435991"/>
            <a:ext cx="1072620" cy="107262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r>
              <a:rPr lang="zh-CN" altLang="en-US" sz="3200" dirty="0">
                <a:solidFill>
                  <a:srgbClr val="000000"/>
                </a:solidFill>
                <a:latin typeface="+mn-lt"/>
                <a:ea typeface="+mn-ea"/>
                <a:cs typeface="+mn-ea"/>
                <a:sym typeface="+mn-lt"/>
              </a:rPr>
              <a:t>字</a:t>
            </a:r>
            <a:endParaRPr kumimoji="0" lang="zh-CN" altLang="en-US" sz="3200" b="1"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4" name="矩形 3"/>
          <p:cNvSpPr/>
          <p:nvPr userDrawn="1"/>
        </p:nvSpPr>
        <p:spPr>
          <a:xfrm>
            <a:off x="4273623" y="2435991"/>
            <a:ext cx="1072620" cy="1072620"/>
          </a:xfrm>
          <a:prstGeom prst="rect">
            <a:avLst/>
          </a:prstGeom>
          <a:solidFill>
            <a:schemeClr val="bg1"/>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r>
              <a:rPr lang="zh-CN" altLang="en-US" sz="3200" dirty="0">
                <a:solidFill>
                  <a:schemeClr val="tx1">
                    <a:lumMod val="75000"/>
                    <a:lumOff val="25000"/>
                  </a:schemeClr>
                </a:solidFill>
                <a:latin typeface="+mn-lt"/>
                <a:ea typeface="+mn-ea"/>
                <a:cs typeface="+mn-ea"/>
                <a:sym typeface="+mn-lt"/>
              </a:rPr>
              <a:t>字</a:t>
            </a:r>
            <a:endParaRPr kumimoji="0" lang="zh-CN" altLang="en-US" sz="3200" b="1"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5" name="矩形 4"/>
          <p:cNvSpPr/>
          <p:nvPr userDrawn="1"/>
        </p:nvSpPr>
        <p:spPr>
          <a:xfrm>
            <a:off x="8439222" y="2435991"/>
            <a:ext cx="1072620" cy="1072620"/>
          </a:xfrm>
          <a:prstGeom prst="rect">
            <a:avLst/>
          </a:prstGeom>
          <a:solidFill>
            <a:srgbClr val="080808"/>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r>
              <a:rPr lang="zh-CN" altLang="en-US" sz="3200" dirty="0">
                <a:solidFill>
                  <a:schemeClr val="bg1"/>
                </a:solidFill>
                <a:latin typeface="+mn-lt"/>
                <a:ea typeface="+mn-ea"/>
                <a:cs typeface="+mn-ea"/>
                <a:sym typeface="+mn-lt"/>
              </a:rPr>
              <a:t>字</a:t>
            </a:r>
            <a:endParaRPr kumimoji="0" lang="zh-CN" altLang="en-US" sz="3200"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6" name="矩形 5"/>
          <p:cNvSpPr/>
          <p:nvPr userDrawn="1"/>
        </p:nvSpPr>
        <p:spPr>
          <a:xfrm>
            <a:off x="7050689" y="2435991"/>
            <a:ext cx="1072620" cy="1072620"/>
          </a:xfrm>
          <a:prstGeom prst="rect">
            <a:avLst/>
          </a:prstGeom>
          <a:solidFill>
            <a:srgbClr val="FFC000"/>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r>
              <a:rPr lang="zh-CN" altLang="en-US" sz="3200" dirty="0">
                <a:solidFill>
                  <a:schemeClr val="bg1"/>
                </a:solidFill>
                <a:latin typeface="+mn-lt"/>
                <a:ea typeface="+mn-ea"/>
                <a:cs typeface="+mn-ea"/>
                <a:sym typeface="+mn-lt"/>
              </a:rPr>
              <a:t>字</a:t>
            </a:r>
            <a:endParaRPr kumimoji="0" lang="zh-CN" altLang="en-US" sz="3200"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7" name="矩形 6"/>
          <p:cNvSpPr/>
          <p:nvPr userDrawn="1"/>
        </p:nvSpPr>
        <p:spPr>
          <a:xfrm>
            <a:off x="8444780" y="4524385"/>
            <a:ext cx="1072620" cy="460847"/>
          </a:xfrm>
          <a:prstGeom prst="rect">
            <a:avLst/>
          </a:prstGeom>
          <a:solidFill>
            <a:srgbClr val="77A238"/>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8" name="矩形 7"/>
          <p:cNvSpPr/>
          <p:nvPr userDrawn="1"/>
        </p:nvSpPr>
        <p:spPr>
          <a:xfrm>
            <a:off x="4273623" y="3914363"/>
            <a:ext cx="1072620" cy="611772"/>
          </a:xfrm>
          <a:prstGeom prst="rect">
            <a:avLst/>
          </a:prstGeom>
          <a:solidFill>
            <a:schemeClr val="accent4">
              <a:lumMod val="60000"/>
              <a:lumOff val="40000"/>
            </a:schemeClr>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13" name="矩形 12"/>
          <p:cNvSpPr/>
          <p:nvPr userDrawn="1"/>
        </p:nvSpPr>
        <p:spPr>
          <a:xfrm>
            <a:off x="8444780" y="3912613"/>
            <a:ext cx="1072620" cy="611772"/>
          </a:xfrm>
          <a:prstGeom prst="rect">
            <a:avLst/>
          </a:prstGeom>
          <a:solidFill>
            <a:srgbClr val="8BB94F"/>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14" name="矩形 13"/>
          <p:cNvSpPr/>
          <p:nvPr userDrawn="1"/>
        </p:nvSpPr>
        <p:spPr>
          <a:xfrm>
            <a:off x="4273623" y="4526135"/>
            <a:ext cx="1072620" cy="460847"/>
          </a:xfrm>
          <a:prstGeom prst="rect">
            <a:avLst/>
          </a:prstGeom>
          <a:solidFill>
            <a:srgbClr val="FFC000"/>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15" name="矩形 14"/>
          <p:cNvSpPr/>
          <p:nvPr userDrawn="1"/>
        </p:nvSpPr>
        <p:spPr>
          <a:xfrm>
            <a:off x="7050689" y="3914363"/>
            <a:ext cx="1072620" cy="611772"/>
          </a:xfrm>
          <a:prstGeom prst="rect">
            <a:avLst/>
          </a:prstGeom>
          <a:solidFill>
            <a:srgbClr val="DCCBB1"/>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16" name="矩形 15"/>
          <p:cNvSpPr/>
          <p:nvPr userDrawn="1"/>
        </p:nvSpPr>
        <p:spPr>
          <a:xfrm>
            <a:off x="5662156" y="3916072"/>
            <a:ext cx="1072620" cy="610063"/>
          </a:xfrm>
          <a:prstGeom prst="rect">
            <a:avLst/>
          </a:prstGeom>
          <a:solidFill>
            <a:srgbClr val="D87054"/>
          </a:solidFill>
          <a:ln>
            <a:noFill/>
          </a:ln>
          <a:effectLst/>
        </p:spPr>
        <p:txBody>
          <a:bodyPr spcFirstLastPara="0" vert="horz" wrap="square" lIns="810851" tIns="812278" rIns="810850" bIns="812277" numCol="1" spcCol="1270" rtlCol="0" anchor="ctr" anchorCtr="0">
            <a:noAutofit/>
          </a:bodyPr>
          <a:lstStyle/>
          <a:p>
            <a:pPr algn="ctr"/>
            <a:endParaRPr lang="en-US" altLang="zh-CN" sz="3200" dirty="0">
              <a:solidFill>
                <a:schemeClr val="bg1"/>
              </a:solidFill>
              <a:latin typeface="+mn-lt"/>
              <a:ea typeface="+mn-ea"/>
              <a:cs typeface="+mn-ea"/>
              <a:sym typeface="+mn-lt"/>
            </a:endParaRPr>
          </a:p>
        </p:txBody>
      </p:sp>
      <p:sp>
        <p:nvSpPr>
          <p:cNvPr id="17" name="矩形 16"/>
          <p:cNvSpPr/>
          <p:nvPr userDrawn="1"/>
        </p:nvSpPr>
        <p:spPr>
          <a:xfrm>
            <a:off x="7050689" y="4524426"/>
            <a:ext cx="1072620" cy="460847"/>
          </a:xfrm>
          <a:prstGeom prst="rect">
            <a:avLst/>
          </a:prstGeom>
          <a:solidFill>
            <a:srgbClr val="A89763"/>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18" name="矩形 17"/>
          <p:cNvSpPr/>
          <p:nvPr userDrawn="1"/>
        </p:nvSpPr>
        <p:spPr>
          <a:xfrm>
            <a:off x="5662156" y="4524385"/>
            <a:ext cx="1072620" cy="460848"/>
          </a:xfrm>
          <a:prstGeom prst="rect">
            <a:avLst/>
          </a:prstGeom>
          <a:solidFill>
            <a:srgbClr val="B7472A"/>
          </a:solidFill>
          <a:ln>
            <a:noFill/>
          </a:ln>
          <a:effectLst/>
        </p:spPr>
        <p:txBody>
          <a:bodyPr spcFirstLastPara="0" vert="horz" wrap="square" lIns="810851" tIns="812278" rIns="810850" bIns="812277" numCol="1" spcCol="1270" rtlCol="0" anchor="ctr" anchorCtr="0">
            <a:noAutofit/>
          </a:bodyPr>
          <a:lstStyle/>
          <a:p>
            <a:pPr algn="ctr"/>
            <a:endParaRPr lang="en-US" altLang="zh-CN" sz="3200" dirty="0">
              <a:solidFill>
                <a:schemeClr val="bg1"/>
              </a:solidFill>
              <a:latin typeface="+mn-lt"/>
              <a:ea typeface="+mn-ea"/>
              <a:cs typeface="+mn-ea"/>
              <a:sym typeface="+mn-lt"/>
            </a:endParaRPr>
          </a:p>
        </p:txBody>
      </p:sp>
      <p:sp>
        <p:nvSpPr>
          <p:cNvPr id="20" name="矩形 19"/>
          <p:cNvSpPr/>
          <p:nvPr userDrawn="1"/>
        </p:nvSpPr>
        <p:spPr>
          <a:xfrm>
            <a:off x="2879532" y="3916071"/>
            <a:ext cx="1072620" cy="610063"/>
          </a:xfrm>
          <a:prstGeom prst="rect">
            <a:avLst/>
          </a:prstGeom>
          <a:solidFill>
            <a:srgbClr val="4076D8"/>
          </a:solidFill>
          <a:ln>
            <a:noFill/>
          </a:ln>
          <a:effectLst/>
        </p:spPr>
        <p:txBody>
          <a:bodyPr spcFirstLastPara="0" vert="horz" wrap="square" lIns="810851" tIns="812278" rIns="810850" bIns="812277" numCol="1" spcCol="1270" rtlCol="0" anchor="ctr" anchorCtr="0">
            <a:noAutofit/>
          </a:bodyPr>
          <a:lstStyle/>
          <a:p>
            <a:pPr algn="ctr"/>
            <a:endParaRPr lang="en-US" altLang="zh-CN" sz="3200" dirty="0">
              <a:solidFill>
                <a:schemeClr val="bg1"/>
              </a:solidFill>
              <a:latin typeface="+mn-lt"/>
              <a:ea typeface="+mn-ea"/>
              <a:cs typeface="+mn-ea"/>
              <a:sym typeface="+mn-lt"/>
            </a:endParaRPr>
          </a:p>
        </p:txBody>
      </p:sp>
      <p:sp>
        <p:nvSpPr>
          <p:cNvPr id="21" name="矩形 20"/>
          <p:cNvSpPr/>
          <p:nvPr userDrawn="1"/>
        </p:nvSpPr>
        <p:spPr>
          <a:xfrm>
            <a:off x="2879532" y="4524384"/>
            <a:ext cx="1072620" cy="460848"/>
          </a:xfrm>
          <a:prstGeom prst="rect">
            <a:avLst/>
          </a:prstGeom>
          <a:solidFill>
            <a:srgbClr val="275DBF"/>
          </a:solidFill>
          <a:ln>
            <a:noFill/>
          </a:ln>
          <a:effectLst/>
        </p:spPr>
        <p:txBody>
          <a:bodyPr spcFirstLastPara="0" vert="horz" wrap="square" lIns="810851" tIns="812278" rIns="810850" bIns="812277" numCol="1" spcCol="1270" rtlCol="0" anchor="ctr" anchorCtr="0">
            <a:noAutofit/>
          </a:bodyPr>
          <a:lstStyle/>
          <a:p>
            <a:pPr algn="ctr"/>
            <a:endParaRPr lang="en-US" altLang="zh-CN" sz="3200" dirty="0">
              <a:solidFill>
                <a:schemeClr val="bg1"/>
              </a:solidFill>
              <a:latin typeface="+mn-lt"/>
              <a:ea typeface="+mn-ea"/>
              <a:cs typeface="+mn-ea"/>
              <a:sym typeface="+mn-lt"/>
            </a:endParaRPr>
          </a:p>
        </p:txBody>
      </p:sp>
      <p:sp>
        <p:nvSpPr>
          <p:cNvPr id="23" name="文本框 22"/>
          <p:cNvSpPr txBox="1"/>
          <p:nvPr userDrawn="1"/>
        </p:nvSpPr>
        <p:spPr>
          <a:xfrm>
            <a:off x="4977745" y="1068276"/>
            <a:ext cx="2236510" cy="707886"/>
          </a:xfrm>
          <a:prstGeom prst="rect">
            <a:avLst/>
          </a:prstGeom>
          <a:noFill/>
        </p:spPr>
        <p:txBody>
          <a:bodyPr wrap="none" rtlCol="0">
            <a:spAutoFit/>
          </a:bodyPr>
          <a:lstStyle/>
          <a:p>
            <a:pPr algn="l"/>
            <a:r>
              <a:rPr lang="zh-CN" altLang="en-US" sz="4000" b="1" dirty="0">
                <a:solidFill>
                  <a:schemeClr val="tx1"/>
                </a:solidFill>
                <a:latin typeface="微软雅黑" panose="020B0503020204020204" pitchFamily="34" charset="-122"/>
                <a:ea typeface="微软雅黑" panose="020B0503020204020204" pitchFamily="34" charset="-122"/>
              </a:rPr>
              <a:t>配色方案</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33B0D-E76A-4939-B570-6B5F7E76FE51}" type="datetimeFigureOut">
              <a:rPr lang="zh-CN" altLang="en-US" smtClean="0"/>
              <a:t>2021/1/12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1D098-8648-44D9-A000-20444545A7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doc.raqsoft.com.cn/report/input/bianjifengge.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oc.raqsoft.com.cn/report/input/hefaxingjiancha.htm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hyperlink" Target="http://doc.raqsoft.com.cn/report/center/fbbb18.htm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oc.raqsoft.com.cn/report/dql/jccxfx3.html"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82136" y="2484755"/>
            <a:ext cx="10427728" cy="1213904"/>
          </a:xfrm>
          <a:prstGeom prst="rect">
            <a:avLst/>
          </a:prstGeom>
          <a:noFill/>
        </p:spPr>
        <p:txBody>
          <a:bodyPr anchor="ctr">
            <a:normAutofit/>
          </a:bodyPr>
          <a:lstStyle>
            <a:lvl1pPr algn="r" defTabSz="914400" rtl="0" eaLnBrk="1" latinLnBrk="0" hangingPunct="1">
              <a:lnSpc>
                <a:spcPct val="90000"/>
              </a:lnSpc>
              <a:spcBef>
                <a:spcPct val="0"/>
              </a:spcBef>
              <a:buNone/>
              <a:defRPr sz="5400" b="1" kern="1200">
                <a:solidFill>
                  <a:schemeClr val="bg1"/>
                </a:solidFill>
                <a:effectLst>
                  <a:outerShdw blurRad="50800" dist="38100" dir="2700000" algn="tl" rotWithShape="0">
                    <a:prstClr val="black">
                      <a:alpha val="17000"/>
                    </a:prstClr>
                  </a:outerShdw>
                </a:effectLst>
                <a:latin typeface="+mj-lt"/>
                <a:ea typeface="+mj-ea"/>
                <a:cs typeface="+mj-cs"/>
              </a:defRPr>
            </a:lvl1pPr>
          </a:lstStyle>
          <a:p>
            <a:pPr algn="ctr"/>
            <a:r>
              <a:rPr lang="zh-CN" altLang="en-US" sz="6000" dirty="0"/>
              <a:t>业务填报实施方案</a:t>
            </a:r>
          </a:p>
        </p:txBody>
      </p:sp>
      <p:sp>
        <p:nvSpPr>
          <p:cNvPr id="6" name="标题 1"/>
          <p:cNvSpPr txBox="1"/>
          <p:nvPr/>
        </p:nvSpPr>
        <p:spPr>
          <a:xfrm>
            <a:off x="3938905" y="4184650"/>
            <a:ext cx="4314190" cy="572770"/>
          </a:xfrm>
          <a:prstGeom prst="rect">
            <a:avLst/>
          </a:prstGeom>
          <a:noFill/>
        </p:spPr>
        <p:txBody>
          <a:bodyPr anchor="ctr">
            <a:noAutofit/>
          </a:bodyPr>
          <a:lstStyle>
            <a:lvl1pPr algn="r" defTabSz="914400" rtl="0" eaLnBrk="1" latinLnBrk="0" hangingPunct="1">
              <a:lnSpc>
                <a:spcPct val="90000"/>
              </a:lnSpc>
              <a:spcBef>
                <a:spcPct val="0"/>
              </a:spcBef>
              <a:buNone/>
              <a:defRPr sz="5400" b="1" kern="1200">
                <a:solidFill>
                  <a:schemeClr val="bg1"/>
                </a:solidFill>
                <a:effectLst>
                  <a:outerShdw blurRad="50800" dist="38100" dir="2700000" algn="tl" rotWithShape="0">
                    <a:prstClr val="black">
                      <a:alpha val="17000"/>
                    </a:prstClr>
                  </a:outerShdw>
                </a:effectLst>
                <a:latin typeface="+mj-lt"/>
                <a:ea typeface="+mj-ea"/>
                <a:cs typeface="+mj-cs"/>
              </a:defRPr>
            </a:lvl1pPr>
          </a:lstStyle>
          <a:p>
            <a:pPr algn="ctr"/>
            <a:r>
              <a:rPr lang="zh-CN" altLang="en-US" sz="2400" b="0" dirty="0">
                <a:latin typeface="+mj-ea"/>
              </a:rPr>
              <a:t>业务人员独立完成数据上报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18185" y="1307465"/>
            <a:ext cx="10899775" cy="450278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4" name="矩形 3"/>
          <p:cNvSpPr/>
          <p:nvPr/>
        </p:nvSpPr>
        <p:spPr>
          <a:xfrm>
            <a:off x="835595" y="1443151"/>
            <a:ext cx="1402080" cy="460375"/>
          </a:xfrm>
          <a:prstGeom prst="rect">
            <a:avLst/>
          </a:prstGeom>
        </p:spPr>
        <p:txBody>
          <a:bodyPr wrap="none">
            <a:spAutoFit/>
          </a:bodyPr>
          <a:lstStyle/>
          <a:p>
            <a:r>
              <a:rPr lang="zh-CN" altLang="en-US" sz="2400" dirty="0">
                <a:solidFill>
                  <a:srgbClr val="275DBF"/>
                </a:solidFill>
                <a:latin typeface="微软雅黑" panose="020B0503020204020204" pitchFamily="34" charset="-122"/>
                <a:ea typeface="微软雅黑" panose="020B0503020204020204" pitchFamily="34" charset="-122"/>
              </a:rPr>
              <a:t>需求拆分</a:t>
            </a:r>
          </a:p>
        </p:txBody>
      </p:sp>
      <p:sp>
        <p:nvSpPr>
          <p:cNvPr id="10" name="文本框 9"/>
          <p:cNvSpPr txBox="1"/>
          <p:nvPr/>
        </p:nvSpPr>
        <p:spPr>
          <a:xfrm>
            <a:off x="835660" y="2275205"/>
            <a:ext cx="10782935" cy="2861310"/>
          </a:xfrm>
          <a:prstGeom prst="rect">
            <a:avLst/>
          </a:prstGeom>
          <a:noFill/>
        </p:spPr>
        <p:txBody>
          <a:bodyPr wrap="square" rtlCol="0">
            <a:spAutoFit/>
          </a:bodyPr>
          <a:lstStyle/>
          <a:p>
            <a:pPr algn="l" eaLnBrk="0" fontAlgn="base" hangingPunct="0">
              <a:buClrTx/>
              <a:buSzTx/>
              <a:buNone/>
            </a:pPr>
            <a:r>
              <a:rPr lang="en-US" altLang="zh-CN" sz="1800" dirty="0">
                <a:latin typeface="微软雅黑" panose="020B0503020204020204" pitchFamily="34" charset="-122"/>
                <a:ea typeface="微软雅黑" panose="020B0503020204020204" pitchFamily="34" charset="-122"/>
              </a:rPr>
              <a:t>               上述业务表属于典型的行式填报表</a:t>
            </a:r>
            <a:r>
              <a:rPr lang="zh-CN" altLang="en-US" sz="1800" dirty="0">
                <a:latin typeface="微软雅黑" panose="020B0503020204020204" pitchFamily="34" charset="-122"/>
                <a:ea typeface="微软雅黑" panose="020B0503020204020204" pitchFamily="34" charset="-122"/>
              </a:rPr>
              <a:t>，由业务经理制表</a:t>
            </a:r>
            <a:endParaRPr lang="en-US" altLang="zh-CN" sz="1800" dirty="0">
              <a:latin typeface="微软雅黑" panose="020B0503020204020204" pitchFamily="34" charset="-122"/>
              <a:ea typeface="微软雅黑" panose="020B0503020204020204" pitchFamily="34" charset="-122"/>
            </a:endParaRPr>
          </a:p>
          <a:p>
            <a:pPr algn="l" eaLnBrk="0" fontAlgn="base" hangingPunct="0">
              <a:buClrTx/>
              <a:buSzTx/>
              <a:buNone/>
            </a:pPr>
            <a:endParaRPr lang="en-US" altLang="zh-CN" sz="1800" dirty="0">
              <a:latin typeface="微软雅黑" panose="020B0503020204020204" pitchFamily="34" charset="-122"/>
              <a:ea typeface="微软雅黑" panose="020B0503020204020204" pitchFamily="34" charset="-122"/>
            </a:endParaRPr>
          </a:p>
          <a:p>
            <a:pPr algn="l" eaLnBrk="0" fontAlgn="base" hangingPunct="0">
              <a:buClrTx/>
              <a:buSzTx/>
              <a:buNone/>
            </a:pPr>
            <a:r>
              <a:rPr lang="en-US" altLang="zh-CN" sz="1800" dirty="0">
                <a:latin typeface="微软雅黑" panose="020B0503020204020204" pitchFamily="34" charset="-122"/>
                <a:ea typeface="微软雅黑" panose="020B0503020204020204" pitchFamily="34" charset="-122"/>
              </a:rPr>
              <a:t>                表字段包含销售人员、销售日期、产品、销售箱数、</a:t>
            </a:r>
            <a:r>
              <a:rPr lang="en-US" altLang="zh-CN" sz="1800" dirty="0">
                <a:latin typeface="微软雅黑" panose="020B0503020204020204" pitchFamily="34" charset="-122"/>
                <a:ea typeface="微软雅黑" panose="020B0503020204020204" pitchFamily="34" charset="-122"/>
                <a:sym typeface="+mn-ea"/>
              </a:rPr>
              <a:t>单价、</a:t>
            </a:r>
            <a:r>
              <a:rPr lang="en-US" altLang="zh-CN" sz="1800" dirty="0">
                <a:latin typeface="微软雅黑" panose="020B0503020204020204" pitchFamily="34" charset="-122"/>
                <a:ea typeface="微软雅黑" panose="020B0503020204020204" pitchFamily="34" charset="-122"/>
              </a:rPr>
              <a:t>销售总额</a:t>
            </a:r>
          </a:p>
          <a:p>
            <a:pPr algn="l" eaLnBrk="0" fontAlgn="base" hangingPunct="0">
              <a:buClrTx/>
              <a:buSzTx/>
              <a:buNone/>
            </a:pPr>
            <a:r>
              <a:rPr lang="en-US" altLang="zh-CN" sz="1800" dirty="0">
                <a:latin typeface="微软雅黑" panose="020B0503020204020204" pitchFamily="34" charset="-122"/>
                <a:ea typeface="微软雅黑" panose="020B0503020204020204" pitchFamily="34" charset="-122"/>
              </a:rPr>
              <a:t>       </a:t>
            </a:r>
          </a:p>
          <a:p>
            <a:pPr algn="l" eaLnBrk="0" fontAlgn="base" hangingPunct="0">
              <a:buClrTx/>
              <a:buSzTx/>
              <a:buNone/>
            </a:pP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业务</a:t>
            </a:r>
            <a:r>
              <a:rPr lang="zh-CN" altLang="en-US" dirty="0">
                <a:latin typeface="微软雅黑" panose="020B0503020204020204" pitchFamily="34" charset="-122"/>
                <a:ea typeface="微软雅黑" panose="020B0503020204020204" pitchFamily="34" charset="-122"/>
                <a:sym typeface="+mn-ea"/>
              </a:rPr>
              <a:t>经理制好的填报表发布至报表中心，并</a:t>
            </a:r>
            <a:r>
              <a:rPr lang="en-US" altLang="zh-CN" sz="1800" dirty="0">
                <a:latin typeface="微软雅黑" panose="020B0503020204020204" pitchFamily="34" charset="-122"/>
                <a:ea typeface="微软雅黑" panose="020B0503020204020204" pitchFamily="34" charset="-122"/>
              </a:rPr>
              <a:t>将</a:t>
            </a:r>
            <a:r>
              <a:rPr lang="zh-CN" altLang="en-US" sz="1800" dirty="0">
                <a:latin typeface="微软雅黑" panose="020B0503020204020204" pitchFamily="34" charset="-122"/>
                <a:ea typeface="微软雅黑" panose="020B0503020204020204" pitchFamily="34" charset="-122"/>
              </a:rPr>
              <a:t>填</a:t>
            </a:r>
            <a:r>
              <a:rPr lang="en-US" altLang="zh-CN" sz="1800" dirty="0">
                <a:latin typeface="微软雅黑" panose="020B0503020204020204" pitchFamily="34" charset="-122"/>
                <a:ea typeface="微软雅黑" panose="020B0503020204020204" pitchFamily="34" charset="-122"/>
              </a:rPr>
              <a:t>报表资源权限分配给</a:t>
            </a:r>
            <a:r>
              <a:rPr lang="zh-CN" altLang="en-US" sz="1800" dirty="0">
                <a:latin typeface="微软雅黑" panose="020B0503020204020204" pitchFamily="34" charset="-122"/>
                <a:ea typeface="微软雅黑" panose="020B0503020204020204" pitchFamily="34" charset="-122"/>
              </a:rPr>
              <a:t>用户</a:t>
            </a:r>
            <a:r>
              <a:rPr lang="en-US" altLang="zh-CN" sz="1800" dirty="0">
                <a:latin typeface="微软雅黑" panose="020B0503020204020204" pitchFamily="34" charset="-122"/>
                <a:ea typeface="微软雅黑" panose="020B0503020204020204" pitchFamily="34" charset="-122"/>
              </a:rPr>
              <a:t>张颖、李芳、高翔</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以上三个用户可对该填报表进行数据录入、提交的操作，也可对以往数据进行修改</a:t>
            </a:r>
          </a:p>
          <a:p>
            <a:pPr algn="l" eaLnBrk="0" fontAlgn="base" hangingPunct="0">
              <a:buClrTx/>
              <a:buSzTx/>
              <a:buNone/>
            </a:pPr>
            <a:endParaRPr lang="zh-CN" altLang="en-US" sz="1800" dirty="0">
              <a:latin typeface="微软雅黑" panose="020B0503020204020204" pitchFamily="34" charset="-122"/>
              <a:ea typeface="微软雅黑" panose="020B0503020204020204" pitchFamily="34" charset="-122"/>
            </a:endParaRPr>
          </a:p>
          <a:p>
            <a:pPr algn="l" eaLnBrk="0" fontAlgn="base" hangingPunct="0">
              <a:buClrTx/>
              <a:buSzTx/>
              <a:buNone/>
            </a:pP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业务经理对采集到的所有数据进行汇总统计</a:t>
            </a:r>
            <a:endParaRPr lang="en-US" altLang="zh-CN" sz="1800" dirty="0">
              <a:latin typeface="微软雅黑" panose="020B0503020204020204" pitchFamily="34" charset="-122"/>
              <a:ea typeface="微软雅黑" panose="020B0503020204020204" pitchFamily="34" charset="-122"/>
            </a:endParaRPr>
          </a:p>
          <a:p>
            <a:pPr algn="l" eaLnBrk="0" fontAlgn="base" hangingPunct="0">
              <a:buClrTx/>
              <a:buSzTx/>
              <a:buNone/>
            </a:pPr>
            <a:r>
              <a:rPr lang="en-US" altLang="zh-CN" sz="1800" dirty="0">
                <a:latin typeface="微软雅黑" panose="020B0503020204020204" pitchFamily="34" charset="-122"/>
                <a:ea typeface="微软雅黑" panose="020B0503020204020204" pitchFamily="34" charset="-122"/>
              </a:rPr>
              <a:t>          </a:t>
            </a:r>
          </a:p>
          <a:p>
            <a:pPr algn="l" eaLnBrk="0" fontAlgn="base" hangingPunct="0">
              <a:buClrTx/>
              <a:buSzTx/>
              <a:buNone/>
            </a:pP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制表过程中，可使用下拉日历、下拉列表、自动计算、合法性校验等辅助录入控件</a:t>
            </a:r>
          </a:p>
        </p:txBody>
      </p:sp>
      <p:sp>
        <p:nvSpPr>
          <p:cNvPr id="19" name="矩形 18"/>
          <p:cNvSpPr/>
          <p:nvPr/>
        </p:nvSpPr>
        <p:spPr>
          <a:xfrm>
            <a:off x="936625" y="2275205"/>
            <a:ext cx="590550" cy="391160"/>
          </a:xfrm>
          <a:prstGeom prst="rect">
            <a:avLst/>
          </a:prstGeom>
          <a:solidFill>
            <a:srgbClr val="275DBF"/>
          </a:solidFill>
          <a:ln>
            <a:solidFill>
              <a:srgbClr val="0170C1"/>
            </a:solidFill>
          </a:ln>
          <a:effectLst/>
        </p:spPr>
        <p:txBody>
          <a:bodyPr spcFirstLastPara="0" vert="horz" wrap="square" lIns="0" tIns="812278" rIns="0" bIns="812277" numCol="1" spcCol="1270" rtlCol="0" anchor="ctr" anchorCtr="0">
            <a:noAutofit/>
          </a:bodyPr>
          <a:lstStyle/>
          <a:p>
            <a:r>
              <a:rPr lang="en-US" altLang="zh-CN" dirty="0">
                <a:solidFill>
                  <a:schemeClr val="bg1"/>
                </a:solidFill>
                <a:latin typeface="+mn-lt"/>
                <a:ea typeface="+mn-ea"/>
                <a:cs typeface="+mn-ea"/>
                <a:sym typeface="+mn-lt"/>
              </a:rPr>
              <a:t> </a:t>
            </a:r>
            <a:r>
              <a:rPr lang="zh-CN" altLang="en-US" dirty="0">
                <a:solidFill>
                  <a:schemeClr val="bg1"/>
                </a:solidFill>
                <a:latin typeface="+mn-lt"/>
                <a:ea typeface="+mn-ea"/>
                <a:cs typeface="+mn-ea"/>
                <a:sym typeface="+mn-lt"/>
              </a:rPr>
              <a:t>表样</a:t>
            </a:r>
          </a:p>
        </p:txBody>
      </p:sp>
      <p:sp>
        <p:nvSpPr>
          <p:cNvPr id="12" name="矩形 11"/>
          <p:cNvSpPr/>
          <p:nvPr/>
        </p:nvSpPr>
        <p:spPr>
          <a:xfrm>
            <a:off x="936625" y="2858770"/>
            <a:ext cx="590550" cy="391160"/>
          </a:xfrm>
          <a:prstGeom prst="rect">
            <a:avLst/>
          </a:prstGeom>
          <a:solidFill>
            <a:srgbClr val="275DBF"/>
          </a:solidFill>
          <a:ln>
            <a:solidFill>
              <a:srgbClr val="0170C1"/>
            </a:solidFill>
          </a:ln>
          <a:effectLst/>
        </p:spPr>
        <p:txBody>
          <a:bodyPr spcFirstLastPara="0" vert="horz" wrap="square" lIns="0" tIns="812278" rIns="0" bIns="812277" numCol="1" spcCol="1270" rtlCol="0" anchor="ctr" anchorCtr="0">
            <a:noAutofit/>
          </a:bodyPr>
          <a:lstStyle/>
          <a:p>
            <a:r>
              <a:rPr lang="en-US" altLang="zh-CN" dirty="0">
                <a:solidFill>
                  <a:schemeClr val="bg1"/>
                </a:solidFill>
                <a:latin typeface="+mn-lt"/>
                <a:ea typeface="+mn-ea"/>
                <a:cs typeface="+mn-ea"/>
                <a:sym typeface="+mn-lt"/>
              </a:rPr>
              <a:t> </a:t>
            </a:r>
            <a:r>
              <a:rPr lang="zh-CN" altLang="en-US" dirty="0">
                <a:solidFill>
                  <a:schemeClr val="bg1"/>
                </a:solidFill>
                <a:latin typeface="+mn-lt"/>
                <a:ea typeface="+mn-ea"/>
                <a:cs typeface="+mn-ea"/>
                <a:sym typeface="+mn-lt"/>
              </a:rPr>
              <a:t>数据</a:t>
            </a:r>
          </a:p>
        </p:txBody>
      </p:sp>
      <p:sp>
        <p:nvSpPr>
          <p:cNvPr id="13" name="矩形 12"/>
          <p:cNvSpPr/>
          <p:nvPr/>
        </p:nvSpPr>
        <p:spPr>
          <a:xfrm>
            <a:off x="936625" y="3447415"/>
            <a:ext cx="590550" cy="391160"/>
          </a:xfrm>
          <a:prstGeom prst="rect">
            <a:avLst/>
          </a:prstGeom>
          <a:solidFill>
            <a:srgbClr val="275DBF"/>
          </a:solidFill>
          <a:ln>
            <a:solidFill>
              <a:srgbClr val="0170C1"/>
            </a:solidFill>
          </a:ln>
          <a:effectLst/>
        </p:spPr>
        <p:txBody>
          <a:bodyPr spcFirstLastPara="0" vert="horz" wrap="square" lIns="0" tIns="812278" rIns="0" bIns="812277" numCol="1" spcCol="1270" rtlCol="0" anchor="ctr" anchorCtr="0">
            <a:noAutofit/>
          </a:bodyPr>
          <a:lstStyle/>
          <a:p>
            <a:r>
              <a:rPr lang="en-US" altLang="zh-CN" dirty="0">
                <a:solidFill>
                  <a:schemeClr val="bg1"/>
                </a:solidFill>
                <a:latin typeface="+mn-lt"/>
                <a:ea typeface="+mn-ea"/>
                <a:cs typeface="+mn-ea"/>
                <a:sym typeface="+mn-lt"/>
              </a:rPr>
              <a:t> </a:t>
            </a:r>
            <a:r>
              <a:rPr lang="zh-CN" altLang="en-US" dirty="0">
                <a:solidFill>
                  <a:schemeClr val="bg1"/>
                </a:solidFill>
                <a:latin typeface="+mn-lt"/>
                <a:ea typeface="+mn-ea"/>
                <a:cs typeface="+mn-ea"/>
                <a:sym typeface="+mn-lt"/>
              </a:rPr>
              <a:t>权限</a:t>
            </a:r>
          </a:p>
        </p:txBody>
      </p:sp>
      <p:sp>
        <p:nvSpPr>
          <p:cNvPr id="14" name="矩形 13"/>
          <p:cNvSpPr/>
          <p:nvPr/>
        </p:nvSpPr>
        <p:spPr>
          <a:xfrm>
            <a:off x="936625" y="4745355"/>
            <a:ext cx="590550" cy="391160"/>
          </a:xfrm>
          <a:prstGeom prst="rect">
            <a:avLst/>
          </a:prstGeom>
          <a:solidFill>
            <a:srgbClr val="275DBF"/>
          </a:solidFill>
          <a:ln>
            <a:solidFill>
              <a:srgbClr val="0170C1"/>
            </a:solidFill>
          </a:ln>
          <a:effectLst/>
        </p:spPr>
        <p:txBody>
          <a:bodyPr spcFirstLastPara="0" vert="horz" wrap="square" lIns="0" tIns="812278" rIns="0" bIns="812277" numCol="1" spcCol="1270" rtlCol="0" anchor="ctr" anchorCtr="0">
            <a:noAutofit/>
          </a:bodyPr>
          <a:lstStyle/>
          <a:p>
            <a:r>
              <a:rPr lang="en-US" altLang="zh-CN" dirty="0">
                <a:solidFill>
                  <a:schemeClr val="bg1"/>
                </a:solidFill>
                <a:latin typeface="+mn-lt"/>
                <a:ea typeface="+mn-ea"/>
                <a:cs typeface="+mn-ea"/>
                <a:sym typeface="+mn-lt"/>
              </a:rPr>
              <a:t> </a:t>
            </a:r>
            <a:r>
              <a:rPr lang="zh-CN" altLang="en-US" dirty="0">
                <a:solidFill>
                  <a:schemeClr val="bg1"/>
                </a:solidFill>
                <a:latin typeface="+mn-lt"/>
                <a:ea typeface="+mn-ea"/>
                <a:cs typeface="+mn-ea"/>
                <a:sym typeface="+mn-lt"/>
              </a:rPr>
              <a:t>其他</a:t>
            </a:r>
          </a:p>
        </p:txBody>
      </p:sp>
      <p:sp>
        <p:nvSpPr>
          <p:cNvPr id="2" name="矩形 1"/>
          <p:cNvSpPr/>
          <p:nvPr/>
        </p:nvSpPr>
        <p:spPr>
          <a:xfrm>
            <a:off x="936625" y="4162425"/>
            <a:ext cx="1085215" cy="405765"/>
          </a:xfrm>
          <a:prstGeom prst="rect">
            <a:avLst/>
          </a:prstGeom>
          <a:solidFill>
            <a:srgbClr val="275DBF"/>
          </a:solidFill>
          <a:ln>
            <a:solidFill>
              <a:srgbClr val="0170C1"/>
            </a:solidFill>
          </a:ln>
          <a:effectLst/>
        </p:spPr>
        <p:txBody>
          <a:bodyPr spcFirstLastPara="0" vert="horz" wrap="square" lIns="0" tIns="812278" rIns="0" bIns="812277" numCol="1" spcCol="1270" rtlCol="0" anchor="ctr" anchorCtr="0">
            <a:noAutofit/>
          </a:bodyPr>
          <a:lstStyle/>
          <a:p>
            <a:r>
              <a:rPr lang="en-US" altLang="zh-CN" dirty="0">
                <a:solidFill>
                  <a:schemeClr val="bg1"/>
                </a:solidFill>
                <a:latin typeface="+mn-lt"/>
                <a:ea typeface="+mn-ea"/>
                <a:cs typeface="+mn-ea"/>
                <a:sym typeface="+mn-lt"/>
              </a:rPr>
              <a:t> </a:t>
            </a:r>
            <a:r>
              <a:rPr lang="zh-CN" altLang="en-US" dirty="0">
                <a:solidFill>
                  <a:schemeClr val="bg1"/>
                </a:solidFill>
                <a:latin typeface="+mn-lt"/>
                <a:ea typeface="+mn-ea"/>
                <a:cs typeface="+mn-ea"/>
                <a:sym typeface="+mn-lt"/>
              </a:rPr>
              <a:t>数据汇总</a:t>
            </a:r>
          </a:p>
        </p:txBody>
      </p:sp>
      <p:sp>
        <p:nvSpPr>
          <p:cNvPr id="6" name="标题 2"/>
          <p:cNvSpPr>
            <a:spLocks noGrp="1"/>
          </p:cNvSpPr>
          <p:nvPr/>
        </p:nvSpPr>
        <p:spPr>
          <a:xfrm>
            <a:off x="936560" y="283846"/>
            <a:ext cx="5382569" cy="5397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rgbClr val="2E383F"/>
                </a:solidFill>
                <a:latin typeface="微软雅黑" panose="020B0503020204020204" pitchFamily="34" charset="-122"/>
                <a:ea typeface="微软雅黑" panose="020B0503020204020204" pitchFamily="34" charset="-122"/>
                <a:cs typeface="+mj-cs"/>
              </a:defRPr>
            </a:lvl1pPr>
          </a:lstStyle>
          <a:p>
            <a:r>
              <a:rPr lang="zh-CN" altLang="en-US" dirty="0"/>
              <a:t>示例背景</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18185" y="1637665"/>
            <a:ext cx="10899775" cy="497713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p:txBody>
          <a:bodyPr>
            <a:normAutofit/>
          </a:bodyPr>
          <a:lstStyle/>
          <a:p>
            <a:r>
              <a:rPr lang="zh-CN" altLang="en-US" dirty="0"/>
              <a:t>制表</a:t>
            </a:r>
          </a:p>
        </p:txBody>
      </p:sp>
      <p:sp>
        <p:nvSpPr>
          <p:cNvPr id="8" name="文本框 7"/>
          <p:cNvSpPr txBox="1"/>
          <p:nvPr/>
        </p:nvSpPr>
        <p:spPr>
          <a:xfrm>
            <a:off x="811530" y="2136775"/>
            <a:ext cx="10713085" cy="2999740"/>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在设计器中新建【行式填报表】，手动输入表头及列名。</a:t>
            </a:r>
          </a:p>
          <a:p>
            <a:pPr marL="285750" indent="-285750" algn="l">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将</a:t>
            </a:r>
            <a:r>
              <a:rPr lang="en-US" altLang="zh-CN" dirty="0">
                <a:latin typeface="微软雅黑" panose="020B0503020204020204" pitchFamily="34" charset="-122"/>
                <a:ea typeface="微软雅黑" panose="020B0503020204020204" pitchFamily="34" charset="-122"/>
              </a:rPr>
              <a:t>A3</a:t>
            </a:r>
            <a:r>
              <a:rPr lang="zh-CN" altLang="en-US" dirty="0">
                <a:latin typeface="微软雅黑" panose="020B0503020204020204" pitchFamily="34" charset="-122"/>
                <a:ea typeface="微软雅黑" panose="020B0503020204020204" pitchFamily="34" charset="-122"/>
              </a:rPr>
              <a:t>格的字段名称设为</a:t>
            </a:r>
            <a:r>
              <a:rPr lang="en-US" altLang="zh-CN" dirty="0">
                <a:latin typeface="微软雅黑" panose="020B0503020204020204" pitchFamily="34" charset="-122"/>
                <a:ea typeface="微软雅黑" panose="020B0503020204020204" pitchFamily="34" charset="-122"/>
              </a:rPr>
              <a:t>“sale.</a:t>
            </a:r>
            <a:r>
              <a:rPr lang="zh-CN" altLang="en-US" dirty="0">
                <a:latin typeface="微软雅黑" panose="020B0503020204020204" pitchFamily="34" charset="-122"/>
                <a:ea typeface="微软雅黑" panose="020B0503020204020204" pitchFamily="34" charset="-122"/>
              </a:rPr>
              <a:t>销售人员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，表示此片数据存取自对象</a:t>
            </a:r>
            <a:r>
              <a:rPr lang="en-US" altLang="zh-CN" dirty="0">
                <a:latin typeface="微软雅黑" panose="020B0503020204020204" pitchFamily="34" charset="-122"/>
                <a:ea typeface="微软雅黑" panose="020B0503020204020204" pitchFamily="34" charset="-122"/>
              </a:rPr>
              <a:t>“sale”</a:t>
            </a:r>
            <a:r>
              <a:rPr lang="zh-CN" altLang="en-US" dirty="0">
                <a:latin typeface="微软雅黑" panose="020B0503020204020204" pitchFamily="34" charset="-122"/>
                <a:ea typeface="微软雅黑" panose="020B0503020204020204" pitchFamily="34" charset="-122"/>
              </a:rPr>
              <a:t>。</a:t>
            </a:r>
          </a:p>
          <a:p>
            <a:pPr marL="285750" indent="-285750" algn="l">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将</a:t>
            </a:r>
            <a:r>
              <a:rPr lang="en-US" altLang="zh-CN" dirty="0">
                <a:latin typeface="微软雅黑" panose="020B0503020204020204" pitchFamily="34" charset="-122"/>
                <a:ea typeface="微软雅黑" panose="020B0503020204020204" pitchFamily="34" charset="-122"/>
              </a:rPr>
              <a:t>A3-F4</a:t>
            </a:r>
            <a:r>
              <a:rPr lang="zh-CN" altLang="en-US" dirty="0">
                <a:latin typeface="微软雅黑" panose="020B0503020204020204" pitchFamily="34" charset="-122"/>
                <a:ea typeface="微软雅黑" panose="020B0503020204020204" pitchFamily="34" charset="-122"/>
              </a:rPr>
              <a:t>格单元格类型设为【数值格】，数值格类型的单元格是可填写的。</a:t>
            </a:r>
          </a:p>
          <a:p>
            <a:pPr marL="285750" indent="-285750" algn="l">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F3</a:t>
            </a:r>
            <a:r>
              <a:rPr lang="zh-CN" altLang="en-US" dirty="0">
                <a:latin typeface="微软雅黑" panose="020B0503020204020204" pitchFamily="34" charset="-122"/>
                <a:ea typeface="微软雅黑" panose="020B0503020204020204" pitchFamily="34" charset="-122"/>
              </a:rPr>
              <a:t>格表达式设置为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=D3*E3</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，通过单价和销售箱数来自动计算销售总额；</a:t>
            </a:r>
          </a:p>
          <a:p>
            <a:pPr marL="285750" indent="-285750" algn="l">
              <a:lnSpc>
                <a:spcPct val="150000"/>
              </a:lnSpc>
              <a:buFont typeface="Arial" panose="020B0604020202020204" pitchFamily="34" charset="0"/>
              <a:buChar char="•"/>
            </a:pPr>
            <a:endParaRPr lang="zh-CN" altLang="en-US" dirty="0">
              <a:latin typeface="微软雅黑" panose="020B0503020204020204" pitchFamily="34" charset="-122"/>
              <a:ea typeface="微软雅黑" panose="020B0503020204020204" pitchFamily="34" charset="-122"/>
              <a:sym typeface="+mn-ea"/>
            </a:endParaRPr>
          </a:p>
          <a:p>
            <a:pPr indent="0" algn="l">
              <a:lnSpc>
                <a:spcPct val="150000"/>
              </a:lnSpc>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sym typeface="+mn-ea"/>
              </a:rPr>
              <a:t>      填报表模板设计界面如下图所示，填报表文件最终会以</a:t>
            </a:r>
            <a:r>
              <a:rPr lang="en-US" altLang="zh-CN" dirty="0">
                <a:solidFill>
                  <a:srgbClr val="FFC000"/>
                </a:solidFill>
                <a:latin typeface="微软雅黑" panose="020B0503020204020204" pitchFamily="34" charset="-122"/>
                <a:ea typeface="微软雅黑" panose="020B0503020204020204" pitchFamily="34" charset="-122"/>
                <a:sym typeface="+mn-ea"/>
              </a:rPr>
              <a:t>sht</a:t>
            </a:r>
            <a:r>
              <a:rPr lang="zh-CN" altLang="en-US" dirty="0">
                <a:solidFill>
                  <a:srgbClr val="FFC000"/>
                </a:solidFill>
                <a:latin typeface="微软雅黑" panose="020B0503020204020204" pitchFamily="34" charset="-122"/>
                <a:ea typeface="微软雅黑" panose="020B0503020204020204" pitchFamily="34" charset="-122"/>
                <a:sym typeface="+mn-ea"/>
              </a:rPr>
              <a:t>格式</a:t>
            </a:r>
            <a:r>
              <a:rPr lang="zh-CN" altLang="en-US" dirty="0">
                <a:latin typeface="微软雅黑" panose="020B0503020204020204" pitchFamily="34" charset="-122"/>
                <a:ea typeface="微软雅黑" panose="020B0503020204020204" pitchFamily="34" charset="-122"/>
                <a:sym typeface="+mn-ea"/>
              </a:rPr>
              <a:t>保存在本地目录中，此处我们将填报表命名为</a:t>
            </a:r>
            <a:r>
              <a:rPr lang="en-US" altLang="zh-CN" dirty="0">
                <a:latin typeface="微软雅黑" panose="020B0503020204020204" pitchFamily="34" charset="-122"/>
                <a:ea typeface="微软雅黑" panose="020B0503020204020204" pitchFamily="34" charset="-122"/>
                <a:sym typeface="+mn-ea"/>
              </a:rPr>
              <a:t>“</a:t>
            </a:r>
            <a:r>
              <a:rPr lang="zh-CN" altLang="en-US" dirty="0">
                <a:solidFill>
                  <a:srgbClr val="FFC000"/>
                </a:solidFill>
                <a:latin typeface="微软雅黑" panose="020B0503020204020204" pitchFamily="34" charset="-122"/>
                <a:ea typeface="微软雅黑" panose="020B0503020204020204" pitchFamily="34" charset="-122"/>
                <a:sym typeface="+mn-ea"/>
              </a:rPr>
              <a:t>饮品销售表</a:t>
            </a:r>
            <a:r>
              <a:rPr lang="en-US" altLang="zh-CN" dirty="0">
                <a:solidFill>
                  <a:srgbClr val="FFC000"/>
                </a:solidFill>
                <a:latin typeface="微软雅黑" panose="020B0503020204020204" pitchFamily="34" charset="-122"/>
                <a:ea typeface="微软雅黑" panose="020B0503020204020204" pitchFamily="34" charset="-122"/>
                <a:sym typeface="+mn-ea"/>
              </a:rPr>
              <a:t>.sht</a:t>
            </a:r>
            <a:r>
              <a:rPr lang="en-US" altLang="zh-CN"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39775" y="1491334"/>
            <a:ext cx="3321050" cy="645160"/>
          </a:xfrm>
          <a:prstGeom prst="rect">
            <a:avLst/>
          </a:prstGeom>
          <a:noFill/>
        </p:spPr>
        <p:txBody>
          <a:bodyPr wrap="none" rtlCol="0">
            <a:spAutoFit/>
          </a:bodyPr>
          <a:lstStyle/>
          <a:p>
            <a:pPr algn="l">
              <a:lnSpc>
                <a:spcPct val="150000"/>
              </a:lnSpc>
            </a:pPr>
            <a:r>
              <a:rPr lang="en-US" altLang="zh-CN" sz="2400" dirty="0">
                <a:solidFill>
                  <a:srgbClr val="275DBF"/>
                </a:solidFill>
                <a:latin typeface="微软雅黑" panose="020B0503020204020204" pitchFamily="34" charset="-122"/>
                <a:ea typeface="微软雅黑" panose="020B0503020204020204" pitchFamily="34" charset="-122"/>
              </a:rPr>
              <a:t> </a:t>
            </a:r>
            <a:r>
              <a:rPr lang="zh-CN" altLang="en-US" sz="2000" dirty="0">
                <a:solidFill>
                  <a:srgbClr val="275DBF"/>
                </a:solidFill>
                <a:latin typeface="微软雅黑" panose="020B0503020204020204" pitchFamily="34" charset="-122"/>
                <a:ea typeface="微软雅黑" panose="020B0503020204020204" pitchFamily="34" charset="-122"/>
              </a:rPr>
              <a:t>设计表样、设置单元格类型</a:t>
            </a:r>
          </a:p>
        </p:txBody>
      </p:sp>
      <p:pic>
        <p:nvPicPr>
          <p:cNvPr id="19" name="图片 18"/>
          <p:cNvPicPr>
            <a:picLocks noChangeAspect="1"/>
          </p:cNvPicPr>
          <p:nvPr/>
        </p:nvPicPr>
        <p:blipFill>
          <a:blip r:embed="rId2"/>
          <a:stretch>
            <a:fillRect/>
          </a:stretch>
        </p:blipFill>
        <p:spPr>
          <a:xfrm>
            <a:off x="3207385" y="5067300"/>
            <a:ext cx="4695825" cy="1476375"/>
          </a:xfrm>
          <a:prstGeom prst="rect">
            <a:avLst/>
          </a:prstGeom>
        </p:spPr>
      </p:pic>
      <p:sp>
        <p:nvSpPr>
          <p:cNvPr id="2" name="文本框 1"/>
          <p:cNvSpPr txBox="1"/>
          <p:nvPr/>
        </p:nvSpPr>
        <p:spPr>
          <a:xfrm>
            <a:off x="739775" y="944748"/>
            <a:ext cx="6583680" cy="506730"/>
          </a:xfrm>
          <a:prstGeom prst="rect">
            <a:avLst/>
          </a:prstGeom>
          <a:noFill/>
        </p:spPr>
        <p:txBody>
          <a:bodyPr wrap="none" rtlCol="0">
            <a:spAutoFit/>
          </a:bodyPr>
          <a:lstStyle/>
          <a:p>
            <a:pPr algn="l">
              <a:lnSpc>
                <a:spcPct val="150000"/>
              </a:lnSpc>
            </a:pPr>
            <a:r>
              <a:rPr lang="zh-CN" altLang="en-US" dirty="0">
                <a:latin typeface="微软雅黑" panose="020B0503020204020204" pitchFamily="34" charset="-122"/>
                <a:ea typeface="微软雅黑" panose="020B0503020204020204" pitchFamily="34" charset="-122"/>
              </a:rPr>
              <a:t>首先使用润乾报表设计器制作业务填报表模板，操作步骤如下：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90191" y="2807588"/>
            <a:ext cx="4787154" cy="3260131"/>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3200" b="1"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3" name="标题 2"/>
          <p:cNvSpPr>
            <a:spLocks noGrp="1"/>
          </p:cNvSpPr>
          <p:nvPr>
            <p:ph type="title"/>
          </p:nvPr>
        </p:nvSpPr>
        <p:spPr/>
        <p:txBody>
          <a:bodyPr>
            <a:normAutofit/>
          </a:bodyPr>
          <a:lstStyle/>
          <a:p>
            <a:r>
              <a:rPr lang="zh-CN" altLang="en-US" dirty="0"/>
              <a:t>制表</a:t>
            </a:r>
          </a:p>
        </p:txBody>
      </p:sp>
      <p:sp>
        <p:nvSpPr>
          <p:cNvPr id="5" name="文本框 4"/>
          <p:cNvSpPr txBox="1"/>
          <p:nvPr/>
        </p:nvSpPr>
        <p:spPr>
          <a:xfrm>
            <a:off x="803275" y="787754"/>
            <a:ext cx="3372485" cy="645160"/>
          </a:xfrm>
          <a:prstGeom prst="rect">
            <a:avLst/>
          </a:prstGeom>
          <a:noFill/>
        </p:spPr>
        <p:txBody>
          <a:bodyPr wrap="none" rtlCol="0">
            <a:spAutoFit/>
          </a:bodyPr>
          <a:lstStyle/>
          <a:p>
            <a:pPr algn="l">
              <a:lnSpc>
                <a:spcPct val="150000"/>
              </a:lnSpc>
            </a:pPr>
            <a:r>
              <a:rPr lang="zh-CN" altLang="en-US" sz="2400" dirty="0">
                <a:solidFill>
                  <a:srgbClr val="275DBF"/>
                </a:solidFill>
                <a:latin typeface="微软雅黑" panose="020B0503020204020204" pitchFamily="34" charset="-122"/>
                <a:ea typeface="微软雅黑" panose="020B0503020204020204" pitchFamily="34" charset="-122"/>
              </a:rPr>
              <a:t>辅助录入控件 – 编辑风格</a:t>
            </a:r>
            <a:endParaRPr lang="zh-CN" altLang="en-US" sz="2000" dirty="0">
              <a:solidFill>
                <a:srgbClr val="275DBF"/>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69950" y="1433195"/>
            <a:ext cx="11015980" cy="829945"/>
          </a:xfrm>
          <a:prstGeom prst="rect">
            <a:avLst/>
          </a:prstGeom>
          <a:noFill/>
        </p:spPr>
        <p:txBody>
          <a:bodyPr wrap="square" rtlCol="0">
            <a:spAutoFit/>
          </a:bodyPr>
          <a:lstStyle/>
          <a:p>
            <a:pPr algn="l">
              <a:lnSpc>
                <a:spcPct val="150000"/>
              </a:lnSpc>
            </a:pPr>
            <a:r>
              <a:rPr lang="zh-CN" altLang="en-US" sz="1600" dirty="0">
                <a:latin typeface="微软雅黑" panose="020B0503020204020204" pitchFamily="34" charset="-122"/>
                <a:ea typeface="微软雅黑" panose="020B0503020204020204" pitchFamily="34" charset="-122"/>
              </a:rPr>
              <a:t>润乾报表设计器中还提供了辅助录入控件，帮助终端用户高效录入并且避免错误录入，在</a:t>
            </a:r>
            <a:r>
              <a:rPr lang="zh-CN" altLang="en-US" sz="1600" dirty="0">
                <a:solidFill>
                  <a:srgbClr val="FFC000"/>
                </a:solidFill>
                <a:latin typeface="微软雅黑" panose="020B0503020204020204" pitchFamily="34" charset="-122"/>
                <a:ea typeface="微软雅黑" panose="020B0503020204020204" pitchFamily="34" charset="-122"/>
                <a:sym typeface="+mn-ea"/>
              </a:rPr>
              <a:t>饮品销售表</a:t>
            </a:r>
            <a:r>
              <a:rPr lang="en-US" altLang="zh-CN" sz="1600" dirty="0">
                <a:solidFill>
                  <a:srgbClr val="FFC000"/>
                </a:solidFill>
                <a:latin typeface="微软雅黑" panose="020B0503020204020204" pitchFamily="34" charset="-122"/>
                <a:ea typeface="微软雅黑" panose="020B0503020204020204" pitchFamily="34" charset="-122"/>
                <a:sym typeface="+mn-ea"/>
              </a:rPr>
              <a:t>.sht</a:t>
            </a:r>
            <a:r>
              <a:rPr lang="zh-CN" altLang="en-US" sz="1600" dirty="0">
                <a:solidFill>
                  <a:schemeClr val="tx1"/>
                </a:solidFill>
                <a:latin typeface="微软雅黑" panose="020B0503020204020204" pitchFamily="34" charset="-122"/>
                <a:ea typeface="微软雅黑" panose="020B0503020204020204" pitchFamily="34" charset="-122"/>
                <a:sym typeface="+mn-ea"/>
              </a:rPr>
              <a:t>中可以增加相关控件，</a:t>
            </a:r>
            <a:r>
              <a:rPr lang="zh-CN" altLang="en-US" sz="1600" dirty="0">
                <a:latin typeface="微软雅黑" panose="020B0503020204020204" pitchFamily="34" charset="-122"/>
                <a:ea typeface="微软雅黑" panose="020B0503020204020204" pitchFamily="34" charset="-122"/>
              </a:rPr>
              <a:t>方法如下：</a:t>
            </a:r>
          </a:p>
        </p:txBody>
      </p:sp>
      <p:sp>
        <p:nvSpPr>
          <p:cNvPr id="2" name="矩形 1"/>
          <p:cNvSpPr/>
          <p:nvPr/>
        </p:nvSpPr>
        <p:spPr>
          <a:xfrm>
            <a:off x="869670" y="6089035"/>
            <a:ext cx="9826780" cy="338554"/>
          </a:xfrm>
          <a:prstGeom prst="rect">
            <a:avLst/>
          </a:prstGeom>
        </p:spPr>
        <p:txBody>
          <a:bodyPr wrap="square">
            <a:spAutoFit/>
          </a:bodyPr>
          <a:lstStyle/>
          <a:p>
            <a:r>
              <a:rPr lang="zh-CN" altLang="en-US" sz="1600" dirty="0">
                <a:latin typeface="+mn-ea"/>
              </a:rPr>
              <a:t>更多编辑风格介绍参考：</a:t>
            </a:r>
            <a:r>
              <a:rPr lang="en-US" altLang="zh-CN" sz="1600" dirty="0"/>
              <a:t> </a:t>
            </a:r>
            <a:r>
              <a:rPr lang="en-US" altLang="zh-CN" sz="1600" dirty="0">
                <a:hlinkClick r:id="rId2"/>
              </a:rPr>
              <a:t>http://doc.raqsoft.com.cn/report/input/bianjifengge.html</a:t>
            </a:r>
            <a:r>
              <a:rPr lang="en-US" altLang="zh-CN" sz="1600" dirty="0"/>
              <a:t> </a:t>
            </a:r>
          </a:p>
        </p:txBody>
      </p:sp>
      <p:sp>
        <p:nvSpPr>
          <p:cNvPr id="19" name="矩形 18"/>
          <p:cNvSpPr/>
          <p:nvPr/>
        </p:nvSpPr>
        <p:spPr>
          <a:xfrm>
            <a:off x="990191" y="2306714"/>
            <a:ext cx="4787154" cy="391472"/>
          </a:xfrm>
          <a:prstGeom prst="rect">
            <a:avLst/>
          </a:prstGeom>
          <a:solidFill>
            <a:srgbClr val="275DBF"/>
          </a:solidFill>
          <a:ln>
            <a:solidFill>
              <a:srgbClr val="0170C1"/>
            </a:solidFill>
          </a:ln>
          <a:effectLst/>
        </p:spPr>
        <p:txBody>
          <a:bodyPr spcFirstLastPara="0" vert="horz" wrap="square" lIns="810851" tIns="812278" rIns="810850" bIns="812277" numCol="1" spcCol="1270" rtlCol="0" anchor="ctr" anchorCtr="0">
            <a:noAutofit/>
          </a:bodyPr>
          <a:lstStyle/>
          <a:p>
            <a:endParaRPr lang="en-US" altLang="zh-CN" sz="2400" dirty="0">
              <a:solidFill>
                <a:schemeClr val="bg1"/>
              </a:solidFill>
              <a:latin typeface="+mn-lt"/>
              <a:ea typeface="+mn-ea"/>
              <a:cs typeface="+mn-ea"/>
              <a:sym typeface="+mn-lt"/>
            </a:endParaRPr>
          </a:p>
        </p:txBody>
      </p:sp>
      <p:sp>
        <p:nvSpPr>
          <p:cNvPr id="20" name="文本框 19"/>
          <p:cNvSpPr txBox="1"/>
          <p:nvPr/>
        </p:nvSpPr>
        <p:spPr>
          <a:xfrm>
            <a:off x="989721" y="2298258"/>
            <a:ext cx="1210588" cy="400110"/>
          </a:xfrm>
          <a:prstGeom prst="rect">
            <a:avLst/>
          </a:prstGeom>
          <a:noFill/>
        </p:spPr>
        <p:txBody>
          <a:bodyPr wrap="none" rtlCol="0">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rPr>
              <a:t>下拉日历</a:t>
            </a:r>
          </a:p>
        </p:txBody>
      </p:sp>
      <p:sp>
        <p:nvSpPr>
          <p:cNvPr id="21" name="矩形 20"/>
          <p:cNvSpPr/>
          <p:nvPr/>
        </p:nvSpPr>
        <p:spPr>
          <a:xfrm>
            <a:off x="6096000" y="2807588"/>
            <a:ext cx="4787154" cy="3260131"/>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3200" b="1"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24" name="矩形 23"/>
          <p:cNvSpPr/>
          <p:nvPr/>
        </p:nvSpPr>
        <p:spPr>
          <a:xfrm>
            <a:off x="6096000" y="2297824"/>
            <a:ext cx="4787154" cy="391472"/>
          </a:xfrm>
          <a:prstGeom prst="rect">
            <a:avLst/>
          </a:prstGeom>
          <a:solidFill>
            <a:srgbClr val="275DBF"/>
          </a:solidFill>
          <a:ln>
            <a:solidFill>
              <a:srgbClr val="0170C1"/>
            </a:solidFill>
          </a:ln>
          <a:effectLst/>
        </p:spPr>
        <p:txBody>
          <a:bodyPr spcFirstLastPara="0" vert="horz" wrap="square" lIns="810851" tIns="812278" rIns="810850" bIns="812277" numCol="1" spcCol="1270" rtlCol="0" anchor="ctr" anchorCtr="0">
            <a:noAutofit/>
          </a:bodyPr>
          <a:lstStyle/>
          <a:p>
            <a:endParaRPr lang="en-US" altLang="zh-CN" sz="2400" dirty="0">
              <a:solidFill>
                <a:schemeClr val="bg1"/>
              </a:solidFill>
              <a:latin typeface="+mn-lt"/>
              <a:ea typeface="+mn-ea"/>
              <a:cs typeface="+mn-ea"/>
              <a:sym typeface="+mn-lt"/>
            </a:endParaRPr>
          </a:p>
        </p:txBody>
      </p:sp>
      <p:sp>
        <p:nvSpPr>
          <p:cNvPr id="25" name="文本框 24"/>
          <p:cNvSpPr txBox="1"/>
          <p:nvPr/>
        </p:nvSpPr>
        <p:spPr>
          <a:xfrm>
            <a:off x="6054890" y="2298258"/>
            <a:ext cx="1467068" cy="400110"/>
          </a:xfrm>
          <a:prstGeom prst="rect">
            <a:avLst/>
          </a:prstGeom>
          <a:noFill/>
        </p:spPr>
        <p:txBody>
          <a:bodyPr wrap="none" rtlCol="0">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rPr>
              <a:t>下拉列表框</a:t>
            </a:r>
          </a:p>
        </p:txBody>
      </p:sp>
      <p:pic>
        <p:nvPicPr>
          <p:cNvPr id="11" name="图片 10"/>
          <p:cNvPicPr>
            <a:picLocks noChangeAspect="1"/>
          </p:cNvPicPr>
          <p:nvPr/>
        </p:nvPicPr>
        <p:blipFill>
          <a:blip r:embed="rId3"/>
          <a:stretch>
            <a:fillRect/>
          </a:stretch>
        </p:blipFill>
        <p:spPr>
          <a:xfrm>
            <a:off x="1223010" y="2929255"/>
            <a:ext cx="4321810" cy="3015615"/>
          </a:xfrm>
          <a:prstGeom prst="rect">
            <a:avLst/>
          </a:prstGeom>
        </p:spPr>
      </p:pic>
      <p:pic>
        <p:nvPicPr>
          <p:cNvPr id="12" name="图片 11"/>
          <p:cNvPicPr>
            <a:picLocks noChangeAspect="1"/>
          </p:cNvPicPr>
          <p:nvPr/>
        </p:nvPicPr>
        <p:blipFill>
          <a:blip r:embed="rId4"/>
          <a:stretch>
            <a:fillRect/>
          </a:stretch>
        </p:blipFill>
        <p:spPr>
          <a:xfrm>
            <a:off x="6393180" y="2929255"/>
            <a:ext cx="3947795" cy="30016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42765" y="2263140"/>
            <a:ext cx="3519170" cy="382206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indent="0" defTabSz="711200" eaLnBrk="1" fontAlgn="auto" hangingPunct="1">
              <a:spcAft>
                <a:spcPct val="35000"/>
              </a:spcAft>
              <a:buFont typeface="Wingdings" panose="05000000000000000000" pitchFamily="2" charset="2"/>
              <a:buNone/>
            </a:pPr>
            <a:endParaRPr kumimoji="0" lang="en-US" altLang="zh-CN" sz="2400" b="1" i="0" u="none" strike="noStrike" kern="0" cap="none" spc="0" normalizeH="0" baseline="0" noProof="0" dirty="0">
              <a:ln>
                <a:noFill/>
              </a:ln>
              <a:solidFill>
                <a:srgbClr val="000000"/>
              </a:solidFill>
              <a:effectLst/>
              <a:uLnTx/>
              <a:uFillTx/>
              <a:latin typeface="+mn-ea"/>
              <a:cs typeface="+mn-ea"/>
              <a:sym typeface="+mn-lt"/>
            </a:endParaRPr>
          </a:p>
          <a:p>
            <a:pPr marL="457200" indent="-457200" defTabSz="711200" eaLnBrk="1" fontAlgn="auto" hangingPunct="1">
              <a:spcAft>
                <a:spcPct val="35000"/>
              </a:spcAft>
              <a:buFont typeface="Wingdings" panose="05000000000000000000" pitchFamily="2" charset="2"/>
              <a:buChar char="Ø"/>
            </a:pPr>
            <a:endParaRPr kumimoji="0" lang="zh-CN" altLang="en-US" sz="2400" b="1" i="0" u="none" strike="noStrike" kern="0" cap="none" spc="0" normalizeH="0" baseline="0" noProof="0" dirty="0">
              <a:ln>
                <a:noFill/>
              </a:ln>
              <a:solidFill>
                <a:srgbClr val="000000"/>
              </a:solidFill>
              <a:effectLst/>
              <a:uLnTx/>
              <a:uFillTx/>
              <a:latin typeface="+mn-ea"/>
              <a:cs typeface="+mn-ea"/>
              <a:sym typeface="+mn-lt"/>
            </a:endParaRPr>
          </a:p>
        </p:txBody>
      </p:sp>
      <p:sp>
        <p:nvSpPr>
          <p:cNvPr id="18" name="矩形 17"/>
          <p:cNvSpPr/>
          <p:nvPr/>
        </p:nvSpPr>
        <p:spPr>
          <a:xfrm>
            <a:off x="837565" y="2262505"/>
            <a:ext cx="3231515" cy="382270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indent="0" defTabSz="711200" eaLnBrk="1" fontAlgn="auto" hangingPunct="1">
              <a:spcAft>
                <a:spcPct val="35000"/>
              </a:spcAft>
              <a:buFont typeface="Wingdings" panose="05000000000000000000" pitchFamily="2" charset="2"/>
              <a:buNone/>
            </a:pPr>
            <a:endParaRPr kumimoji="0" lang="en-US" altLang="zh-CN" sz="2400" b="1" i="0" u="none" strike="noStrike" kern="0" cap="none" spc="0" normalizeH="0" baseline="0" noProof="0" dirty="0">
              <a:ln>
                <a:noFill/>
              </a:ln>
              <a:solidFill>
                <a:srgbClr val="000000"/>
              </a:solidFill>
              <a:effectLst/>
              <a:uLnTx/>
              <a:uFillTx/>
              <a:latin typeface="+mn-ea"/>
              <a:cs typeface="+mn-ea"/>
              <a:sym typeface="+mn-lt"/>
            </a:endParaRPr>
          </a:p>
          <a:p>
            <a:pPr marL="457200" indent="-457200" defTabSz="711200" eaLnBrk="1" fontAlgn="auto" hangingPunct="1">
              <a:spcAft>
                <a:spcPct val="35000"/>
              </a:spcAft>
              <a:buFont typeface="Wingdings" panose="05000000000000000000" pitchFamily="2" charset="2"/>
              <a:buChar char="Ø"/>
            </a:pPr>
            <a:endParaRPr kumimoji="0" lang="zh-CN" altLang="en-US" sz="24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p:txBody>
          <a:bodyPr>
            <a:normAutofit/>
          </a:bodyPr>
          <a:lstStyle/>
          <a:p>
            <a:r>
              <a:rPr lang="zh-CN" altLang="en-US" dirty="0"/>
              <a:t>制表</a:t>
            </a:r>
          </a:p>
        </p:txBody>
      </p:sp>
      <p:sp>
        <p:nvSpPr>
          <p:cNvPr id="5" name="文本框 4"/>
          <p:cNvSpPr txBox="1"/>
          <p:nvPr/>
        </p:nvSpPr>
        <p:spPr>
          <a:xfrm>
            <a:off x="803275" y="787754"/>
            <a:ext cx="2339102" cy="581057"/>
          </a:xfrm>
          <a:prstGeom prst="rect">
            <a:avLst/>
          </a:prstGeom>
          <a:noFill/>
        </p:spPr>
        <p:txBody>
          <a:bodyPr wrap="none" rtlCol="0">
            <a:spAutoFit/>
          </a:bodyPr>
          <a:lstStyle/>
          <a:p>
            <a:pPr algn="l">
              <a:lnSpc>
                <a:spcPct val="150000"/>
              </a:lnSpc>
            </a:pPr>
            <a:r>
              <a:rPr lang="zh-CN" altLang="en-US" sz="2400" dirty="0">
                <a:solidFill>
                  <a:srgbClr val="275DBF"/>
                </a:solidFill>
                <a:latin typeface="微软雅黑" panose="020B0503020204020204" pitchFamily="34" charset="-122"/>
                <a:ea typeface="微软雅黑" panose="020B0503020204020204" pitchFamily="34" charset="-122"/>
              </a:rPr>
              <a:t>数据合法性校验</a:t>
            </a:r>
            <a:endParaRPr lang="zh-CN" altLang="en-US" sz="2000" dirty="0">
              <a:solidFill>
                <a:srgbClr val="275DBF"/>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03275" y="1369060"/>
            <a:ext cx="11124565" cy="829945"/>
          </a:xfrm>
          <a:prstGeom prst="rect">
            <a:avLst/>
          </a:prstGeom>
          <a:noFill/>
        </p:spPr>
        <p:txBody>
          <a:bodyPr wrap="square" rtlCol="0">
            <a:spAutoFit/>
          </a:bodyPr>
          <a:lstStyle/>
          <a:p>
            <a:pPr algn="l">
              <a:lnSpc>
                <a:spcPct val="150000"/>
              </a:lnSpc>
            </a:pPr>
            <a:r>
              <a:rPr lang="zh-CN" altLang="en-US" sz="1600" dirty="0">
                <a:latin typeface="微软雅黑" panose="020B0503020204020204" pitchFamily="34" charset="-122"/>
                <a:ea typeface="微软雅黑" panose="020B0503020204020204" pitchFamily="34" charset="-122"/>
              </a:rPr>
              <a:t>用户在终端录入数据时，不一定能完全按照数据的要求填写，这时就需要在填报表过程中对数据进行校验，保证数据格式正确，数据校验有以下三种方式：</a:t>
            </a:r>
          </a:p>
        </p:txBody>
      </p:sp>
      <p:sp>
        <p:nvSpPr>
          <p:cNvPr id="2" name="矩形 1"/>
          <p:cNvSpPr/>
          <p:nvPr/>
        </p:nvSpPr>
        <p:spPr>
          <a:xfrm>
            <a:off x="863955" y="6274455"/>
            <a:ext cx="9826780" cy="583565"/>
          </a:xfrm>
          <a:prstGeom prst="rect">
            <a:avLst/>
          </a:prstGeom>
        </p:spPr>
        <p:txBody>
          <a:bodyPr wrap="square">
            <a:spAutoFit/>
          </a:bodyPr>
          <a:lstStyle/>
          <a:p>
            <a:r>
              <a:rPr lang="zh-CN" altLang="en-US" sz="1600" dirty="0">
                <a:latin typeface="+mn-ea"/>
              </a:rPr>
              <a:t>了解更多数据校验介绍可参考：</a:t>
            </a:r>
            <a:r>
              <a:rPr lang="en-US" altLang="zh-CN" sz="1600" dirty="0"/>
              <a:t> </a:t>
            </a:r>
            <a:r>
              <a:rPr lang="en-US" altLang="zh-CN" sz="1600" dirty="0">
                <a:hlinkClick r:id="rId2"/>
              </a:rPr>
              <a:t>http://doc.raqsoft.com.cn/report/input/hefaxingjiancha.html</a:t>
            </a:r>
            <a:endParaRPr lang="en-US" altLang="zh-CN" sz="1600" dirty="0"/>
          </a:p>
          <a:p>
            <a:endParaRPr lang="en-US" altLang="zh-CN" sz="1600" dirty="0"/>
          </a:p>
        </p:txBody>
      </p:sp>
      <p:sp>
        <p:nvSpPr>
          <p:cNvPr id="6" name="矩形 5"/>
          <p:cNvSpPr/>
          <p:nvPr/>
        </p:nvSpPr>
        <p:spPr>
          <a:xfrm>
            <a:off x="8134985" y="2263140"/>
            <a:ext cx="3192145" cy="382206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indent="0" defTabSz="711200" eaLnBrk="1" fontAlgn="auto" hangingPunct="1">
              <a:spcAft>
                <a:spcPct val="35000"/>
              </a:spcAft>
              <a:buFont typeface="Wingdings" panose="05000000000000000000" pitchFamily="2" charset="2"/>
              <a:buNone/>
            </a:pPr>
            <a:endParaRPr kumimoji="0" lang="en-US" altLang="zh-CN" sz="2400" b="1" i="0" u="none" strike="noStrike" kern="0" cap="none" spc="0" normalizeH="0" baseline="0" noProof="0" dirty="0">
              <a:ln>
                <a:noFill/>
              </a:ln>
              <a:solidFill>
                <a:srgbClr val="000000"/>
              </a:solidFill>
              <a:effectLst/>
              <a:uLnTx/>
              <a:uFillTx/>
              <a:latin typeface="+mn-ea"/>
              <a:cs typeface="+mn-ea"/>
              <a:sym typeface="+mn-lt"/>
            </a:endParaRPr>
          </a:p>
          <a:p>
            <a:pPr marL="457200" indent="-457200" defTabSz="711200" eaLnBrk="1" fontAlgn="auto" hangingPunct="1">
              <a:spcAft>
                <a:spcPct val="35000"/>
              </a:spcAft>
              <a:buFont typeface="Wingdings" panose="05000000000000000000" pitchFamily="2" charset="2"/>
              <a:buChar char="Ø"/>
            </a:pPr>
            <a:endParaRPr kumimoji="0" lang="zh-CN" altLang="en-US" sz="2400" b="1" i="0" u="none" strike="noStrike" kern="0" cap="none" spc="0" normalizeH="0" baseline="0" noProof="0" dirty="0">
              <a:ln>
                <a:noFill/>
              </a:ln>
              <a:solidFill>
                <a:srgbClr val="000000"/>
              </a:solidFill>
              <a:effectLst/>
              <a:uLnTx/>
              <a:uFillTx/>
              <a:latin typeface="+mn-ea"/>
              <a:cs typeface="+mn-ea"/>
              <a:sym typeface="+mn-lt"/>
            </a:endParaRPr>
          </a:p>
        </p:txBody>
      </p:sp>
      <p:pic>
        <p:nvPicPr>
          <p:cNvPr id="11" name="图片 10"/>
          <p:cNvPicPr>
            <a:picLocks noChangeAspect="1"/>
          </p:cNvPicPr>
          <p:nvPr/>
        </p:nvPicPr>
        <p:blipFill>
          <a:blip r:embed="rId3"/>
          <a:stretch>
            <a:fillRect/>
          </a:stretch>
        </p:blipFill>
        <p:spPr>
          <a:xfrm>
            <a:off x="8266430" y="4594860"/>
            <a:ext cx="2941955" cy="1167765"/>
          </a:xfrm>
          <a:prstGeom prst="rect">
            <a:avLst/>
          </a:prstGeom>
        </p:spPr>
      </p:pic>
      <p:sp>
        <p:nvSpPr>
          <p:cNvPr id="12" name="文本框 11"/>
          <p:cNvSpPr txBox="1"/>
          <p:nvPr/>
        </p:nvSpPr>
        <p:spPr>
          <a:xfrm>
            <a:off x="948055" y="2418080"/>
            <a:ext cx="2049780" cy="398780"/>
          </a:xfrm>
          <a:prstGeom prst="rect">
            <a:avLst/>
          </a:prstGeom>
          <a:noFill/>
        </p:spPr>
        <p:txBody>
          <a:bodyPr wrap="none" rtlCol="0">
            <a:spAutoFit/>
          </a:bodyPr>
          <a:lstStyle/>
          <a:p>
            <a:pPr marL="342900" indent="-342900" algn="l">
              <a:buFont typeface="Wingdings" panose="05000000000000000000" charset="0"/>
              <a:buChar char="Ø"/>
            </a:pPr>
            <a:r>
              <a:rPr lang="zh-CN" altLang="en-US" sz="2000" dirty="0">
                <a:latin typeface="微软雅黑" panose="020B0503020204020204" pitchFamily="34" charset="-122"/>
                <a:ea typeface="微软雅黑" panose="020B0503020204020204" pitchFamily="34" charset="-122"/>
              </a:rPr>
              <a:t>数据类型校验</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558665" y="2418080"/>
            <a:ext cx="1795780" cy="398780"/>
          </a:xfrm>
          <a:prstGeom prst="rect">
            <a:avLst/>
          </a:prstGeom>
          <a:noFill/>
        </p:spPr>
        <p:txBody>
          <a:bodyPr wrap="none" rtlCol="0">
            <a:spAutoFit/>
          </a:bodyPr>
          <a:lstStyle/>
          <a:p>
            <a:pPr marL="342900" indent="-342900" algn="l">
              <a:buFont typeface="Wingdings" panose="05000000000000000000" charset="0"/>
              <a:buChar char="Ø"/>
            </a:pPr>
            <a:r>
              <a:rPr lang="zh-CN" altLang="en-US" sz="2000" dirty="0">
                <a:solidFill>
                  <a:schemeClr val="tx1"/>
                </a:solidFill>
                <a:latin typeface="微软雅黑" panose="020B0503020204020204" pitchFamily="34" charset="-122"/>
                <a:ea typeface="微软雅黑" panose="020B0503020204020204" pitchFamily="34" charset="-122"/>
              </a:rPr>
              <a:t>单元格校验</a:t>
            </a:r>
          </a:p>
        </p:txBody>
      </p:sp>
      <p:sp>
        <p:nvSpPr>
          <p:cNvPr id="14" name="文本框 13"/>
          <p:cNvSpPr txBox="1"/>
          <p:nvPr/>
        </p:nvSpPr>
        <p:spPr>
          <a:xfrm>
            <a:off x="8266430" y="2418080"/>
            <a:ext cx="1541780" cy="398780"/>
          </a:xfrm>
          <a:prstGeom prst="rect">
            <a:avLst/>
          </a:prstGeom>
          <a:noFill/>
        </p:spPr>
        <p:txBody>
          <a:bodyPr wrap="none" rtlCol="0">
            <a:spAutoFit/>
          </a:bodyPr>
          <a:lstStyle/>
          <a:p>
            <a:pPr marL="342900" indent="-342900" algn="l">
              <a:buFont typeface="Wingdings" panose="05000000000000000000" charset="0"/>
              <a:buChar char="Ø"/>
            </a:pPr>
            <a:r>
              <a:rPr lang="zh-CN" altLang="en-US" sz="2000" dirty="0">
                <a:solidFill>
                  <a:schemeClr val="tx1"/>
                </a:solidFill>
                <a:latin typeface="微软雅黑" panose="020B0503020204020204" pitchFamily="34" charset="-122"/>
                <a:ea typeface="微软雅黑" panose="020B0503020204020204" pitchFamily="34" charset="-122"/>
              </a:rPr>
              <a:t>格间校验</a:t>
            </a:r>
          </a:p>
        </p:txBody>
      </p:sp>
      <p:sp>
        <p:nvSpPr>
          <p:cNvPr id="16" name="文本框 15"/>
          <p:cNvSpPr txBox="1"/>
          <p:nvPr/>
        </p:nvSpPr>
        <p:spPr>
          <a:xfrm>
            <a:off x="864235" y="2891155"/>
            <a:ext cx="3204845" cy="1568450"/>
          </a:xfrm>
          <a:prstGeom prst="rect">
            <a:avLst/>
          </a:prstGeom>
          <a:noFill/>
        </p:spPr>
        <p:txBody>
          <a:bodyPr wrap="square" rtlCol="0">
            <a:spAutoFit/>
          </a:bodyPr>
          <a:lstStyle/>
          <a:p>
            <a:pPr algn="l"/>
            <a:r>
              <a:rPr lang="zh-CN" altLang="en-US" sz="1600" dirty="0">
                <a:solidFill>
                  <a:schemeClr val="accent2"/>
                </a:solidFill>
                <a:latin typeface="微软雅黑" panose="020B0503020204020204" pitchFamily="34" charset="-122"/>
                <a:ea typeface="微软雅黑" panose="020B0503020204020204" pitchFamily="34" charset="-122"/>
              </a:rPr>
              <a:t>数据类型校验方式是通过设置单元格的填报数据类型自动实现合法性检查的，在客户端页面输入数据完成，当焦点离开当前格时会立即校验。比如要求</a:t>
            </a:r>
            <a:r>
              <a:rPr lang="en-US" altLang="zh-CN" sz="1600" dirty="0">
                <a:solidFill>
                  <a:schemeClr val="accent2"/>
                </a:solidFill>
                <a:latin typeface="微软雅黑" panose="020B0503020204020204" pitchFamily="34" charset="-122"/>
                <a:ea typeface="微软雅黑" panose="020B0503020204020204" pitchFamily="34" charset="-122"/>
              </a:rPr>
              <a:t>D3</a:t>
            </a:r>
            <a:r>
              <a:rPr lang="zh-CN" altLang="en-US" sz="1600" dirty="0">
                <a:solidFill>
                  <a:schemeClr val="accent2"/>
                </a:solidFill>
                <a:latin typeface="微软雅黑" panose="020B0503020204020204" pitchFamily="34" charset="-122"/>
                <a:ea typeface="微软雅黑" panose="020B0503020204020204" pitchFamily="34" charset="-122"/>
              </a:rPr>
              <a:t>格箱数必须为整数：</a:t>
            </a:r>
          </a:p>
        </p:txBody>
      </p:sp>
      <p:sp>
        <p:nvSpPr>
          <p:cNvPr id="17" name="文本框 16"/>
          <p:cNvSpPr txBox="1"/>
          <p:nvPr/>
        </p:nvSpPr>
        <p:spPr>
          <a:xfrm>
            <a:off x="4558665" y="2891155"/>
            <a:ext cx="3219450" cy="1322070"/>
          </a:xfrm>
          <a:prstGeom prst="rect">
            <a:avLst/>
          </a:prstGeom>
          <a:noFill/>
        </p:spPr>
        <p:txBody>
          <a:bodyPr wrap="square" rtlCol="0">
            <a:spAutoFit/>
          </a:bodyPr>
          <a:lstStyle/>
          <a:p>
            <a:pPr algn="l"/>
            <a:r>
              <a:rPr lang="zh-CN" altLang="en-US" sz="1600" dirty="0">
                <a:solidFill>
                  <a:schemeClr val="accent2"/>
                </a:solidFill>
                <a:latin typeface="微软雅黑" panose="020B0503020204020204" pitchFamily="34" charset="-122"/>
                <a:ea typeface="微软雅黑" panose="020B0503020204020204" pitchFamily="34" charset="-122"/>
              </a:rPr>
              <a:t>单元格校验方式是通过编辑校验表达式进行校验的。比如要求</a:t>
            </a:r>
            <a:r>
              <a:rPr lang="en-US" altLang="zh-CN" sz="1600" dirty="0">
                <a:solidFill>
                  <a:schemeClr val="accent2"/>
                </a:solidFill>
                <a:latin typeface="微软雅黑" panose="020B0503020204020204" pitchFamily="34" charset="-122"/>
                <a:ea typeface="微软雅黑" panose="020B0503020204020204" pitchFamily="34" charset="-122"/>
              </a:rPr>
              <a:t>E3</a:t>
            </a:r>
            <a:r>
              <a:rPr lang="zh-CN" altLang="en-US" sz="1600" dirty="0">
                <a:solidFill>
                  <a:schemeClr val="accent2"/>
                </a:solidFill>
                <a:latin typeface="微软雅黑" panose="020B0503020204020204" pitchFamily="34" charset="-122"/>
                <a:ea typeface="微软雅黑" panose="020B0503020204020204" pitchFamily="34" charset="-122"/>
              </a:rPr>
              <a:t>单元格填写的数据在</a:t>
            </a:r>
            <a:r>
              <a:rPr lang="en-US" altLang="zh-CN" sz="1600" dirty="0">
                <a:solidFill>
                  <a:schemeClr val="accent2"/>
                </a:solidFill>
                <a:latin typeface="微软雅黑" panose="020B0503020204020204" pitchFamily="34" charset="-122"/>
                <a:ea typeface="微软雅黑" panose="020B0503020204020204" pitchFamily="34" charset="-122"/>
              </a:rPr>
              <a:t>10</a:t>
            </a:r>
            <a:r>
              <a:rPr lang="zh-CN" altLang="en-US" sz="1600" dirty="0">
                <a:solidFill>
                  <a:schemeClr val="accent2"/>
                </a:solidFill>
                <a:latin typeface="微软雅黑" panose="020B0503020204020204" pitchFamily="34" charset="-122"/>
                <a:ea typeface="微软雅黑" panose="020B0503020204020204" pitchFamily="34" charset="-122"/>
              </a:rPr>
              <a:t>到</a:t>
            </a:r>
            <a:r>
              <a:rPr lang="en-US" altLang="zh-CN" sz="1600" dirty="0">
                <a:solidFill>
                  <a:schemeClr val="accent2"/>
                </a:solidFill>
                <a:latin typeface="微软雅黑" panose="020B0503020204020204" pitchFamily="34" charset="-122"/>
                <a:ea typeface="微软雅黑" panose="020B0503020204020204" pitchFamily="34" charset="-122"/>
              </a:rPr>
              <a:t>1000</a:t>
            </a:r>
            <a:r>
              <a:rPr lang="zh-CN" altLang="en-US" sz="1600" dirty="0">
                <a:solidFill>
                  <a:schemeClr val="accent2"/>
                </a:solidFill>
                <a:latin typeface="微软雅黑" panose="020B0503020204020204" pitchFamily="34" charset="-122"/>
                <a:ea typeface="微软雅黑" panose="020B0503020204020204" pitchFamily="34" charset="-122"/>
              </a:rPr>
              <a:t>之间，则可设单元格校验表达式为：</a:t>
            </a:r>
            <a:r>
              <a:rPr lang="en-US" altLang="zh-CN" sz="1600" dirty="0">
                <a:solidFill>
                  <a:schemeClr val="accent2"/>
                </a:solidFill>
                <a:latin typeface="微软雅黑" panose="020B0503020204020204" pitchFamily="34" charset="-122"/>
                <a:ea typeface="微软雅黑" panose="020B0503020204020204" pitchFamily="34" charset="-122"/>
              </a:rPr>
              <a:t>E3&gt;=10&amp;&amp;E3&lt;=1000</a:t>
            </a:r>
            <a:r>
              <a:rPr lang="zh-CN" altLang="en-US" sz="1600" dirty="0">
                <a:solidFill>
                  <a:schemeClr val="accent2"/>
                </a:solidFill>
                <a:latin typeface="微软雅黑" panose="020B0503020204020204" pitchFamily="34" charset="-122"/>
                <a:ea typeface="微软雅黑" panose="020B0503020204020204" pitchFamily="34" charset="-122"/>
              </a:rPr>
              <a:t>。</a:t>
            </a:r>
          </a:p>
        </p:txBody>
      </p:sp>
      <p:pic>
        <p:nvPicPr>
          <p:cNvPr id="19" name="图片 18"/>
          <p:cNvPicPr>
            <a:picLocks noChangeAspect="1"/>
          </p:cNvPicPr>
          <p:nvPr/>
        </p:nvPicPr>
        <p:blipFill>
          <a:blip r:embed="rId4"/>
          <a:stretch>
            <a:fillRect/>
          </a:stretch>
        </p:blipFill>
        <p:spPr>
          <a:xfrm>
            <a:off x="4342765" y="4594860"/>
            <a:ext cx="3420745" cy="972820"/>
          </a:xfrm>
          <a:prstGeom prst="rect">
            <a:avLst/>
          </a:prstGeom>
        </p:spPr>
      </p:pic>
      <p:sp>
        <p:nvSpPr>
          <p:cNvPr id="20" name="文本框 19"/>
          <p:cNvSpPr txBox="1"/>
          <p:nvPr/>
        </p:nvSpPr>
        <p:spPr>
          <a:xfrm>
            <a:off x="8134985" y="2891155"/>
            <a:ext cx="3219450" cy="1076325"/>
          </a:xfrm>
          <a:prstGeom prst="rect">
            <a:avLst/>
          </a:prstGeom>
          <a:noFill/>
        </p:spPr>
        <p:txBody>
          <a:bodyPr wrap="square" rtlCol="0">
            <a:spAutoFit/>
          </a:bodyPr>
          <a:lstStyle/>
          <a:p>
            <a:pPr algn="l"/>
            <a:r>
              <a:rPr lang="zh-CN" altLang="en-US" sz="1600" dirty="0">
                <a:solidFill>
                  <a:schemeClr val="accent2"/>
                </a:solidFill>
                <a:latin typeface="微软雅黑" panose="020B0503020204020204" pitchFamily="34" charset="-122"/>
                <a:ea typeface="微软雅黑" panose="020B0503020204020204" pitchFamily="34" charset="-122"/>
              </a:rPr>
              <a:t>格间校验用于多表填报时，例如填报表组中，表与表之间存在一定的关联关系，使用格间校验来保证填报数据的正确性。</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5"/>
          <a:stretch>
            <a:fillRect/>
          </a:stretch>
        </p:blipFill>
        <p:spPr>
          <a:xfrm>
            <a:off x="1329055" y="4594860"/>
            <a:ext cx="2275205" cy="10712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发布业务填报表</a:t>
            </a:r>
          </a:p>
        </p:txBody>
      </p:sp>
      <p:sp>
        <p:nvSpPr>
          <p:cNvPr id="9" name="文本框 8"/>
          <p:cNvSpPr txBox="1"/>
          <p:nvPr/>
        </p:nvSpPr>
        <p:spPr>
          <a:xfrm>
            <a:off x="978535" y="5730875"/>
            <a:ext cx="10090150" cy="393700"/>
          </a:xfrm>
          <a:prstGeom prst="rect">
            <a:avLst/>
          </a:prstGeom>
          <a:solidFill>
            <a:srgbClr val="275DBF"/>
          </a:solidFill>
        </p:spPr>
        <p:txBody>
          <a:bodyPr wrap="none" rtlCol="0" anchor="ctr">
            <a:noAutofit/>
          </a:bodyPr>
          <a:lstStyle/>
          <a:p>
            <a:pPr algn="l">
              <a:lnSpc>
                <a:spcPct val="150000"/>
              </a:lnSpc>
            </a:pPr>
            <a:r>
              <a:rPr lang="en-US" altLang="zh-CN" dirty="0">
                <a:solidFill>
                  <a:schemeClr val="bg1"/>
                </a:solidFill>
                <a:latin typeface="微软雅黑" panose="020B0503020204020204" pitchFamily="34" charset="-122"/>
                <a:ea typeface="微软雅黑" panose="020B0503020204020204" pitchFamily="34" charset="-122"/>
                <a:sym typeface="+mn-ea"/>
              </a:rPr>
              <a:t>  </a:t>
            </a:r>
            <a:r>
              <a:rPr lang="zh-CN" altLang="en-US" dirty="0">
                <a:solidFill>
                  <a:schemeClr val="bg1"/>
                </a:solidFill>
                <a:latin typeface="微软雅黑" panose="020B0503020204020204" pitchFamily="34" charset="-122"/>
                <a:ea typeface="微软雅黑" panose="020B0503020204020204" pitchFamily="34" charset="-122"/>
                <a:sym typeface="+mn-ea"/>
              </a:rPr>
              <a:t>润乾报表中心开源，用户可根据自己的需要定制开发</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875665" y="800100"/>
            <a:ext cx="10443845" cy="829945"/>
          </a:xfrm>
          <a:prstGeom prst="rect">
            <a:avLst/>
          </a:prstGeom>
          <a:noFill/>
        </p:spPr>
        <p:txBody>
          <a:bodyPr wrap="square" rtlCol="0">
            <a:spAutoFit/>
          </a:bodyPr>
          <a:lstStyle/>
          <a:p>
            <a:pPr algn="l">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业务填报是整体解决方案，包括下发、权限控制等，因此脱离不开平台，该示例中将润乾报表中心作为业务平台使用。</a:t>
            </a:r>
          </a:p>
        </p:txBody>
      </p:sp>
      <p:pic>
        <p:nvPicPr>
          <p:cNvPr id="5" name="图片 4"/>
          <p:cNvPicPr>
            <a:picLocks noChangeAspect="1"/>
          </p:cNvPicPr>
          <p:nvPr>
            <p:custDataLst>
              <p:tags r:id="rId1"/>
            </p:custDataLst>
          </p:nvPr>
        </p:nvPicPr>
        <p:blipFill>
          <a:blip r:embed="rId3"/>
          <a:stretch>
            <a:fillRect/>
          </a:stretch>
        </p:blipFill>
        <p:spPr>
          <a:xfrm>
            <a:off x="1206500" y="1974215"/>
            <a:ext cx="7205345" cy="3386455"/>
          </a:xfrm>
          <a:prstGeom prst="rect">
            <a:avLst/>
          </a:prstGeom>
        </p:spPr>
      </p:pic>
      <p:sp>
        <p:nvSpPr>
          <p:cNvPr id="6" name="圆角矩形 5"/>
          <p:cNvSpPr/>
          <p:nvPr/>
        </p:nvSpPr>
        <p:spPr>
          <a:xfrm>
            <a:off x="8968105" y="2204085"/>
            <a:ext cx="2221230" cy="258127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en-US" altLang="zh-CN" sz="1200" dirty="0">
                <a:latin typeface="微软雅黑" panose="020B0503020204020204" pitchFamily="34" charset="-122"/>
                <a:ea typeface="微软雅黑" panose="020B0503020204020204" pitchFamily="34" charset="-122"/>
                <a:sym typeface="+mn-ea"/>
              </a:rPr>
              <a:t>    </a:t>
            </a:r>
            <a:r>
              <a:rPr lang="zh-CN" altLang="en-US" sz="1200" dirty="0">
                <a:latin typeface="微软雅黑" panose="020B0503020204020204" pitchFamily="34" charset="-122"/>
                <a:ea typeface="微软雅黑" panose="020B0503020204020204" pitchFamily="34" charset="-122"/>
                <a:sym typeface="+mn-ea"/>
              </a:rPr>
              <a:t>   在报表中心只需管理者将已经创建好的业务填报上传，对业务人员赋予读写权限，业务人员登录后就可以在web页面录入数据，管理者可在报表中心中对多个业务人员提交的数据做明细汇总统计。</a:t>
            </a:r>
            <a:endParaRPr lang="zh-CN" altLang="en-US" sz="1200" dirty="0">
              <a:solidFill>
                <a:srgbClr val="262626"/>
              </a:solidFill>
              <a:latin typeface="+mj-ea"/>
              <a:ea typeface="+mj-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023620" y="2151380"/>
            <a:ext cx="10334625" cy="435864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3200" b="1"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31" name="矩形 30"/>
          <p:cNvSpPr/>
          <p:nvPr/>
        </p:nvSpPr>
        <p:spPr>
          <a:xfrm>
            <a:off x="821800" y="990369"/>
            <a:ext cx="10488708" cy="391472"/>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上传报表</a:t>
            </a:r>
          </a:p>
        </p:txBody>
      </p:sp>
      <p:sp>
        <p:nvSpPr>
          <p:cNvPr id="34" name="文本框 33"/>
          <p:cNvSpPr txBox="1"/>
          <p:nvPr/>
        </p:nvSpPr>
        <p:spPr>
          <a:xfrm>
            <a:off x="821690" y="1570355"/>
            <a:ext cx="9463405" cy="337185"/>
          </a:xfrm>
          <a:prstGeom prst="rect">
            <a:avLst/>
          </a:prstGeom>
          <a:noFill/>
        </p:spPr>
        <p:txBody>
          <a:bodyPr wrap="square" rtlCol="0">
            <a:spAutoFit/>
          </a:bodyPr>
          <a:lstStyle/>
          <a:p>
            <a:r>
              <a:rPr lang="zh-CN" altLang="en-US" sz="1600" dirty="0">
                <a:solidFill>
                  <a:schemeClr val="tx1"/>
                </a:solidFill>
                <a:latin typeface="微软雅黑" panose="020B0503020204020204" pitchFamily="34" charset="-122"/>
                <a:ea typeface="微软雅黑" panose="020B0503020204020204" pitchFamily="34" charset="-122"/>
              </a:rPr>
              <a:t>业务经理</a:t>
            </a:r>
            <a:r>
              <a:rPr lang="en-US" altLang="zh-CN" sz="1600" dirty="0">
                <a:solidFill>
                  <a:schemeClr val="tx1"/>
                </a:solidFill>
                <a:latin typeface="微软雅黑" panose="020B0503020204020204" pitchFamily="34" charset="-122"/>
                <a:ea typeface="微软雅黑" panose="020B0503020204020204" pitchFamily="34" charset="-122"/>
              </a:rPr>
              <a:t>A</a:t>
            </a:r>
            <a:r>
              <a:rPr lang="zh-CN" altLang="en-US" sz="1600" dirty="0">
                <a:solidFill>
                  <a:schemeClr val="tx1"/>
                </a:solidFill>
                <a:latin typeface="微软雅黑" panose="020B0503020204020204" pitchFamily="34" charset="-122"/>
                <a:ea typeface="微软雅黑" panose="020B0503020204020204" pitchFamily="34" charset="-122"/>
              </a:rPr>
              <a:t>通过管理员账户登录，在报表管理项中上传填报表文件</a:t>
            </a:r>
            <a:r>
              <a:rPr lang="zh-CN" altLang="en-US" sz="1600" dirty="0">
                <a:solidFill>
                  <a:srgbClr val="FFC000"/>
                </a:solidFill>
                <a:latin typeface="微软雅黑" panose="020B0503020204020204" pitchFamily="34" charset="-122"/>
                <a:ea typeface="微软雅黑" panose="020B0503020204020204" pitchFamily="34" charset="-122"/>
                <a:sym typeface="+mn-ea"/>
              </a:rPr>
              <a:t>饮品销售表</a:t>
            </a:r>
            <a:r>
              <a:rPr lang="en-US" altLang="zh-CN" sz="1600" dirty="0">
                <a:solidFill>
                  <a:srgbClr val="FFC000"/>
                </a:solidFill>
                <a:latin typeface="微软雅黑" panose="020B0503020204020204" pitchFamily="34" charset="-122"/>
                <a:ea typeface="微软雅黑" panose="020B0503020204020204" pitchFamily="34" charset="-122"/>
                <a:sym typeface="+mn-ea"/>
              </a:rPr>
              <a:t>.sht</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 name="标题 2"/>
          <p:cNvSpPr>
            <a:spLocks noGrp="1"/>
          </p:cNvSpPr>
          <p:nvPr/>
        </p:nvSpPr>
        <p:spPr>
          <a:xfrm>
            <a:off x="821625" y="316231"/>
            <a:ext cx="5382569" cy="5397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rgbClr val="2E383F"/>
                </a:solidFill>
                <a:latin typeface="微软雅黑" panose="020B0503020204020204" pitchFamily="34" charset="-122"/>
                <a:ea typeface="微软雅黑" panose="020B0503020204020204" pitchFamily="34" charset="-122"/>
                <a:cs typeface="+mj-cs"/>
              </a:defRPr>
            </a:lvl1pPr>
          </a:lstStyle>
          <a:p>
            <a:r>
              <a:rPr lang="zh-CN" altLang="en-US" dirty="0"/>
              <a:t>发布业务填报表</a:t>
            </a:r>
          </a:p>
        </p:txBody>
      </p:sp>
      <p:pic>
        <p:nvPicPr>
          <p:cNvPr id="6" name="图片 5"/>
          <p:cNvPicPr>
            <a:picLocks noChangeAspect="1"/>
          </p:cNvPicPr>
          <p:nvPr>
            <p:custDataLst>
              <p:tags r:id="rId1"/>
            </p:custDataLst>
          </p:nvPr>
        </p:nvPicPr>
        <p:blipFill>
          <a:blip r:embed="rId3"/>
          <a:stretch>
            <a:fillRect/>
          </a:stretch>
        </p:blipFill>
        <p:spPr>
          <a:xfrm>
            <a:off x="1854835" y="2376170"/>
            <a:ext cx="8157845" cy="39090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918210" y="2190750"/>
            <a:ext cx="10440670" cy="452437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3200" b="1"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36" name="矩形 35"/>
          <p:cNvSpPr/>
          <p:nvPr/>
        </p:nvSpPr>
        <p:spPr>
          <a:xfrm>
            <a:off x="800030" y="937346"/>
            <a:ext cx="10558531" cy="45403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mn-ea"/>
              </a:rPr>
              <a:t> </a:t>
            </a:r>
            <a:r>
              <a:rPr lang="zh-CN" altLang="en-US" sz="2400" dirty="0">
                <a:solidFill>
                  <a:schemeClr val="bg1"/>
                </a:solidFill>
                <a:latin typeface="微软雅黑" panose="020B0503020204020204" pitchFamily="34" charset="-122"/>
                <a:ea typeface="微软雅黑" panose="020B0503020204020204" pitchFamily="34" charset="-122"/>
                <a:sym typeface="+mn-ea"/>
              </a:rPr>
              <a:t>菜单（资源树）内增加报表资源并分配权限</a:t>
            </a:r>
            <a:endParaRPr lang="en-US" altLang="zh-CN" sz="2400" dirty="0">
              <a:solidFill>
                <a:schemeClr val="bg1"/>
              </a:solidFill>
              <a:latin typeface="+mn-lt"/>
              <a:ea typeface="+mn-ea"/>
              <a:cs typeface="+mn-ea"/>
              <a:sym typeface="+mn-lt"/>
            </a:endParaRPr>
          </a:p>
        </p:txBody>
      </p:sp>
      <p:sp>
        <p:nvSpPr>
          <p:cNvPr id="13" name="矩形 12"/>
          <p:cNvSpPr/>
          <p:nvPr/>
        </p:nvSpPr>
        <p:spPr>
          <a:xfrm>
            <a:off x="718120" y="6296919"/>
            <a:ext cx="9826780" cy="337185"/>
          </a:xfrm>
          <a:prstGeom prst="rect">
            <a:avLst/>
          </a:prstGeom>
        </p:spPr>
        <p:txBody>
          <a:bodyPr wrap="square">
            <a:spAutoFit/>
          </a:bodyPr>
          <a:lstStyle/>
          <a:p>
            <a:r>
              <a:rPr lang="en-US" altLang="zh-CN" sz="1600" dirty="0">
                <a:latin typeface="+mn-ea"/>
              </a:rPr>
              <a:t>    </a:t>
            </a:r>
            <a:r>
              <a:rPr lang="en-US" altLang="zh-CN" sz="1400" dirty="0">
                <a:latin typeface="+mn-ea"/>
              </a:rPr>
              <a:t> </a:t>
            </a:r>
            <a:r>
              <a:rPr lang="zh-CN" altLang="en-US" sz="1400" dirty="0">
                <a:latin typeface="+mn-ea"/>
              </a:rPr>
              <a:t>更多发布报表与报表资源权限内容参考：</a:t>
            </a:r>
            <a:r>
              <a:rPr lang="en-US" altLang="zh-CN" sz="1400" dirty="0"/>
              <a:t> </a:t>
            </a:r>
            <a:r>
              <a:rPr lang="en-US" altLang="zh-CN" sz="1400" dirty="0">
                <a:hlinkClick r:id="rId3"/>
              </a:rPr>
              <a:t>http://doc.raqsoft.com.cn/report/center/fbbb18.html</a:t>
            </a:r>
            <a:endParaRPr lang="zh-CN" altLang="en-US" sz="1400" dirty="0">
              <a:latin typeface="+mn-ea"/>
            </a:endParaRPr>
          </a:p>
        </p:txBody>
      </p:sp>
      <p:sp>
        <p:nvSpPr>
          <p:cNvPr id="4" name="标题 2"/>
          <p:cNvSpPr>
            <a:spLocks noGrp="1"/>
          </p:cNvSpPr>
          <p:nvPr/>
        </p:nvSpPr>
        <p:spPr>
          <a:xfrm>
            <a:off x="821625" y="316231"/>
            <a:ext cx="5382569" cy="5397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rgbClr val="2E383F"/>
                </a:solidFill>
                <a:latin typeface="微软雅黑" panose="020B0503020204020204" pitchFamily="34" charset="-122"/>
                <a:ea typeface="微软雅黑" panose="020B0503020204020204" pitchFamily="34" charset="-122"/>
                <a:cs typeface="+mj-cs"/>
              </a:defRPr>
            </a:lvl1pPr>
          </a:lstStyle>
          <a:p>
            <a:r>
              <a:rPr lang="zh-CN" altLang="en-US" dirty="0"/>
              <a:t>发布业务填报表</a:t>
            </a:r>
          </a:p>
        </p:txBody>
      </p:sp>
      <p:sp>
        <p:nvSpPr>
          <p:cNvPr id="34" name="文本框 33"/>
          <p:cNvSpPr txBox="1"/>
          <p:nvPr/>
        </p:nvSpPr>
        <p:spPr>
          <a:xfrm>
            <a:off x="821055" y="1544320"/>
            <a:ext cx="10702925" cy="583565"/>
          </a:xfrm>
          <a:prstGeom prst="rect">
            <a:avLst/>
          </a:prstGeom>
          <a:noFill/>
        </p:spPr>
        <p:txBody>
          <a:bodyPr wrap="square" rtlCol="0">
            <a:spAutoFit/>
          </a:bodyPr>
          <a:lstStyle/>
          <a:p>
            <a:r>
              <a:rPr lang="zh-CN" altLang="en-US" sz="1600" dirty="0">
                <a:solidFill>
                  <a:schemeClr val="tx1"/>
                </a:solidFill>
                <a:latin typeface="微软雅黑" panose="020B0503020204020204" pitchFamily="34" charset="-122"/>
                <a:ea typeface="微软雅黑" panose="020B0503020204020204" pitchFamily="34" charset="-122"/>
              </a:rPr>
              <a:t>报表上传后，在报表中心中增加节点，设置数据保存类型为</a:t>
            </a:r>
            <a:r>
              <a:rPr lang="en-US" altLang="zh-CN" sz="1600" dirty="0">
                <a:solidFill>
                  <a:srgbClr val="FFC000"/>
                </a:solidFill>
                <a:latin typeface="微软雅黑" panose="020B0503020204020204" pitchFamily="34" charset="-122"/>
                <a:ea typeface="微软雅黑" panose="020B0503020204020204" pitchFamily="34" charset="-122"/>
              </a:rPr>
              <a:t>json</a:t>
            </a:r>
            <a:r>
              <a:rPr lang="zh-CN" altLang="en-US" sz="1600" dirty="0">
                <a:solidFill>
                  <a:schemeClr val="tx1"/>
                </a:solidFill>
                <a:latin typeface="微软雅黑" panose="020B0503020204020204" pitchFamily="34" charset="-122"/>
                <a:ea typeface="微软雅黑" panose="020B0503020204020204" pitchFamily="34" charset="-122"/>
              </a:rPr>
              <a:t>，并将该报表资源的浏览权限赋给张颖、李芳、高翔三人</a:t>
            </a:r>
          </a:p>
        </p:txBody>
      </p:sp>
      <p:pic>
        <p:nvPicPr>
          <p:cNvPr id="6" name="图片 5"/>
          <p:cNvPicPr>
            <a:picLocks noChangeAspect="1"/>
          </p:cNvPicPr>
          <p:nvPr>
            <p:custDataLst>
              <p:tags r:id="rId1"/>
            </p:custDataLst>
          </p:nvPr>
        </p:nvPicPr>
        <p:blipFill>
          <a:blip r:embed="rId4"/>
          <a:stretch>
            <a:fillRect/>
          </a:stretch>
        </p:blipFill>
        <p:spPr>
          <a:xfrm>
            <a:off x="1310005" y="2512695"/>
            <a:ext cx="8340090" cy="3601720"/>
          </a:xfrm>
          <a:prstGeom prst="rect">
            <a:avLst/>
          </a:prstGeom>
        </p:spPr>
      </p:pic>
      <p:sp>
        <p:nvSpPr>
          <p:cNvPr id="7" name="文本框 6"/>
          <p:cNvSpPr txBox="1"/>
          <p:nvPr/>
        </p:nvSpPr>
        <p:spPr>
          <a:xfrm>
            <a:off x="7138035" y="3108325"/>
            <a:ext cx="1097280" cy="229870"/>
          </a:xfrm>
          <a:prstGeom prst="rect">
            <a:avLst/>
          </a:prstGeom>
          <a:noFill/>
        </p:spPr>
        <p:txBody>
          <a:bodyPr wrap="none" rtlCol="0">
            <a:spAutoFit/>
          </a:bodyPr>
          <a:lstStyle/>
          <a:p>
            <a:pPr algn="l"/>
            <a:r>
              <a:rPr lang="zh-CN" altLang="en-US" sz="900" dirty="0">
                <a:solidFill>
                  <a:srgbClr val="FF0000"/>
                </a:solidFill>
                <a:latin typeface="微软雅黑" panose="020B0503020204020204" pitchFamily="34" charset="-122"/>
                <a:ea typeface="微软雅黑" panose="020B0503020204020204" pitchFamily="34" charset="-122"/>
              </a:rPr>
              <a:t>分配资源访问权限</a:t>
            </a:r>
          </a:p>
        </p:txBody>
      </p:sp>
      <p:sp>
        <p:nvSpPr>
          <p:cNvPr id="8" name="文本框 7"/>
          <p:cNvSpPr txBox="1"/>
          <p:nvPr/>
        </p:nvSpPr>
        <p:spPr>
          <a:xfrm>
            <a:off x="5583555" y="5575935"/>
            <a:ext cx="1097280" cy="229870"/>
          </a:xfrm>
          <a:prstGeom prst="rect">
            <a:avLst/>
          </a:prstGeom>
          <a:noFill/>
        </p:spPr>
        <p:txBody>
          <a:bodyPr wrap="none" rtlCol="0">
            <a:spAutoFit/>
          </a:bodyPr>
          <a:lstStyle/>
          <a:p>
            <a:pPr algn="l"/>
            <a:r>
              <a:rPr lang="zh-CN" altLang="en-US" sz="900" dirty="0">
                <a:solidFill>
                  <a:srgbClr val="FF0000"/>
                </a:solidFill>
                <a:latin typeface="微软雅黑" panose="020B0503020204020204" pitchFamily="34" charset="-122"/>
                <a:ea typeface="微软雅黑" panose="020B0503020204020204" pitchFamily="34" charset="-122"/>
              </a:rPr>
              <a:t>填报数据保存设置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851535" y="1928495"/>
            <a:ext cx="10488930" cy="483362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3200" b="1"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3" name="标题 2"/>
          <p:cNvSpPr>
            <a:spLocks noGrp="1"/>
          </p:cNvSpPr>
          <p:nvPr>
            <p:ph type="title"/>
          </p:nvPr>
        </p:nvSpPr>
        <p:spPr/>
        <p:txBody>
          <a:bodyPr>
            <a:normAutofit/>
          </a:bodyPr>
          <a:lstStyle/>
          <a:p>
            <a:r>
              <a:rPr lang="zh-CN" altLang="en-US" dirty="0"/>
              <a:t>数据采集</a:t>
            </a:r>
          </a:p>
        </p:txBody>
      </p:sp>
      <p:sp>
        <p:nvSpPr>
          <p:cNvPr id="5" name="文本框 4"/>
          <p:cNvSpPr txBox="1"/>
          <p:nvPr/>
        </p:nvSpPr>
        <p:spPr>
          <a:xfrm>
            <a:off x="851535" y="1191260"/>
            <a:ext cx="9446260" cy="737235"/>
          </a:xfrm>
          <a:prstGeom prst="rect">
            <a:avLst/>
          </a:prstGeom>
          <a:noFill/>
        </p:spPr>
        <p:txBody>
          <a:bodyPr wrap="square" rtlCol="0">
            <a:spAutoFit/>
          </a:bodyPr>
          <a:lstStyle/>
          <a:p>
            <a:pPr algn="l">
              <a:lnSpc>
                <a:spcPct val="150000"/>
              </a:lnSpc>
            </a:pPr>
            <a:r>
              <a:rPr lang="zh-CN" altLang="en-US" sz="1400" dirty="0">
                <a:latin typeface="微软雅黑" panose="020B0503020204020204" pitchFamily="34" charset="-122"/>
                <a:ea typeface="微软雅黑" panose="020B0503020204020204" pitchFamily="34" charset="-122"/>
              </a:rPr>
              <a:t>报表发布并分配权限后，有权访问的用户即可进行页面端的数据录入与导出。</a:t>
            </a:r>
          </a:p>
          <a:p>
            <a:pPr algn="l">
              <a:lnSpc>
                <a:spcPct val="150000"/>
              </a:lnSpc>
            </a:pPr>
            <a:r>
              <a:rPr lang="zh-CN" altLang="en-US" sz="1400" dirty="0">
                <a:latin typeface="微软雅黑" panose="020B0503020204020204" pitchFamily="34" charset="-122"/>
                <a:ea typeface="微软雅黑" panose="020B0503020204020204" pitchFamily="34" charset="-122"/>
              </a:rPr>
              <a:t>下面是业务员张颖、高翔登录账户并手动录入数据：</a:t>
            </a:r>
          </a:p>
        </p:txBody>
      </p:sp>
      <p:pic>
        <p:nvPicPr>
          <p:cNvPr id="2" name="图片 1"/>
          <p:cNvPicPr>
            <a:picLocks noChangeAspect="1"/>
          </p:cNvPicPr>
          <p:nvPr/>
        </p:nvPicPr>
        <p:blipFill>
          <a:blip r:embed="rId2"/>
          <a:stretch>
            <a:fillRect/>
          </a:stretch>
        </p:blipFill>
        <p:spPr>
          <a:xfrm>
            <a:off x="4940935" y="2084705"/>
            <a:ext cx="6229985" cy="3624580"/>
          </a:xfrm>
          <a:prstGeom prst="rect">
            <a:avLst/>
          </a:prstGeom>
        </p:spPr>
      </p:pic>
      <p:pic>
        <p:nvPicPr>
          <p:cNvPr id="6" name="图片 5"/>
          <p:cNvPicPr>
            <a:picLocks noChangeAspect="1"/>
          </p:cNvPicPr>
          <p:nvPr/>
        </p:nvPicPr>
        <p:blipFill>
          <a:blip r:embed="rId3"/>
          <a:stretch>
            <a:fillRect/>
          </a:stretch>
        </p:blipFill>
        <p:spPr>
          <a:xfrm>
            <a:off x="940435" y="3287395"/>
            <a:ext cx="6294120" cy="3414395"/>
          </a:xfrm>
          <a:prstGeom prst="rect">
            <a:avLst/>
          </a:prstGeom>
        </p:spPr>
      </p:pic>
      <p:sp>
        <p:nvSpPr>
          <p:cNvPr id="31" name="矩形 30"/>
          <p:cNvSpPr/>
          <p:nvPr/>
        </p:nvSpPr>
        <p:spPr>
          <a:xfrm>
            <a:off x="851645" y="799869"/>
            <a:ext cx="10488708" cy="391472"/>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手动录入数据</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852170" y="1929130"/>
            <a:ext cx="10737215" cy="470852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algn="ctr" defTabSz="711200" eaLnBrk="1" fontAlgn="auto" hangingPunct="1">
              <a:spcAft>
                <a:spcPct val="35000"/>
              </a:spcAft>
            </a:pPr>
            <a:endParaRPr kumimoji="0" lang="zh-CN" altLang="en-US" sz="3200" b="1" i="0" u="none" strike="noStrike" kern="0" cap="none" spc="0" normalizeH="0" baseline="0" noProof="0" dirty="0">
              <a:ln>
                <a:noFill/>
              </a:ln>
              <a:solidFill>
                <a:srgbClr val="000000"/>
              </a:solidFill>
              <a:effectLst/>
              <a:uLnTx/>
              <a:uFillTx/>
              <a:latin typeface="+mn-lt"/>
              <a:ea typeface="+mn-ea"/>
              <a:cs typeface="+mn-ea"/>
              <a:sym typeface="+mn-lt"/>
            </a:endParaRPr>
          </a:p>
        </p:txBody>
      </p:sp>
      <p:sp>
        <p:nvSpPr>
          <p:cNvPr id="3" name="标题 2"/>
          <p:cNvSpPr>
            <a:spLocks noGrp="1"/>
          </p:cNvSpPr>
          <p:nvPr>
            <p:ph type="title"/>
          </p:nvPr>
        </p:nvSpPr>
        <p:spPr/>
        <p:txBody>
          <a:bodyPr>
            <a:normAutofit/>
          </a:bodyPr>
          <a:lstStyle/>
          <a:p>
            <a:r>
              <a:rPr lang="zh-CN" altLang="en-US" dirty="0"/>
              <a:t>数据采集</a:t>
            </a:r>
          </a:p>
        </p:txBody>
      </p:sp>
      <p:sp>
        <p:nvSpPr>
          <p:cNvPr id="5" name="文本框 4"/>
          <p:cNvSpPr txBox="1"/>
          <p:nvPr/>
        </p:nvSpPr>
        <p:spPr>
          <a:xfrm>
            <a:off x="851535" y="1191260"/>
            <a:ext cx="10488930" cy="737235"/>
          </a:xfrm>
          <a:prstGeom prst="rect">
            <a:avLst/>
          </a:prstGeom>
          <a:noFill/>
        </p:spPr>
        <p:txBody>
          <a:bodyPr wrap="square" rtlCol="0">
            <a:spAutoFit/>
          </a:bodyPr>
          <a:lstStyle/>
          <a:p>
            <a:pPr algn="l">
              <a:lnSpc>
                <a:spcPct val="150000"/>
              </a:lnSpc>
            </a:pPr>
            <a:r>
              <a:rPr lang="zh-CN" altLang="en-US" sz="1400" dirty="0">
                <a:latin typeface="微软雅黑" panose="020B0503020204020204" pitchFamily="34" charset="-122"/>
                <a:ea typeface="微软雅黑" panose="020B0503020204020204" pitchFamily="34" charset="-122"/>
              </a:rPr>
              <a:t>填报数据时，除手动录入数据外，用户还可以直接导入</a:t>
            </a:r>
            <a:r>
              <a:rPr lang="en-US" altLang="zh-CN" sz="1400" dirty="0">
                <a:latin typeface="微软雅黑" panose="020B0503020204020204" pitchFamily="34" charset="-122"/>
                <a:ea typeface="微软雅黑" panose="020B0503020204020204" pitchFamily="34" charset="-122"/>
              </a:rPr>
              <a:t>excel</a:t>
            </a:r>
            <a:r>
              <a:rPr lang="zh-CN" altLang="en-US" sz="1400" dirty="0">
                <a:latin typeface="微软雅黑" panose="020B0503020204020204" pitchFamily="34" charset="-122"/>
                <a:ea typeface="微软雅黑" panose="020B0503020204020204" pitchFamily="34" charset="-122"/>
              </a:rPr>
              <a:t>中的数据，注意，当</a:t>
            </a:r>
            <a:r>
              <a:rPr lang="en-US" altLang="zh-CN" sz="1400" dirty="0">
                <a:latin typeface="微软雅黑" panose="020B0503020204020204" pitchFamily="34" charset="-122"/>
                <a:ea typeface="微软雅黑" panose="020B0503020204020204" pitchFamily="34" charset="-122"/>
              </a:rPr>
              <a:t>excel</a:t>
            </a:r>
            <a:r>
              <a:rPr lang="zh-CN" altLang="en-US" sz="1400" dirty="0">
                <a:latin typeface="微软雅黑" panose="020B0503020204020204" pitchFamily="34" charset="-122"/>
                <a:ea typeface="微软雅黑" panose="020B0503020204020204" pitchFamily="34" charset="-122"/>
              </a:rPr>
              <a:t>中的列表结构与业务填报表的列结构一致方可进行导入。下面是业务员李芳通过导入</a:t>
            </a:r>
            <a:r>
              <a:rPr lang="en-US" altLang="zh-CN" sz="1400" dirty="0">
                <a:latin typeface="微软雅黑" panose="020B0503020204020204" pitchFamily="34" charset="-122"/>
                <a:ea typeface="微软雅黑" panose="020B0503020204020204" pitchFamily="34" charset="-122"/>
              </a:rPr>
              <a:t>excel</a:t>
            </a:r>
            <a:r>
              <a:rPr lang="zh-CN" altLang="en-US" sz="1400" dirty="0">
                <a:latin typeface="微软雅黑" panose="020B0503020204020204" pitchFamily="34" charset="-122"/>
                <a:ea typeface="微软雅黑" panose="020B0503020204020204" pitchFamily="34" charset="-122"/>
              </a:rPr>
              <a:t>文件录入数据：</a:t>
            </a:r>
          </a:p>
        </p:txBody>
      </p:sp>
      <p:pic>
        <p:nvPicPr>
          <p:cNvPr id="6" name="图片 5"/>
          <p:cNvPicPr>
            <a:picLocks noChangeAspect="1"/>
          </p:cNvPicPr>
          <p:nvPr/>
        </p:nvPicPr>
        <p:blipFill>
          <a:blip r:embed="rId2"/>
          <a:stretch>
            <a:fillRect/>
          </a:stretch>
        </p:blipFill>
        <p:spPr>
          <a:xfrm>
            <a:off x="927735" y="2153285"/>
            <a:ext cx="5568315" cy="4130040"/>
          </a:xfrm>
          <a:prstGeom prst="rect">
            <a:avLst/>
          </a:prstGeom>
        </p:spPr>
      </p:pic>
      <p:pic>
        <p:nvPicPr>
          <p:cNvPr id="7" name="图片 6"/>
          <p:cNvPicPr>
            <a:picLocks noChangeAspect="1"/>
          </p:cNvPicPr>
          <p:nvPr/>
        </p:nvPicPr>
        <p:blipFill>
          <a:blip r:embed="rId3"/>
          <a:stretch>
            <a:fillRect/>
          </a:stretch>
        </p:blipFill>
        <p:spPr>
          <a:xfrm>
            <a:off x="6847205" y="2402205"/>
            <a:ext cx="4651375" cy="3365500"/>
          </a:xfrm>
          <a:prstGeom prst="rect">
            <a:avLst/>
          </a:prstGeom>
        </p:spPr>
      </p:pic>
      <p:sp>
        <p:nvSpPr>
          <p:cNvPr id="8" name="右箭头 7"/>
          <p:cNvSpPr/>
          <p:nvPr/>
        </p:nvSpPr>
        <p:spPr>
          <a:xfrm>
            <a:off x="6321425" y="3867150"/>
            <a:ext cx="725170" cy="26352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31" name="矩形 30"/>
          <p:cNvSpPr/>
          <p:nvPr/>
        </p:nvSpPr>
        <p:spPr>
          <a:xfrm>
            <a:off x="851535" y="800100"/>
            <a:ext cx="10737215"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导入</a:t>
            </a:r>
            <a:r>
              <a:rPr lang="en-US" altLang="zh-CN" sz="2400" dirty="0">
                <a:solidFill>
                  <a:schemeClr val="bg1"/>
                </a:solidFill>
                <a:latin typeface="+mn-lt"/>
                <a:ea typeface="+mn-ea"/>
                <a:cs typeface="+mn-ea"/>
                <a:sym typeface="+mn-lt"/>
              </a:rPr>
              <a:t>excel</a:t>
            </a:r>
            <a:r>
              <a:rPr lang="zh-CN" altLang="en-US" sz="2400" dirty="0">
                <a:solidFill>
                  <a:schemeClr val="bg1"/>
                </a:solidFill>
                <a:latin typeface="+mn-lt"/>
                <a:ea typeface="+mn-ea"/>
                <a:cs typeface="+mn-ea"/>
                <a:sym typeface="+mn-lt"/>
              </a:rPr>
              <a:t>数据</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99795" y="1706245"/>
            <a:ext cx="10539730" cy="4818380"/>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endParaRPr kumimoji="0" lang="zh-CN" altLang="en-US" sz="20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p:txBody>
          <a:bodyPr>
            <a:normAutofit/>
          </a:bodyPr>
          <a:lstStyle/>
          <a:p>
            <a:r>
              <a:rPr lang="zh-CN" altLang="en-US" dirty="0"/>
              <a:t>数据采集</a:t>
            </a:r>
          </a:p>
        </p:txBody>
      </p:sp>
      <p:sp>
        <p:nvSpPr>
          <p:cNvPr id="5" name="文本框 4"/>
          <p:cNvSpPr txBox="1"/>
          <p:nvPr/>
        </p:nvSpPr>
        <p:spPr>
          <a:xfrm>
            <a:off x="940435" y="1191260"/>
            <a:ext cx="10653395" cy="414020"/>
          </a:xfrm>
          <a:prstGeom prst="rect">
            <a:avLst/>
          </a:prstGeom>
          <a:noFill/>
        </p:spPr>
        <p:txBody>
          <a:bodyPr wrap="square" rtlCol="0">
            <a:spAutoFit/>
          </a:bodyPr>
          <a:lstStyle/>
          <a:p>
            <a:pPr algn="l">
              <a:lnSpc>
                <a:spcPct val="150000"/>
              </a:lnSpc>
            </a:pPr>
            <a:r>
              <a:rPr lang="zh-CN" altLang="en-US" sz="1400" dirty="0">
                <a:latin typeface="微软雅黑" panose="020B0503020204020204" pitchFamily="34" charset="-122"/>
                <a:ea typeface="微软雅黑" panose="020B0503020204020204" pitchFamily="34" charset="-122"/>
              </a:rPr>
              <a:t>业务人员将数据录入完成后，点击【提交】，数据将以</a:t>
            </a:r>
            <a:r>
              <a:rPr lang="en-US" altLang="zh-CN" sz="1400" dirty="0">
                <a:solidFill>
                  <a:srgbClr val="FFC000"/>
                </a:solidFill>
                <a:latin typeface="微软雅黑" panose="020B0503020204020204" pitchFamily="34" charset="-122"/>
                <a:ea typeface="微软雅黑" panose="020B0503020204020204" pitchFamily="34" charset="-122"/>
              </a:rPr>
              <a:t>json</a:t>
            </a:r>
            <a:r>
              <a:rPr lang="zh-CN" altLang="en-US" sz="1400" dirty="0">
                <a:latin typeface="微软雅黑" panose="020B0503020204020204" pitchFamily="34" charset="-122"/>
                <a:ea typeface="微软雅黑" panose="020B0503020204020204" pitchFamily="34" charset="-122"/>
              </a:rPr>
              <a:t>格式存储，文件目录则为前面报表资源节点属性中指定的数据保存目录：</a:t>
            </a:r>
          </a:p>
        </p:txBody>
      </p:sp>
      <p:pic>
        <p:nvPicPr>
          <p:cNvPr id="2" name="图片 1"/>
          <p:cNvPicPr>
            <a:picLocks noChangeAspect="1"/>
          </p:cNvPicPr>
          <p:nvPr>
            <p:custDataLst>
              <p:tags r:id="rId1"/>
            </p:custDataLst>
          </p:nvPr>
        </p:nvPicPr>
        <p:blipFill>
          <a:blip r:embed="rId4"/>
          <a:stretch>
            <a:fillRect/>
          </a:stretch>
        </p:blipFill>
        <p:spPr>
          <a:xfrm>
            <a:off x="5883910" y="2534285"/>
            <a:ext cx="3556635" cy="887730"/>
          </a:xfrm>
          <a:prstGeom prst="rect">
            <a:avLst/>
          </a:prstGeom>
        </p:spPr>
      </p:pic>
      <p:pic>
        <p:nvPicPr>
          <p:cNvPr id="6" name="图片 5"/>
          <p:cNvPicPr>
            <a:picLocks noChangeAspect="1"/>
          </p:cNvPicPr>
          <p:nvPr>
            <p:custDataLst>
              <p:tags r:id="rId2"/>
            </p:custDataLst>
          </p:nvPr>
        </p:nvPicPr>
        <p:blipFill>
          <a:blip r:embed="rId5"/>
          <a:stretch>
            <a:fillRect/>
          </a:stretch>
        </p:blipFill>
        <p:spPr>
          <a:xfrm>
            <a:off x="1515110" y="2038985"/>
            <a:ext cx="2708910" cy="2641600"/>
          </a:xfrm>
          <a:prstGeom prst="rect">
            <a:avLst/>
          </a:prstGeom>
        </p:spPr>
      </p:pic>
      <p:sp>
        <p:nvSpPr>
          <p:cNvPr id="8" name="文本框 7"/>
          <p:cNvSpPr txBox="1"/>
          <p:nvPr/>
        </p:nvSpPr>
        <p:spPr>
          <a:xfrm>
            <a:off x="6805295" y="2038985"/>
            <a:ext cx="1713865" cy="398780"/>
          </a:xfrm>
          <a:prstGeom prst="rect">
            <a:avLst/>
          </a:prstGeom>
          <a:noFill/>
        </p:spPr>
        <p:txBody>
          <a:bodyPr wrap="square" rtlCol="0">
            <a:spAutoFit/>
          </a:bodyPr>
          <a:lstStyle/>
          <a:p>
            <a:pPr algn="l"/>
            <a:r>
              <a:rPr lang="zh-CN" altLang="en-US" sz="2000" dirty="0">
                <a:solidFill>
                  <a:srgbClr val="FF0000"/>
                </a:solidFill>
                <a:latin typeface="微软雅黑" panose="020B0503020204020204" pitchFamily="34" charset="-122"/>
                <a:ea typeface="微软雅黑" panose="020B0503020204020204" pitchFamily="34" charset="-122"/>
              </a:rPr>
              <a:t>填报数据文件</a:t>
            </a:r>
          </a:p>
        </p:txBody>
      </p:sp>
      <p:sp>
        <p:nvSpPr>
          <p:cNvPr id="31" name="矩形 30"/>
          <p:cNvSpPr/>
          <p:nvPr/>
        </p:nvSpPr>
        <p:spPr>
          <a:xfrm>
            <a:off x="851645" y="799869"/>
            <a:ext cx="10488708" cy="391472"/>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sz="2400" dirty="0">
                <a:solidFill>
                  <a:schemeClr val="bg1"/>
                </a:solidFill>
                <a:latin typeface="+mn-lt"/>
                <a:ea typeface="+mn-ea"/>
                <a:cs typeface="+mn-ea"/>
                <a:sym typeface="+mn-lt"/>
              </a:rPr>
              <a:t>保存</a:t>
            </a:r>
            <a:r>
              <a:rPr lang="zh-CN" altLang="en-US" sz="2400" dirty="0">
                <a:solidFill>
                  <a:schemeClr val="bg1"/>
                </a:solidFill>
                <a:latin typeface="+mn-lt"/>
                <a:ea typeface="+mn-ea"/>
                <a:cs typeface="+mn-ea"/>
                <a:sym typeface="+mn-lt"/>
              </a:rPr>
              <a:t>数据文件</a:t>
            </a:r>
          </a:p>
        </p:txBody>
      </p:sp>
      <p:sp>
        <p:nvSpPr>
          <p:cNvPr id="18" name="下箭头 17"/>
          <p:cNvSpPr/>
          <p:nvPr/>
        </p:nvSpPr>
        <p:spPr>
          <a:xfrm rot="16200000">
            <a:off x="4927600" y="2658110"/>
            <a:ext cx="313055" cy="81407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pic>
        <p:nvPicPr>
          <p:cNvPr id="7" name="图片 6"/>
          <p:cNvPicPr>
            <a:picLocks noChangeAspect="1"/>
          </p:cNvPicPr>
          <p:nvPr/>
        </p:nvPicPr>
        <p:blipFill>
          <a:blip r:embed="rId6"/>
          <a:stretch>
            <a:fillRect/>
          </a:stretch>
        </p:blipFill>
        <p:spPr>
          <a:xfrm>
            <a:off x="4514215" y="3982085"/>
            <a:ext cx="4099560" cy="1221740"/>
          </a:xfrm>
          <a:prstGeom prst="rect">
            <a:avLst/>
          </a:prstGeom>
        </p:spPr>
      </p:pic>
      <p:pic>
        <p:nvPicPr>
          <p:cNvPr id="9" name="图片 8"/>
          <p:cNvPicPr>
            <a:picLocks noChangeAspect="1"/>
          </p:cNvPicPr>
          <p:nvPr/>
        </p:nvPicPr>
        <p:blipFill>
          <a:blip r:embed="rId7"/>
          <a:stretch>
            <a:fillRect/>
          </a:stretch>
        </p:blipFill>
        <p:spPr>
          <a:xfrm>
            <a:off x="5655945" y="4472305"/>
            <a:ext cx="4350385" cy="1282065"/>
          </a:xfrm>
          <a:prstGeom prst="rect">
            <a:avLst/>
          </a:prstGeom>
        </p:spPr>
      </p:pic>
      <p:pic>
        <p:nvPicPr>
          <p:cNvPr id="10" name="图片 9"/>
          <p:cNvPicPr>
            <a:picLocks noChangeAspect="1"/>
          </p:cNvPicPr>
          <p:nvPr/>
        </p:nvPicPr>
        <p:blipFill>
          <a:blip r:embed="rId8"/>
          <a:stretch>
            <a:fillRect/>
          </a:stretch>
        </p:blipFill>
        <p:spPr>
          <a:xfrm>
            <a:off x="6586220" y="4897755"/>
            <a:ext cx="4754245" cy="1407160"/>
          </a:xfrm>
          <a:prstGeom prst="rect">
            <a:avLst/>
          </a:prstGeom>
        </p:spPr>
      </p:pic>
      <p:cxnSp>
        <p:nvCxnSpPr>
          <p:cNvPr id="12" name="直接箭头连接符 11"/>
          <p:cNvCxnSpPr/>
          <p:nvPr/>
        </p:nvCxnSpPr>
        <p:spPr>
          <a:xfrm flipH="1">
            <a:off x="4862830" y="3221990"/>
            <a:ext cx="1237615" cy="7105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6255385" y="3428365"/>
            <a:ext cx="71120" cy="1136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563360" y="3114040"/>
            <a:ext cx="751840" cy="18897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11983" y="1615513"/>
            <a:ext cx="5873012" cy="657860"/>
            <a:chOff x="1697277" y="3102498"/>
            <a:chExt cx="5873012" cy="657860"/>
          </a:xfrm>
        </p:grpSpPr>
        <p:sp>
          <p:nvSpPr>
            <p:cNvPr id="3" name="矩形 2"/>
            <p:cNvSpPr/>
            <p:nvPr/>
          </p:nvSpPr>
          <p:spPr>
            <a:xfrm>
              <a:off x="1697277" y="3207908"/>
              <a:ext cx="607060" cy="552450"/>
            </a:xfrm>
            <a:prstGeom prst="rect">
              <a:avLst/>
            </a:prstGeom>
            <a:solidFill>
              <a:srgbClr val="F0AB00"/>
            </a:solidFill>
            <a:ln>
              <a:noFill/>
            </a:ln>
            <a:effectLst/>
          </p:spPr>
          <p:txBody>
            <a:bodyPr spcFirstLastPara="0" vert="horz" wrap="square" lIns="0" tIns="770160" rIns="0" bIns="770159" numCol="1" spcCol="1270" rtlCol="0" anchor="ctr" anchorCtr="0">
              <a:noAutofit/>
            </a:bodyPr>
            <a:lstStyle/>
            <a:p>
              <a:pPr algn="ctr" defTabSz="674370">
                <a:spcAft>
                  <a:spcPct val="35000"/>
                </a:spcAft>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28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2650227" y="3102498"/>
              <a:ext cx="4920062" cy="645160"/>
            </a:xfrm>
            <a:prstGeom prst="rect">
              <a:avLst/>
            </a:prstGeom>
            <a:noFill/>
          </p:spPr>
          <p:txBody>
            <a:bodyPr wrap="square" rtlCol="0">
              <a:spAutoFit/>
            </a:bodyPr>
            <a:lstStyle/>
            <a:p>
              <a:r>
                <a:rPr lang="zh-CN" altLang="en-US" sz="3600" b="1" dirty="0">
                  <a:ea typeface="微软雅黑" panose="020B0503020204020204" pitchFamily="34" charset="-122"/>
                </a:rPr>
                <a:t>概述</a:t>
              </a:r>
            </a:p>
          </p:txBody>
        </p:sp>
      </p:grpSp>
      <p:grpSp>
        <p:nvGrpSpPr>
          <p:cNvPr id="23" name="组合 22"/>
          <p:cNvGrpSpPr/>
          <p:nvPr/>
        </p:nvGrpSpPr>
        <p:grpSpPr>
          <a:xfrm>
            <a:off x="5411983" y="2833931"/>
            <a:ext cx="5873647" cy="645160"/>
            <a:chOff x="1696642" y="3102498"/>
            <a:chExt cx="5873647" cy="645160"/>
          </a:xfrm>
        </p:grpSpPr>
        <p:sp>
          <p:nvSpPr>
            <p:cNvPr id="24" name="矩形 23"/>
            <p:cNvSpPr/>
            <p:nvPr/>
          </p:nvSpPr>
          <p:spPr>
            <a:xfrm>
              <a:off x="1696642" y="3102498"/>
              <a:ext cx="607695" cy="551815"/>
            </a:xfrm>
            <a:prstGeom prst="rect">
              <a:avLst/>
            </a:prstGeom>
            <a:solidFill>
              <a:srgbClr val="F0AB00"/>
            </a:solidFill>
            <a:ln>
              <a:noFill/>
            </a:ln>
            <a:effectLst/>
          </p:spPr>
          <p:txBody>
            <a:bodyPr spcFirstLastPara="0" vert="horz" wrap="square" lIns="0" tIns="770160" rIns="0" bIns="770159" numCol="1" spcCol="1270" rtlCol="0" anchor="ctr" anchorCtr="0">
              <a:noAutofit/>
            </a:bodyPr>
            <a:lstStyle/>
            <a:p>
              <a:pPr algn="ctr" defTabSz="674370">
                <a:spcAft>
                  <a:spcPct val="35000"/>
                </a:spcAft>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02</a:t>
              </a:r>
            </a:p>
          </p:txBody>
        </p:sp>
        <p:sp>
          <p:nvSpPr>
            <p:cNvPr id="25" name="文本框 24"/>
            <p:cNvSpPr txBox="1"/>
            <p:nvPr/>
          </p:nvSpPr>
          <p:spPr>
            <a:xfrm>
              <a:off x="2650227" y="3102498"/>
              <a:ext cx="4920062" cy="645160"/>
            </a:xfrm>
            <a:prstGeom prst="rect">
              <a:avLst/>
            </a:prstGeom>
            <a:noFill/>
          </p:spPr>
          <p:txBody>
            <a:bodyPr wrap="square" rtlCol="0">
              <a:spAutoFit/>
            </a:bodyPr>
            <a:lstStyle/>
            <a:p>
              <a:r>
                <a:rPr lang="zh-CN" altLang="en-US" sz="3600" b="1" dirty="0">
                  <a:ea typeface="微软雅黑" panose="020B0503020204020204" pitchFamily="34" charset="-122"/>
                </a:rPr>
                <a:t>示例</a:t>
              </a:r>
            </a:p>
          </p:txBody>
        </p:sp>
      </p:grpSp>
      <p:grpSp>
        <p:nvGrpSpPr>
          <p:cNvPr id="26" name="组合 25"/>
          <p:cNvGrpSpPr/>
          <p:nvPr/>
        </p:nvGrpSpPr>
        <p:grpSpPr>
          <a:xfrm>
            <a:off x="5377058" y="4081559"/>
            <a:ext cx="5873012" cy="645160"/>
            <a:chOff x="1697277" y="3102498"/>
            <a:chExt cx="5873012" cy="645160"/>
          </a:xfrm>
        </p:grpSpPr>
        <p:sp>
          <p:nvSpPr>
            <p:cNvPr id="27" name="矩形 26"/>
            <p:cNvSpPr/>
            <p:nvPr/>
          </p:nvSpPr>
          <p:spPr>
            <a:xfrm>
              <a:off x="1697277" y="3102498"/>
              <a:ext cx="607695" cy="552450"/>
            </a:xfrm>
            <a:prstGeom prst="rect">
              <a:avLst/>
            </a:prstGeom>
            <a:solidFill>
              <a:srgbClr val="F0AB00"/>
            </a:solidFill>
            <a:ln>
              <a:noFill/>
            </a:ln>
            <a:effectLst/>
          </p:spPr>
          <p:txBody>
            <a:bodyPr spcFirstLastPara="0" vert="horz" wrap="square" lIns="0" tIns="770160" rIns="0" bIns="770159" numCol="1" spcCol="1270" rtlCol="0" anchor="ctr" anchorCtr="0">
              <a:noAutofit/>
            </a:bodyPr>
            <a:lstStyle/>
            <a:p>
              <a:pPr algn="ctr" defTabSz="674370">
                <a:spcAft>
                  <a:spcPct val="35000"/>
                </a:spcAft>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03</a:t>
              </a:r>
            </a:p>
          </p:txBody>
        </p:sp>
        <p:sp>
          <p:nvSpPr>
            <p:cNvPr id="28" name="文本框 27"/>
            <p:cNvSpPr txBox="1"/>
            <p:nvPr/>
          </p:nvSpPr>
          <p:spPr>
            <a:xfrm>
              <a:off x="2650227" y="3102498"/>
              <a:ext cx="4920062" cy="645160"/>
            </a:xfrm>
            <a:prstGeom prst="rect">
              <a:avLst/>
            </a:prstGeom>
            <a:noFill/>
          </p:spPr>
          <p:txBody>
            <a:bodyPr wrap="square" rtlCol="0">
              <a:spAutoFit/>
            </a:bodyPr>
            <a:lstStyle/>
            <a:p>
              <a:r>
                <a:rPr lang="zh-CN" sz="3600" b="1" dirty="0">
                  <a:ea typeface="微软雅黑" panose="020B0503020204020204" pitchFamily="34" charset="-122"/>
                </a:rPr>
                <a:t>多种业务填报类型</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数据采集</a:t>
            </a:r>
          </a:p>
        </p:txBody>
      </p:sp>
      <p:sp>
        <p:nvSpPr>
          <p:cNvPr id="31" name="矩形 30"/>
          <p:cNvSpPr/>
          <p:nvPr/>
        </p:nvSpPr>
        <p:spPr>
          <a:xfrm>
            <a:off x="851645" y="799869"/>
            <a:ext cx="10488708" cy="391472"/>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sz="2400" dirty="0">
                <a:solidFill>
                  <a:schemeClr val="bg1"/>
                </a:solidFill>
                <a:latin typeface="+mn-lt"/>
                <a:ea typeface="+mn-ea"/>
                <a:cs typeface="+mn-ea"/>
                <a:sym typeface="+mn-lt"/>
              </a:rPr>
              <a:t>保存</a:t>
            </a:r>
            <a:r>
              <a:rPr lang="zh-CN" altLang="en-US" sz="2400" dirty="0">
                <a:solidFill>
                  <a:schemeClr val="bg1"/>
                </a:solidFill>
                <a:latin typeface="+mn-lt"/>
                <a:ea typeface="+mn-ea"/>
                <a:cs typeface="+mn-ea"/>
                <a:sym typeface="+mn-lt"/>
              </a:rPr>
              <a:t>数据文件</a:t>
            </a:r>
          </a:p>
        </p:txBody>
      </p:sp>
      <p:sp>
        <p:nvSpPr>
          <p:cNvPr id="9" name="流程图: 可选过程 8"/>
          <p:cNvSpPr/>
          <p:nvPr/>
        </p:nvSpPr>
        <p:spPr>
          <a:xfrm>
            <a:off x="860425" y="6214745"/>
            <a:ext cx="10488930" cy="403860"/>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4464050" rtlCol="0" anchor="ctr"/>
          <a:lstStyle/>
          <a:p>
            <a:pPr algn="ctr"/>
            <a:r>
              <a:rPr lang="zh-CN" altLang="en-US" sz="2000" dirty="0">
                <a:solidFill>
                  <a:schemeClr val="bg1"/>
                </a:solidFill>
                <a:latin typeface="+mj-ea"/>
                <a:ea typeface="+mj-ea"/>
              </a:rPr>
              <a:t>存储的</a:t>
            </a:r>
            <a:r>
              <a:rPr lang="en-US" altLang="zh-CN" sz="2000" dirty="0">
                <a:solidFill>
                  <a:schemeClr val="bg1"/>
                </a:solidFill>
                <a:latin typeface="+mj-ea"/>
                <a:ea typeface="+mj-ea"/>
              </a:rPr>
              <a:t>json</a:t>
            </a:r>
            <a:r>
              <a:rPr lang="zh-CN" altLang="en-US" sz="2000" dirty="0">
                <a:solidFill>
                  <a:schemeClr val="bg1"/>
                </a:solidFill>
                <a:latin typeface="+mj-ea"/>
                <a:ea typeface="+mj-ea"/>
              </a:rPr>
              <a:t>文件还可作为数据源方便其他业务使用</a:t>
            </a:r>
          </a:p>
        </p:txBody>
      </p:sp>
      <p:sp>
        <p:nvSpPr>
          <p:cNvPr id="11" name="矩形 10"/>
          <p:cNvSpPr/>
          <p:nvPr/>
        </p:nvSpPr>
        <p:spPr>
          <a:xfrm>
            <a:off x="859790" y="1510030"/>
            <a:ext cx="10489565" cy="475805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endParaRPr kumimoji="0" lang="zh-CN" altLang="en-US" sz="2000" b="1"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1211580" y="1987550"/>
            <a:ext cx="5052695" cy="1630045"/>
          </a:xfrm>
          <a:prstGeom prst="rect">
            <a:avLst/>
          </a:prstGeom>
          <a:noFill/>
        </p:spPr>
        <p:txBody>
          <a:bodyPr wrap="square" rtlCol="0">
            <a:spAutoFit/>
          </a:bodyPr>
          <a:lstStyle/>
          <a:p>
            <a:pPr algn="l"/>
            <a:r>
              <a:rPr lang="en-US" altLang="zh-CN" sz="2000" dirty="0">
                <a:latin typeface="微软雅黑" panose="020B0503020204020204" pitchFamily="34" charset="-122"/>
                <a:ea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上面采集到的</a:t>
            </a:r>
            <a:r>
              <a:rPr lang="en-US" altLang="zh-CN" sz="1600" dirty="0">
                <a:latin typeface="微软雅黑" panose="020B0503020204020204" pitchFamily="34" charset="-122"/>
                <a:ea typeface="微软雅黑" panose="020B0503020204020204" pitchFamily="34" charset="-122"/>
                <a:sym typeface="+mn-ea"/>
              </a:rPr>
              <a:t>json</a:t>
            </a:r>
            <a:r>
              <a:rPr lang="zh-CN" altLang="en-US" sz="1600" dirty="0">
                <a:latin typeface="微软雅黑" panose="020B0503020204020204" pitchFamily="34" charset="-122"/>
                <a:ea typeface="微软雅黑" panose="020B0503020204020204" pitchFamily="34" charset="-122"/>
                <a:sym typeface="+mn-ea"/>
              </a:rPr>
              <a:t>数据，若以</a:t>
            </a:r>
            <a:r>
              <a:rPr lang="en-US" altLang="zh-CN" sz="1600" dirty="0">
                <a:latin typeface="微软雅黑" panose="020B0503020204020204" pitchFamily="34" charset="-122"/>
                <a:ea typeface="微软雅黑" panose="020B0503020204020204" pitchFamily="34" charset="-122"/>
                <a:sym typeface="+mn-ea"/>
              </a:rPr>
              <a:t>excel</a:t>
            </a:r>
            <a:r>
              <a:rPr lang="zh-CN" altLang="en-US" sz="1600" dirty="0">
                <a:latin typeface="微软雅黑" panose="020B0503020204020204" pitchFamily="34" charset="-122"/>
                <a:ea typeface="微软雅黑" panose="020B0503020204020204" pitchFamily="34" charset="-122"/>
                <a:sym typeface="+mn-ea"/>
              </a:rPr>
              <a:t>的形式展示，数据结构则如右图所示：</a:t>
            </a:r>
            <a:endParaRPr lang="en-US" altLang="zh-CN" sz="1600" dirty="0">
              <a:latin typeface="微软雅黑" panose="020B0503020204020204" pitchFamily="34" charset="-122"/>
              <a:ea typeface="微软雅黑" panose="020B0503020204020204" pitchFamily="34" charset="-122"/>
              <a:sym typeface="+mn-ea"/>
            </a:endParaRPr>
          </a:p>
          <a:p>
            <a:pPr algn="l"/>
            <a:endParaRPr lang="en-US" altLang="zh-CN" sz="1600" dirty="0">
              <a:latin typeface="微软雅黑" panose="020B0503020204020204" pitchFamily="34" charset="-122"/>
              <a:ea typeface="微软雅黑" panose="020B0503020204020204" pitchFamily="34" charset="-122"/>
              <a:sym typeface="+mn-ea"/>
            </a:endParaRPr>
          </a:p>
          <a:p>
            <a:pPr algn="l"/>
            <a:r>
              <a:rPr lang="zh-CN" altLang="en-US" sz="1600" dirty="0">
                <a:latin typeface="微软雅黑" panose="020B0503020204020204" pitchFamily="34" charset="-122"/>
                <a:ea typeface="微软雅黑" panose="020B0503020204020204" pitchFamily="34" charset="-122"/>
                <a:sym typeface="+mn-ea"/>
              </a:rPr>
              <a:t>       在数据填报提交后，用户还可对上报的数据进行修改、更新等操作的，可以在</a:t>
            </a:r>
            <a:r>
              <a:rPr lang="en-US" altLang="zh-CN" sz="1600" dirty="0">
                <a:latin typeface="微软雅黑" panose="020B0503020204020204" pitchFamily="34" charset="-122"/>
                <a:ea typeface="微软雅黑" panose="020B0503020204020204" pitchFamily="34" charset="-122"/>
                <a:sym typeface="+mn-ea"/>
              </a:rPr>
              <a:t>web</a:t>
            </a:r>
            <a:r>
              <a:rPr lang="zh-CN" altLang="en-US" sz="1600" dirty="0">
                <a:latin typeface="微软雅黑" panose="020B0503020204020204" pitchFamily="34" charset="-122"/>
                <a:ea typeface="微软雅黑" panose="020B0503020204020204" pitchFamily="34" charset="-122"/>
                <a:sym typeface="+mn-ea"/>
              </a:rPr>
              <a:t>填报页面上更新数据，也可以直接对</a:t>
            </a:r>
            <a:r>
              <a:rPr lang="en-US" altLang="zh-CN" sz="1600" dirty="0">
                <a:latin typeface="微软雅黑" panose="020B0503020204020204" pitchFamily="34" charset="-122"/>
                <a:ea typeface="微软雅黑" panose="020B0503020204020204" pitchFamily="34" charset="-122"/>
                <a:sym typeface="+mn-ea"/>
              </a:rPr>
              <a:t>json</a:t>
            </a:r>
            <a:r>
              <a:rPr lang="zh-CN" altLang="en-US" sz="1600" dirty="0">
                <a:latin typeface="微软雅黑" panose="020B0503020204020204" pitchFamily="34" charset="-122"/>
                <a:ea typeface="微软雅黑" panose="020B0503020204020204" pitchFamily="34" charset="-122"/>
                <a:sym typeface="+mn-ea"/>
              </a:rPr>
              <a:t>数据文件内容进行手动更新。</a:t>
            </a:r>
            <a:endParaRPr lang="zh-CN" altLang="en-US" sz="1600" dirty="0">
              <a:solidFill>
                <a:srgbClr val="FFC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727190" y="1629410"/>
            <a:ext cx="3009900" cy="45192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7329170" cy="539750"/>
          </a:xfrm>
        </p:spPr>
        <p:txBody>
          <a:bodyPr>
            <a:noAutofit/>
          </a:bodyPr>
          <a:lstStyle/>
          <a:p>
            <a:r>
              <a:rPr lang="zh-CN" altLang="en-US" sz="2400" dirty="0"/>
              <a:t>填报结果汇总分析</a:t>
            </a:r>
            <a:endParaRPr lang="en-US" altLang="zh-CN" sz="2400" dirty="0"/>
          </a:p>
        </p:txBody>
      </p:sp>
      <p:sp>
        <p:nvSpPr>
          <p:cNvPr id="2" name="文本框 1"/>
          <p:cNvSpPr txBox="1"/>
          <p:nvPr/>
        </p:nvSpPr>
        <p:spPr>
          <a:xfrm>
            <a:off x="829310" y="1355090"/>
            <a:ext cx="309880" cy="460375"/>
          </a:xfrm>
          <a:prstGeom prst="rect">
            <a:avLst/>
          </a:prstGeom>
          <a:noFill/>
        </p:spPr>
        <p:txBody>
          <a:bodyPr wrap="none" rtlCol="0">
            <a:spAutoFit/>
          </a:bodyPr>
          <a:lstStyle/>
          <a:p>
            <a:pPr algn="l"/>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1" name="矩形 10"/>
          <p:cNvSpPr/>
          <p:nvPr/>
        </p:nvSpPr>
        <p:spPr>
          <a:xfrm>
            <a:off x="829310" y="1355090"/>
            <a:ext cx="10238105" cy="491299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r>
              <a:rPr lang="en-US" altLang="zh-CN" sz="2000" dirty="0">
                <a:latin typeface="微软雅黑" panose="020B0503020204020204" pitchFamily="34" charset="-122"/>
                <a:ea typeface="微软雅黑" panose="020B0503020204020204" pitchFamily="34" charset="-122"/>
                <a:sym typeface="+mn-ea"/>
              </a:rPr>
              <a:t>      </a:t>
            </a:r>
            <a:endParaRPr kumimoji="0" lang="zh-CN" altLang="en-US" sz="1600" b="1"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1026160" y="1643380"/>
            <a:ext cx="9844405" cy="1322070"/>
          </a:xfrm>
          <a:prstGeom prst="rect">
            <a:avLst/>
          </a:prstGeom>
          <a:noFill/>
        </p:spPr>
        <p:txBody>
          <a:bodyPr wrap="square" rtlCol="0">
            <a:spAutoFit/>
          </a:bodyPr>
          <a:lstStyle/>
          <a:p>
            <a:pPr algn="l"/>
            <a:r>
              <a:rPr lang="en-US" altLang="zh-CN" sz="1600" dirty="0">
                <a:latin typeface="微软雅黑" panose="020B0503020204020204" pitchFamily="34" charset="-122"/>
                <a:ea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sym typeface="+mn-ea"/>
              </a:rPr>
              <a:t>在实际应用中，按不同的权限角色填写不同的明细数据，最终还需要将这些明细数据汇总分析，例如上面的销售表，每个业务人员填写各自的销售明细，然后每个销售明细保存为一个文件，上级业务人员需要对所有业务人员的销售明细进行汇总统计。</a:t>
            </a:r>
          </a:p>
          <a:p>
            <a:pPr algn="l"/>
            <a:endParaRPr lang="zh-CN" altLang="en-US" sz="1600" dirty="0">
              <a:latin typeface="微软雅黑" panose="020B0503020204020204" pitchFamily="34" charset="-122"/>
              <a:ea typeface="微软雅黑" panose="020B0503020204020204" pitchFamily="34" charset="-122"/>
              <a:sym typeface="+mn-ea"/>
            </a:endParaRPr>
          </a:p>
          <a:p>
            <a:pPr algn="l"/>
            <a:r>
              <a:rPr lang="zh-CN" altLang="en-US" sz="1600" dirty="0">
                <a:latin typeface="微软雅黑" panose="020B0503020204020204" pitchFamily="34" charset="-122"/>
                <a:ea typeface="微软雅黑" panose="020B0503020204020204" pitchFamily="34" charset="-122"/>
                <a:sym typeface="+mn-ea"/>
              </a:rPr>
              <a:t>有以下两种方式可以进行汇总统计：</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9" name="矩形 18"/>
          <p:cNvSpPr/>
          <p:nvPr/>
        </p:nvSpPr>
        <p:spPr>
          <a:xfrm>
            <a:off x="1240155" y="3160395"/>
            <a:ext cx="4324985" cy="391160"/>
          </a:xfrm>
          <a:prstGeom prst="rect">
            <a:avLst/>
          </a:prstGeom>
          <a:solidFill>
            <a:srgbClr val="275DBF"/>
          </a:solidFill>
          <a:ln>
            <a:solidFill>
              <a:srgbClr val="0170C1"/>
            </a:solidFill>
          </a:ln>
          <a:effectLst/>
        </p:spPr>
        <p:txBody>
          <a:bodyPr spcFirstLastPara="0" vert="horz" wrap="square" lIns="252095" tIns="812278" rIns="0" bIns="812277" numCol="1" spcCol="1270" rtlCol="0" anchor="ctr" anchorCtr="0">
            <a:noAutofit/>
          </a:bodyPr>
          <a:lstStyle/>
          <a:p>
            <a:pPr algn="l"/>
            <a:r>
              <a:rPr lang="zh-CN" altLang="en-US" sz="1600" dirty="0">
                <a:solidFill>
                  <a:schemeClr val="bg1"/>
                </a:solidFill>
                <a:latin typeface="微软雅黑" panose="020B0503020204020204" pitchFamily="34" charset="-122"/>
                <a:ea typeface="微软雅黑" panose="020B0503020204020204" pitchFamily="34" charset="-122"/>
                <a:sym typeface="+mn-ea"/>
              </a:rPr>
              <a:t>方式一：手动制作统计表进行自动汇总统计</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ea"/>
            </a:endParaRPr>
          </a:p>
        </p:txBody>
      </p:sp>
      <p:sp>
        <p:nvSpPr>
          <p:cNvPr id="4" name="矩形 3"/>
          <p:cNvSpPr/>
          <p:nvPr/>
        </p:nvSpPr>
        <p:spPr>
          <a:xfrm>
            <a:off x="6142355" y="3160395"/>
            <a:ext cx="4487545" cy="391160"/>
          </a:xfrm>
          <a:prstGeom prst="rect">
            <a:avLst/>
          </a:prstGeom>
          <a:solidFill>
            <a:srgbClr val="275DBF"/>
          </a:solidFill>
          <a:ln>
            <a:solidFill>
              <a:srgbClr val="0170C1"/>
            </a:solidFill>
          </a:ln>
          <a:effectLst/>
        </p:spPr>
        <p:txBody>
          <a:bodyPr spcFirstLastPara="0" vert="horz" wrap="square" lIns="252095" tIns="812278" rIns="810850" bIns="812277" numCol="1" spcCol="1270" rtlCol="0" anchor="ctr" anchorCtr="0">
            <a:no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mn-ea"/>
              </a:rPr>
              <a:t>方式二：通过分析控件进行自助分析</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ea"/>
            </a:endParaRPr>
          </a:p>
        </p:txBody>
      </p:sp>
      <p:sp>
        <p:nvSpPr>
          <p:cNvPr id="6" name="矩形 5"/>
          <p:cNvSpPr/>
          <p:nvPr/>
        </p:nvSpPr>
        <p:spPr>
          <a:xfrm>
            <a:off x="1624330" y="3689350"/>
            <a:ext cx="3010535" cy="860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7" name="矩形 6"/>
          <p:cNvSpPr/>
          <p:nvPr/>
        </p:nvSpPr>
        <p:spPr>
          <a:xfrm>
            <a:off x="1624330" y="5023485"/>
            <a:ext cx="3010535" cy="8350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8" name="矩形 7"/>
          <p:cNvSpPr/>
          <p:nvPr/>
        </p:nvSpPr>
        <p:spPr>
          <a:xfrm>
            <a:off x="6432550" y="3689350"/>
            <a:ext cx="3575050" cy="123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9" name="文本框 8"/>
          <p:cNvSpPr txBox="1"/>
          <p:nvPr/>
        </p:nvSpPr>
        <p:spPr>
          <a:xfrm flipH="1">
            <a:off x="1739900" y="3689350"/>
            <a:ext cx="215900" cy="860425"/>
          </a:xfrm>
          <a:prstGeom prst="rect">
            <a:avLst/>
          </a:prstGeom>
          <a:noFill/>
        </p:spPr>
        <p:txBody>
          <a:bodyPr wrap="square" rtlCol="0">
            <a:spAutoFit/>
            <a:scene3d>
              <a:camera prst="orthographicFront"/>
              <a:lightRig rig="threePt" dir="t"/>
            </a:scene3d>
          </a:bodyPr>
          <a:lstStyle/>
          <a:p>
            <a:pPr algn="l"/>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报表设计器</a:t>
            </a:r>
          </a:p>
        </p:txBody>
      </p:sp>
      <p:sp>
        <p:nvSpPr>
          <p:cNvPr id="10" name="矩形 9"/>
          <p:cNvSpPr/>
          <p:nvPr/>
        </p:nvSpPr>
        <p:spPr>
          <a:xfrm>
            <a:off x="2406015" y="3992245"/>
            <a:ext cx="1693545" cy="25463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1200" dirty="0">
                <a:solidFill>
                  <a:schemeClr val="tx1"/>
                </a:solidFill>
                <a:effectLst>
                  <a:outerShdw blurRad="38100" dist="19050" dir="2700000" algn="tl" rotWithShape="0">
                    <a:schemeClr val="dk1">
                      <a:alpha val="40000"/>
                    </a:schemeClr>
                  </a:outerShdw>
                </a:effectLst>
                <a:latin typeface="+mj-ea"/>
                <a:ea typeface="+mj-ea"/>
              </a:rPr>
              <a:t>制作统计表模板</a:t>
            </a:r>
          </a:p>
        </p:txBody>
      </p:sp>
      <p:sp>
        <p:nvSpPr>
          <p:cNvPr id="12" name="文本框 11"/>
          <p:cNvSpPr txBox="1"/>
          <p:nvPr/>
        </p:nvSpPr>
        <p:spPr>
          <a:xfrm flipH="1">
            <a:off x="1739900" y="5087620"/>
            <a:ext cx="215900" cy="706755"/>
          </a:xfrm>
          <a:prstGeom prst="rect">
            <a:avLst/>
          </a:prstGeom>
          <a:noFill/>
        </p:spPr>
        <p:txBody>
          <a:bodyPr wrap="square" rtlCol="0">
            <a:spAutoFit/>
            <a:scene3d>
              <a:camera prst="orthographicFront"/>
              <a:lightRig rig="threePt" dir="t"/>
            </a:scene3d>
          </a:bodyPr>
          <a:lstStyle/>
          <a:p>
            <a:pPr algn="l"/>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报表中心</a:t>
            </a:r>
          </a:p>
        </p:txBody>
      </p:sp>
      <p:sp>
        <p:nvSpPr>
          <p:cNvPr id="13" name="矩形 12"/>
          <p:cNvSpPr/>
          <p:nvPr/>
        </p:nvSpPr>
        <p:spPr>
          <a:xfrm>
            <a:off x="2163445" y="5302250"/>
            <a:ext cx="2350135" cy="27749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1200" dirty="0">
                <a:solidFill>
                  <a:schemeClr val="tx1"/>
                </a:solidFill>
                <a:effectLst>
                  <a:outerShdw blurRad="38100" dist="19050" dir="2700000" algn="tl" rotWithShape="0">
                    <a:schemeClr val="dk1">
                      <a:alpha val="40000"/>
                    </a:schemeClr>
                  </a:outerShdw>
                </a:effectLst>
                <a:latin typeface="+mj-ea"/>
                <a:ea typeface="+mj-ea"/>
              </a:rPr>
              <a:t>发布统计表，得到汇总统计结果</a:t>
            </a:r>
          </a:p>
        </p:txBody>
      </p:sp>
      <p:sp>
        <p:nvSpPr>
          <p:cNvPr id="14" name="文本框 13"/>
          <p:cNvSpPr txBox="1"/>
          <p:nvPr/>
        </p:nvSpPr>
        <p:spPr>
          <a:xfrm flipH="1">
            <a:off x="6534150" y="3992245"/>
            <a:ext cx="215900" cy="706755"/>
          </a:xfrm>
          <a:prstGeom prst="rect">
            <a:avLst/>
          </a:prstGeom>
          <a:noFill/>
        </p:spPr>
        <p:txBody>
          <a:bodyPr wrap="square" rtlCol="0">
            <a:spAutoFit/>
            <a:scene3d>
              <a:camera prst="orthographicFront"/>
              <a:lightRig rig="threePt" dir="t"/>
            </a:scene3d>
          </a:bodyPr>
          <a:lstStyle/>
          <a:p>
            <a:pPr algn="l"/>
            <a:r>
              <a:rPr lang="zh-CN" altLang="en-US" sz="1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报表中心</a:t>
            </a:r>
          </a:p>
        </p:txBody>
      </p:sp>
      <p:sp>
        <p:nvSpPr>
          <p:cNvPr id="15" name="矩形 14"/>
          <p:cNvSpPr/>
          <p:nvPr/>
        </p:nvSpPr>
        <p:spPr>
          <a:xfrm>
            <a:off x="7300595" y="3911600"/>
            <a:ext cx="2048510" cy="25463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1200" dirty="0">
                <a:solidFill>
                  <a:schemeClr val="tx1"/>
                </a:solidFill>
                <a:effectLst>
                  <a:outerShdw blurRad="38100" dist="19050" dir="2700000" algn="tl" rotWithShape="0">
                    <a:schemeClr val="dk1">
                      <a:alpha val="40000"/>
                    </a:schemeClr>
                  </a:outerShdw>
                </a:effectLst>
                <a:latin typeface="+mj-ea"/>
                <a:ea typeface="+mj-ea"/>
              </a:rPr>
              <a:t>增加填报文件分析节点</a:t>
            </a:r>
          </a:p>
        </p:txBody>
      </p:sp>
      <p:sp>
        <p:nvSpPr>
          <p:cNvPr id="16" name="矩形 15"/>
          <p:cNvSpPr/>
          <p:nvPr/>
        </p:nvSpPr>
        <p:spPr>
          <a:xfrm>
            <a:off x="7300595" y="4385945"/>
            <a:ext cx="2048510" cy="25463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1200" dirty="0">
                <a:solidFill>
                  <a:schemeClr val="tx1"/>
                </a:solidFill>
                <a:effectLst>
                  <a:outerShdw blurRad="38100" dist="19050" dir="2700000" algn="tl" rotWithShape="0">
                    <a:schemeClr val="dk1">
                      <a:alpha val="40000"/>
                    </a:schemeClr>
                  </a:outerShdw>
                </a:effectLst>
                <a:latin typeface="+mj-ea"/>
                <a:ea typeface="+mj-ea"/>
              </a:rPr>
              <a:t>拖拽字段，生成数据汇总表</a:t>
            </a:r>
          </a:p>
        </p:txBody>
      </p:sp>
      <p:sp>
        <p:nvSpPr>
          <p:cNvPr id="63" name="right-arrowhead_45093"/>
          <p:cNvSpPr>
            <a:spLocks noChangeAspect="1"/>
          </p:cNvSpPr>
          <p:nvPr/>
        </p:nvSpPr>
        <p:spPr bwMode="auto">
          <a:xfrm rot="5400000">
            <a:off x="2683067" y="4481787"/>
            <a:ext cx="363980" cy="609685"/>
          </a:xfrm>
          <a:custGeom>
            <a:avLst/>
            <a:gdLst>
              <a:gd name="T0" fmla="*/ 225 w 242"/>
              <a:gd name="T1" fmla="*/ 241 h 406"/>
              <a:gd name="T2" fmla="*/ 100 w 242"/>
              <a:gd name="T3" fmla="*/ 387 h 406"/>
              <a:gd name="T4" fmla="*/ 60 w 242"/>
              <a:gd name="T5" fmla="*/ 406 h 406"/>
              <a:gd name="T6" fmla="*/ 25 w 242"/>
              <a:gd name="T7" fmla="*/ 394 h 406"/>
              <a:gd name="T8" fmla="*/ 19 w 242"/>
              <a:gd name="T9" fmla="*/ 318 h 406"/>
              <a:gd name="T10" fmla="*/ 114 w 242"/>
              <a:gd name="T11" fmla="*/ 206 h 406"/>
              <a:gd name="T12" fmla="*/ 19 w 242"/>
              <a:gd name="T13" fmla="*/ 94 h 406"/>
              <a:gd name="T14" fmla="*/ 25 w 242"/>
              <a:gd name="T15" fmla="*/ 19 h 406"/>
              <a:gd name="T16" fmla="*/ 100 w 242"/>
              <a:gd name="T17" fmla="*/ 25 h 406"/>
              <a:gd name="T18" fmla="*/ 225 w 242"/>
              <a:gd name="T19" fmla="*/ 172 h 406"/>
              <a:gd name="T20" fmla="*/ 225 w 242"/>
              <a:gd name="T21" fmla="*/ 24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406">
                <a:moveTo>
                  <a:pt x="225" y="241"/>
                </a:moveTo>
                <a:lnTo>
                  <a:pt x="100" y="387"/>
                </a:lnTo>
                <a:cubicBezTo>
                  <a:pt x="90" y="400"/>
                  <a:pt x="75" y="406"/>
                  <a:pt x="60" y="406"/>
                </a:cubicBezTo>
                <a:cubicBezTo>
                  <a:pt x="48" y="406"/>
                  <a:pt x="35" y="402"/>
                  <a:pt x="25" y="394"/>
                </a:cubicBezTo>
                <a:cubicBezTo>
                  <a:pt x="3" y="375"/>
                  <a:pt x="0" y="341"/>
                  <a:pt x="19" y="318"/>
                </a:cubicBezTo>
                <a:lnTo>
                  <a:pt x="114" y="206"/>
                </a:lnTo>
                <a:lnTo>
                  <a:pt x="19" y="94"/>
                </a:lnTo>
                <a:cubicBezTo>
                  <a:pt x="0" y="71"/>
                  <a:pt x="3" y="38"/>
                  <a:pt x="25" y="19"/>
                </a:cubicBezTo>
                <a:cubicBezTo>
                  <a:pt x="48" y="0"/>
                  <a:pt x="81" y="2"/>
                  <a:pt x="100" y="25"/>
                </a:cubicBezTo>
                <a:lnTo>
                  <a:pt x="225" y="172"/>
                </a:lnTo>
                <a:cubicBezTo>
                  <a:pt x="242" y="192"/>
                  <a:pt x="242" y="221"/>
                  <a:pt x="225" y="241"/>
                </a:cubicBezTo>
                <a:close/>
              </a:path>
            </a:pathLst>
          </a:custGeom>
          <a:solidFill>
            <a:schemeClr val="bg1">
              <a:lumMod val="65000"/>
            </a:schemeClr>
          </a:solidFill>
          <a:ln>
            <a:noFill/>
          </a:ln>
        </p:spPr>
      </p:sp>
      <p:sp>
        <p:nvSpPr>
          <p:cNvPr id="17" name="文本框 16"/>
          <p:cNvSpPr txBox="1"/>
          <p:nvPr/>
        </p:nvSpPr>
        <p:spPr>
          <a:xfrm>
            <a:off x="3169920" y="4663440"/>
            <a:ext cx="1579880" cy="245110"/>
          </a:xfrm>
          <a:prstGeom prst="rect">
            <a:avLst/>
          </a:prstGeom>
          <a:noFill/>
        </p:spPr>
        <p:txBody>
          <a:bodyPr wrap="none" rtlCol="0">
            <a:spAutoFit/>
          </a:bodyPr>
          <a:lstStyle/>
          <a:p>
            <a:pPr algn="l"/>
            <a:r>
              <a:rPr lang="zh-CN" altLang="en-US" sz="1000" dirty="0">
                <a:solidFill>
                  <a:srgbClr val="FF0000"/>
                </a:solidFill>
                <a:latin typeface="微软雅黑" panose="020B0503020204020204" pitchFamily="34" charset="-122"/>
                <a:ea typeface="微软雅黑" panose="020B0503020204020204" pitchFamily="34" charset="-122"/>
              </a:rPr>
              <a:t>将统计表上传至报表中心</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90905" y="1479550"/>
            <a:ext cx="10549255" cy="491299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r>
              <a:rPr lang="en-US" altLang="zh-CN" sz="2000" dirty="0">
                <a:latin typeface="微软雅黑" panose="020B0503020204020204" pitchFamily="34" charset="-122"/>
                <a:ea typeface="微软雅黑" panose="020B0503020204020204" pitchFamily="34" charset="-122"/>
                <a:sym typeface="+mn-ea"/>
              </a:rPr>
              <a:t>      </a:t>
            </a:r>
            <a:endParaRPr kumimoji="0" lang="zh-CN" altLang="en-US" sz="16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a:xfrm>
            <a:off x="718185" y="260350"/>
            <a:ext cx="7329170" cy="539750"/>
          </a:xfrm>
        </p:spPr>
        <p:txBody>
          <a:bodyPr>
            <a:noAutofit/>
          </a:bodyPr>
          <a:lstStyle/>
          <a:p>
            <a:r>
              <a:rPr lang="zh-CN" altLang="en-US" sz="2400" dirty="0"/>
              <a:t>填报结果汇总分析</a:t>
            </a:r>
            <a:r>
              <a:rPr lang="en-US" altLang="zh-CN" sz="2400" dirty="0"/>
              <a:t>-</a:t>
            </a:r>
            <a:r>
              <a:rPr lang="zh-CN" altLang="en-US" sz="2400" dirty="0"/>
              <a:t>统计表方式</a:t>
            </a:r>
          </a:p>
        </p:txBody>
      </p:sp>
      <p:sp>
        <p:nvSpPr>
          <p:cNvPr id="2" name="文本框 1"/>
          <p:cNvSpPr txBox="1"/>
          <p:nvPr/>
        </p:nvSpPr>
        <p:spPr>
          <a:xfrm>
            <a:off x="829310" y="1355090"/>
            <a:ext cx="309880" cy="460375"/>
          </a:xfrm>
          <a:prstGeom prst="rect">
            <a:avLst/>
          </a:prstGeom>
          <a:noFill/>
        </p:spPr>
        <p:txBody>
          <a:bodyPr wrap="none" rtlCol="0">
            <a:spAutoFit/>
          </a:bodyPr>
          <a:lstStyle/>
          <a:p>
            <a:pPr algn="l"/>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1" name="矩形 30"/>
          <p:cNvSpPr/>
          <p:nvPr/>
        </p:nvSpPr>
        <p:spPr>
          <a:xfrm>
            <a:off x="890380" y="963699"/>
            <a:ext cx="10488708" cy="391472"/>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制作统计表</a:t>
            </a:r>
          </a:p>
        </p:txBody>
      </p:sp>
      <p:pic>
        <p:nvPicPr>
          <p:cNvPr id="6" name="图片 5"/>
          <p:cNvPicPr>
            <a:picLocks noChangeAspect="1"/>
          </p:cNvPicPr>
          <p:nvPr/>
        </p:nvPicPr>
        <p:blipFill>
          <a:blip r:embed="rId2"/>
          <a:stretch>
            <a:fillRect/>
          </a:stretch>
        </p:blipFill>
        <p:spPr>
          <a:xfrm>
            <a:off x="972820" y="4352925"/>
            <a:ext cx="6405245" cy="1819910"/>
          </a:xfrm>
          <a:prstGeom prst="rect">
            <a:avLst/>
          </a:prstGeom>
        </p:spPr>
      </p:pic>
      <p:sp>
        <p:nvSpPr>
          <p:cNvPr id="7" name="文本框 6"/>
          <p:cNvSpPr txBox="1"/>
          <p:nvPr/>
        </p:nvSpPr>
        <p:spPr>
          <a:xfrm>
            <a:off x="859790" y="1557655"/>
            <a:ext cx="10440035" cy="521970"/>
          </a:xfrm>
          <a:prstGeom prst="rect">
            <a:avLst/>
          </a:prstGeom>
          <a:noFill/>
        </p:spPr>
        <p:txBody>
          <a:bodyPr wrap="square" rtlCol="0">
            <a:spAutoFit/>
          </a:bodyPr>
          <a:lstStyle/>
          <a:p>
            <a:pPr algn="l"/>
            <a:r>
              <a:rPr lang="zh-CN" altLang="en-US" sz="1400" dirty="0">
                <a:solidFill>
                  <a:schemeClr val="tx1"/>
                </a:solidFill>
                <a:latin typeface="微软雅黑" panose="020B0503020204020204" pitchFamily="34" charset="-122"/>
                <a:ea typeface="微软雅黑" panose="020B0503020204020204" pitchFamily="34" charset="-122"/>
              </a:rPr>
              <a:t>首先，新建一个填报表，然后在数据处理配置中将填报表的基准表设为</a:t>
            </a:r>
            <a:r>
              <a:rPr lang="zh-CN" altLang="en-US" sz="1400" dirty="0">
                <a:solidFill>
                  <a:srgbClr val="FFC000"/>
                </a:solidFill>
                <a:latin typeface="微软雅黑" panose="020B0503020204020204" pitchFamily="34" charset="-122"/>
                <a:ea typeface="微软雅黑" panose="020B0503020204020204" pitchFamily="34" charset="-122"/>
              </a:rPr>
              <a:t>饮品销售表</a:t>
            </a:r>
            <a:r>
              <a:rPr lang="en-US" altLang="zh-CN" sz="1400" dirty="0">
                <a:solidFill>
                  <a:srgbClr val="FFC000"/>
                </a:solidFill>
                <a:latin typeface="微软雅黑" panose="020B0503020204020204" pitchFamily="34" charset="-122"/>
                <a:ea typeface="微软雅黑" panose="020B0503020204020204" pitchFamily="34" charset="-122"/>
              </a:rPr>
              <a:t>.sht</a:t>
            </a:r>
            <a:r>
              <a:rPr lang="zh-CN" altLang="en-US" sz="1400" dirty="0">
                <a:solidFill>
                  <a:schemeClr val="tx1"/>
                </a:solidFill>
                <a:latin typeface="微软雅黑" panose="020B0503020204020204" pitchFamily="34" charset="-122"/>
                <a:ea typeface="微软雅黑" panose="020B0503020204020204" pitchFamily="34" charset="-122"/>
              </a:rPr>
              <a:t>。基准表是用于设置统计表对应的的填报表，设置基准表之后才能统计对应的填报表模板采集上来的数据。</a:t>
            </a:r>
          </a:p>
        </p:txBody>
      </p:sp>
      <p:pic>
        <p:nvPicPr>
          <p:cNvPr id="8" name="图片 7"/>
          <p:cNvPicPr>
            <a:picLocks noChangeAspect="1"/>
          </p:cNvPicPr>
          <p:nvPr/>
        </p:nvPicPr>
        <p:blipFill>
          <a:blip r:embed="rId3"/>
          <a:stretch>
            <a:fillRect/>
          </a:stretch>
        </p:blipFill>
        <p:spPr>
          <a:xfrm>
            <a:off x="990600" y="2282825"/>
            <a:ext cx="6819900" cy="971550"/>
          </a:xfrm>
          <a:prstGeom prst="rect">
            <a:avLst/>
          </a:prstGeom>
        </p:spPr>
      </p:pic>
      <p:sp>
        <p:nvSpPr>
          <p:cNvPr id="9" name="文本框 8"/>
          <p:cNvSpPr txBox="1"/>
          <p:nvPr/>
        </p:nvSpPr>
        <p:spPr>
          <a:xfrm>
            <a:off x="932815" y="3434715"/>
            <a:ext cx="10327005" cy="737235"/>
          </a:xfrm>
          <a:prstGeom prst="rect">
            <a:avLst/>
          </a:prstGeom>
          <a:noFill/>
        </p:spPr>
        <p:txBody>
          <a:bodyPr wrap="square" rtlCol="0">
            <a:spAutoFit/>
          </a:bodyPr>
          <a:lstStyle/>
          <a:p>
            <a:pPr algn="l"/>
            <a:r>
              <a:rPr lang="zh-CN" altLang="en-US" sz="1400" dirty="0">
                <a:solidFill>
                  <a:schemeClr val="tx1"/>
                </a:solidFill>
                <a:latin typeface="微软雅黑" panose="020B0503020204020204" pitchFamily="34" charset="-122"/>
                <a:ea typeface="微软雅黑" panose="020B0503020204020204" pitchFamily="34" charset="-122"/>
              </a:rPr>
              <a:t>填报表表样如下，</a:t>
            </a:r>
            <a:r>
              <a:rPr lang="en-US" altLang="zh-CN" sz="1400" dirty="0">
                <a:solidFill>
                  <a:schemeClr val="tx1"/>
                </a:solidFill>
                <a:latin typeface="微软雅黑" panose="020B0503020204020204" pitchFamily="34" charset="-122"/>
                <a:ea typeface="微软雅黑" panose="020B0503020204020204" pitchFamily="34" charset="-122"/>
              </a:rPr>
              <a:t>A2</a:t>
            </a:r>
            <a:r>
              <a:rPr lang="zh-CN" altLang="en-US" sz="1400" dirty="0">
                <a:solidFill>
                  <a:schemeClr val="tx1"/>
                </a:solidFill>
                <a:latin typeface="微软雅黑" panose="020B0503020204020204" pitchFamily="34" charset="-122"/>
                <a:ea typeface="微软雅黑" panose="020B0503020204020204" pitchFamily="34" charset="-122"/>
              </a:rPr>
              <a:t>设为维度格，内容为销售人员名称组成的序列，</a:t>
            </a:r>
            <a:r>
              <a:rPr lang="en-US" altLang="zh-CN" sz="1400" dirty="0">
                <a:solidFill>
                  <a:schemeClr val="tx1"/>
                </a:solidFill>
                <a:latin typeface="微软雅黑" panose="020B0503020204020204" pitchFamily="34" charset="-122"/>
                <a:ea typeface="微软雅黑" panose="020B0503020204020204" pitchFamily="34" charset="-122"/>
              </a:rPr>
              <a:t>B2</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C2</a:t>
            </a:r>
            <a:r>
              <a:rPr lang="zh-CN" altLang="en-US" sz="1400" dirty="0">
                <a:solidFill>
                  <a:schemeClr val="tx1"/>
                </a:solidFill>
                <a:latin typeface="微软雅黑" panose="020B0503020204020204" pitchFamily="34" charset="-122"/>
                <a:ea typeface="微软雅黑" panose="020B0503020204020204" pitchFamily="34" charset="-122"/>
              </a:rPr>
              <a:t>设为数值格，并设置单元格的数据来源格，这里的来源格是指基准表的单元格，</a:t>
            </a:r>
            <a:r>
              <a:rPr lang="en-US" altLang="zh-CN" sz="1400" dirty="0">
                <a:solidFill>
                  <a:schemeClr val="tx1"/>
                </a:solidFill>
                <a:latin typeface="微软雅黑" panose="020B0503020204020204" pitchFamily="34" charset="-122"/>
                <a:ea typeface="微软雅黑" panose="020B0503020204020204" pitchFamily="34" charset="-122"/>
              </a:rPr>
              <a:t>A2</a:t>
            </a:r>
            <a:r>
              <a:rPr lang="zh-CN" altLang="en-US" sz="1400" dirty="0">
                <a:solidFill>
                  <a:schemeClr val="tx1"/>
                </a:solidFill>
                <a:latin typeface="微软雅黑" panose="020B0503020204020204" pitchFamily="34" charset="-122"/>
                <a:ea typeface="微软雅黑" panose="020B0503020204020204" pitchFamily="34" charset="-122"/>
              </a:rPr>
              <a:t>的数据来源格设为</a:t>
            </a:r>
            <a:r>
              <a:rPr lang="en-US" altLang="zh-CN" sz="1400" dirty="0">
                <a:solidFill>
                  <a:schemeClr val="tx1"/>
                </a:solidFill>
                <a:latin typeface="微软雅黑" panose="020B0503020204020204" pitchFamily="34" charset="-122"/>
                <a:ea typeface="微软雅黑" panose="020B0503020204020204" pitchFamily="34" charset="-122"/>
              </a:rPr>
              <a:t>A3</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B2</a:t>
            </a:r>
            <a:r>
              <a:rPr lang="zh-CN" altLang="en-US" sz="1400" dirty="0">
                <a:solidFill>
                  <a:schemeClr val="tx1"/>
                </a:solidFill>
                <a:latin typeface="微软雅黑" panose="020B0503020204020204" pitchFamily="34" charset="-122"/>
                <a:ea typeface="微软雅黑" panose="020B0503020204020204" pitchFamily="34" charset="-122"/>
              </a:rPr>
              <a:t>的数据来源格设为</a:t>
            </a:r>
            <a:r>
              <a:rPr lang="en-US" altLang="zh-CN" sz="1400" dirty="0">
                <a:solidFill>
                  <a:schemeClr val="tx1"/>
                </a:solidFill>
                <a:latin typeface="微软雅黑" panose="020B0503020204020204" pitchFamily="34" charset="-122"/>
                <a:ea typeface="微软雅黑" panose="020B0503020204020204" pitchFamily="34" charset="-122"/>
              </a:rPr>
              <a:t>D3</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C2</a:t>
            </a:r>
            <a:r>
              <a:rPr lang="zh-CN" altLang="en-US" sz="1400" dirty="0">
                <a:solidFill>
                  <a:schemeClr val="tx1"/>
                </a:solidFill>
                <a:latin typeface="微软雅黑" panose="020B0503020204020204" pitchFamily="34" charset="-122"/>
                <a:ea typeface="微软雅黑" panose="020B0503020204020204" pitchFamily="34" charset="-122"/>
              </a:rPr>
              <a:t>的数据来源格为设</a:t>
            </a:r>
            <a:r>
              <a:rPr lang="en-US" altLang="zh-CN" sz="1400" dirty="0">
                <a:solidFill>
                  <a:schemeClr val="tx1"/>
                </a:solidFill>
                <a:latin typeface="微软雅黑" panose="020B0503020204020204" pitchFamily="34" charset="-122"/>
                <a:ea typeface="微软雅黑" panose="020B0503020204020204" pitchFamily="34" charset="-122"/>
              </a:rPr>
              <a:t>F3</a:t>
            </a:r>
            <a:r>
              <a:rPr lang="zh-CN" altLang="en-US" sz="1400" dirty="0">
                <a:solidFill>
                  <a:schemeClr val="tx1"/>
                </a:solidFill>
                <a:latin typeface="微软雅黑" panose="020B0503020204020204" pitchFamily="34" charset="-122"/>
                <a:ea typeface="微软雅黑" panose="020B0503020204020204" pitchFamily="34" charset="-122"/>
              </a:rPr>
              <a:t>，并且</a:t>
            </a:r>
            <a:r>
              <a:rPr lang="en-US" altLang="zh-CN" sz="1400" dirty="0">
                <a:solidFill>
                  <a:schemeClr val="tx1"/>
                </a:solidFill>
                <a:latin typeface="微软雅黑" panose="020B0503020204020204" pitchFamily="34" charset="-122"/>
                <a:ea typeface="微软雅黑" panose="020B0503020204020204" pitchFamily="34" charset="-122"/>
              </a:rPr>
              <a:t>B2</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C2</a:t>
            </a:r>
            <a:r>
              <a:rPr lang="zh-CN" altLang="en-US" sz="1400" dirty="0">
                <a:solidFill>
                  <a:schemeClr val="tx1"/>
                </a:solidFill>
                <a:latin typeface="微软雅黑" panose="020B0503020204020204" pitchFamily="34" charset="-122"/>
                <a:ea typeface="微软雅黑" panose="020B0503020204020204" pitchFamily="34" charset="-122"/>
              </a:rPr>
              <a:t>的统计方式设置为求和。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90270" y="1598295"/>
            <a:ext cx="10488930" cy="491299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r>
              <a:rPr lang="en-US" altLang="zh-CN" sz="2000" dirty="0">
                <a:latin typeface="微软雅黑" panose="020B0503020204020204" pitchFamily="34" charset="-122"/>
                <a:ea typeface="微软雅黑" panose="020B0503020204020204" pitchFamily="34" charset="-122"/>
                <a:sym typeface="+mn-ea"/>
              </a:rPr>
              <a:t>      </a:t>
            </a:r>
            <a:endParaRPr kumimoji="0" lang="zh-CN" altLang="en-US" sz="16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a:xfrm>
            <a:off x="718185" y="260350"/>
            <a:ext cx="7329170" cy="539750"/>
          </a:xfrm>
        </p:spPr>
        <p:txBody>
          <a:bodyPr>
            <a:noAutofit/>
          </a:bodyPr>
          <a:lstStyle/>
          <a:p>
            <a:r>
              <a:rPr lang="zh-CN" altLang="en-US" sz="2400" dirty="0"/>
              <a:t>填报结果汇总分析</a:t>
            </a:r>
            <a:r>
              <a:rPr lang="en-US" altLang="zh-CN" sz="2400" dirty="0"/>
              <a:t>-</a:t>
            </a:r>
            <a:r>
              <a:rPr lang="zh-CN" altLang="en-US" sz="2400" dirty="0"/>
              <a:t>统计表方式</a:t>
            </a:r>
          </a:p>
        </p:txBody>
      </p:sp>
      <p:sp>
        <p:nvSpPr>
          <p:cNvPr id="2" name="文本框 1"/>
          <p:cNvSpPr txBox="1"/>
          <p:nvPr/>
        </p:nvSpPr>
        <p:spPr>
          <a:xfrm>
            <a:off x="829310" y="1355090"/>
            <a:ext cx="309880" cy="460375"/>
          </a:xfrm>
          <a:prstGeom prst="rect">
            <a:avLst/>
          </a:prstGeom>
          <a:noFill/>
        </p:spPr>
        <p:txBody>
          <a:bodyPr wrap="none" rtlCol="0">
            <a:spAutoFit/>
          </a:bodyPr>
          <a:lstStyle/>
          <a:p>
            <a:pPr algn="l"/>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1" name="矩形 30"/>
          <p:cNvSpPr/>
          <p:nvPr/>
        </p:nvSpPr>
        <p:spPr>
          <a:xfrm>
            <a:off x="890380" y="963699"/>
            <a:ext cx="10488708" cy="391472"/>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上传统计表</a:t>
            </a:r>
          </a:p>
        </p:txBody>
      </p:sp>
      <p:sp>
        <p:nvSpPr>
          <p:cNvPr id="9" name="文本框 8"/>
          <p:cNvSpPr txBox="1"/>
          <p:nvPr/>
        </p:nvSpPr>
        <p:spPr>
          <a:xfrm>
            <a:off x="972820" y="1739265"/>
            <a:ext cx="9468485" cy="306705"/>
          </a:xfrm>
          <a:prstGeom prst="rect">
            <a:avLst/>
          </a:prstGeom>
          <a:noFill/>
        </p:spPr>
        <p:txBody>
          <a:bodyPr wrap="square" rtlCol="0">
            <a:spAutoFit/>
          </a:bodyPr>
          <a:lstStyle/>
          <a:p>
            <a:pPr algn="l"/>
            <a:r>
              <a:rPr lang="zh-CN" altLang="en-US" sz="1400" dirty="0">
                <a:solidFill>
                  <a:schemeClr val="tx1"/>
                </a:solidFill>
                <a:latin typeface="微软雅黑" panose="020B0503020204020204" pitchFamily="34" charset="-122"/>
                <a:ea typeface="微软雅黑" panose="020B0503020204020204" pitchFamily="34" charset="-122"/>
              </a:rPr>
              <a:t>将做好的统计表上传至报表中心服务器，然后使用上级业务员的账号登录并浏览销售汇总表。</a:t>
            </a:r>
          </a:p>
        </p:txBody>
      </p:sp>
      <p:pic>
        <p:nvPicPr>
          <p:cNvPr id="4" name="图片 3" descr="QQ图片20200921011819"/>
          <p:cNvPicPr>
            <a:picLocks noChangeAspect="1"/>
          </p:cNvPicPr>
          <p:nvPr/>
        </p:nvPicPr>
        <p:blipFill>
          <a:blip r:embed="rId2"/>
          <a:stretch>
            <a:fillRect/>
          </a:stretch>
        </p:blipFill>
        <p:spPr>
          <a:xfrm>
            <a:off x="1139190" y="2256155"/>
            <a:ext cx="7856855" cy="39890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90270" y="1815465"/>
            <a:ext cx="10488930" cy="469582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r>
              <a:rPr lang="en-US" altLang="zh-CN" sz="2000" dirty="0">
                <a:latin typeface="微软雅黑" panose="020B0503020204020204" pitchFamily="34" charset="-122"/>
                <a:ea typeface="微软雅黑" panose="020B0503020204020204" pitchFamily="34" charset="-122"/>
                <a:sym typeface="+mn-ea"/>
              </a:rPr>
              <a:t>      </a:t>
            </a:r>
            <a:endParaRPr kumimoji="0" lang="zh-CN" altLang="en-US" sz="16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a:xfrm>
            <a:off x="718185" y="260350"/>
            <a:ext cx="7329170" cy="539750"/>
          </a:xfrm>
        </p:spPr>
        <p:txBody>
          <a:bodyPr>
            <a:noAutofit/>
          </a:bodyPr>
          <a:lstStyle/>
          <a:p>
            <a:r>
              <a:rPr lang="zh-CN" altLang="en-US" sz="2400" dirty="0"/>
              <a:t>填报结果汇总分析</a:t>
            </a:r>
            <a:r>
              <a:rPr lang="en-US" altLang="zh-CN" sz="2400" dirty="0"/>
              <a:t>-</a:t>
            </a:r>
            <a:r>
              <a:rPr lang="zh-CN" altLang="en-US" sz="2400" dirty="0"/>
              <a:t>自助分析方式</a:t>
            </a:r>
          </a:p>
        </p:txBody>
      </p:sp>
      <p:sp>
        <p:nvSpPr>
          <p:cNvPr id="2" name="文本框 1"/>
          <p:cNvSpPr txBox="1"/>
          <p:nvPr/>
        </p:nvSpPr>
        <p:spPr>
          <a:xfrm>
            <a:off x="829310" y="1355090"/>
            <a:ext cx="309880" cy="460375"/>
          </a:xfrm>
          <a:prstGeom prst="rect">
            <a:avLst/>
          </a:prstGeom>
          <a:noFill/>
        </p:spPr>
        <p:txBody>
          <a:bodyPr wrap="none" rtlCol="0">
            <a:spAutoFit/>
          </a:bodyPr>
          <a:lstStyle/>
          <a:p>
            <a:pPr algn="l"/>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29310" y="876935"/>
            <a:ext cx="10610850" cy="337185"/>
          </a:xfrm>
          <a:prstGeom prst="rect">
            <a:avLst/>
          </a:prstGeom>
          <a:noFill/>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自助分析是通过润乾报表内置的BI功能完成的，支持对</a:t>
            </a:r>
            <a:r>
              <a:rPr lang="zh-CN" altLang="en-US" sz="1600" dirty="0">
                <a:solidFill>
                  <a:srgbClr val="FFC000"/>
                </a:solidFill>
                <a:latin typeface="微软雅黑" panose="020B0503020204020204" pitchFamily="34" charset="-122"/>
                <a:ea typeface="微软雅黑" panose="020B0503020204020204" pitchFamily="34" charset="-122"/>
              </a:rPr>
              <a:t> json</a:t>
            </a:r>
            <a:r>
              <a:rPr lang="zh-CN" altLang="en-US" sz="1600" dirty="0">
                <a:solidFill>
                  <a:schemeClr val="tx1"/>
                </a:solidFill>
                <a:latin typeface="微软雅黑" panose="020B0503020204020204" pitchFamily="34" charset="-122"/>
                <a:ea typeface="微软雅黑" panose="020B0503020204020204" pitchFamily="34" charset="-122"/>
              </a:rPr>
              <a:t> 文件进行自助分析，操作简单。</a:t>
            </a:r>
          </a:p>
        </p:txBody>
      </p:sp>
      <p:pic>
        <p:nvPicPr>
          <p:cNvPr id="5" name="图片 4"/>
          <p:cNvPicPr>
            <a:picLocks noChangeAspect="1"/>
          </p:cNvPicPr>
          <p:nvPr/>
        </p:nvPicPr>
        <p:blipFill>
          <a:blip r:embed="rId2"/>
          <a:stretch>
            <a:fillRect/>
          </a:stretch>
        </p:blipFill>
        <p:spPr>
          <a:xfrm>
            <a:off x="1139190" y="2051685"/>
            <a:ext cx="7927340" cy="3951605"/>
          </a:xfrm>
          <a:prstGeom prst="rect">
            <a:avLst/>
          </a:prstGeom>
        </p:spPr>
      </p:pic>
      <p:sp>
        <p:nvSpPr>
          <p:cNvPr id="31" name="矩形 30"/>
          <p:cNvSpPr/>
          <p:nvPr/>
        </p:nvSpPr>
        <p:spPr>
          <a:xfrm>
            <a:off x="890380" y="1253259"/>
            <a:ext cx="10488708" cy="391472"/>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sz="2400" dirty="0">
                <a:solidFill>
                  <a:schemeClr val="bg1"/>
                </a:solidFill>
                <a:latin typeface="+mn-lt"/>
                <a:ea typeface="+mn-ea"/>
                <a:cs typeface="+mn-ea"/>
                <a:sym typeface="+mn-lt"/>
              </a:rPr>
              <a:t>增加</a:t>
            </a:r>
            <a:r>
              <a:rPr lang="zh-CN" altLang="en-US" sz="2400" dirty="0">
                <a:solidFill>
                  <a:schemeClr val="bg1"/>
                </a:solidFill>
                <a:latin typeface="+mn-lt"/>
                <a:ea typeface="+mn-ea"/>
                <a:cs typeface="+mn-ea"/>
                <a:sym typeface="+mn-lt"/>
              </a:rPr>
              <a:t>填报文件分析节点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8675" y="1354455"/>
            <a:ext cx="10489565" cy="478980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r>
              <a:rPr lang="en-US" altLang="zh-CN" sz="2000" dirty="0">
                <a:latin typeface="微软雅黑" panose="020B0503020204020204" pitchFamily="34" charset="-122"/>
                <a:ea typeface="微软雅黑" panose="020B0503020204020204" pitchFamily="34" charset="-122"/>
                <a:sym typeface="+mn-ea"/>
              </a:rPr>
              <a:t>      </a:t>
            </a:r>
            <a:endParaRPr kumimoji="0" lang="zh-CN" altLang="en-US" sz="16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a:xfrm>
            <a:off x="718185" y="260350"/>
            <a:ext cx="7329170" cy="539750"/>
          </a:xfrm>
        </p:spPr>
        <p:txBody>
          <a:bodyPr>
            <a:noAutofit/>
          </a:bodyPr>
          <a:lstStyle/>
          <a:p>
            <a:r>
              <a:rPr lang="zh-CN" altLang="en-US" sz="2400" dirty="0"/>
              <a:t>填报结果汇总分析</a:t>
            </a:r>
            <a:r>
              <a:rPr lang="en-US" altLang="zh-CN" sz="2400" dirty="0"/>
              <a:t>-</a:t>
            </a:r>
            <a:r>
              <a:rPr lang="zh-CN" altLang="en-US" sz="2400" dirty="0"/>
              <a:t>自助分析方式</a:t>
            </a:r>
          </a:p>
        </p:txBody>
      </p:sp>
      <p:sp>
        <p:nvSpPr>
          <p:cNvPr id="2" name="文本框 1"/>
          <p:cNvSpPr txBox="1"/>
          <p:nvPr/>
        </p:nvSpPr>
        <p:spPr>
          <a:xfrm>
            <a:off x="829310" y="1355090"/>
            <a:ext cx="309880" cy="460375"/>
          </a:xfrm>
          <a:prstGeom prst="rect">
            <a:avLst/>
          </a:prstGeom>
          <a:noFill/>
        </p:spPr>
        <p:txBody>
          <a:bodyPr wrap="none" rtlCol="0">
            <a:spAutoFit/>
          </a:bodyPr>
          <a:lstStyle/>
          <a:p>
            <a:pPr algn="l"/>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1" name="矩形 30"/>
          <p:cNvSpPr/>
          <p:nvPr/>
        </p:nvSpPr>
        <p:spPr>
          <a:xfrm>
            <a:off x="829420" y="799869"/>
            <a:ext cx="10488708" cy="391472"/>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数据结果自助式分析</a:t>
            </a:r>
          </a:p>
        </p:txBody>
      </p:sp>
      <p:sp>
        <p:nvSpPr>
          <p:cNvPr id="7" name="文本框 6"/>
          <p:cNvSpPr txBox="1"/>
          <p:nvPr/>
        </p:nvSpPr>
        <p:spPr>
          <a:xfrm>
            <a:off x="912495" y="1508760"/>
            <a:ext cx="4272280" cy="306705"/>
          </a:xfrm>
          <a:prstGeom prst="rect">
            <a:avLst/>
          </a:prstGeom>
          <a:noFill/>
        </p:spPr>
        <p:txBody>
          <a:bodyPr wrap="none" rtlCol="0">
            <a:spAutoFit/>
          </a:bodyPr>
          <a:lstStyle/>
          <a:p>
            <a:pPr algn="l"/>
            <a:r>
              <a:rPr lang="zh-CN" altLang="en-US" sz="1400" dirty="0">
                <a:solidFill>
                  <a:schemeClr val="tx1"/>
                </a:solidFill>
                <a:latin typeface="微软雅黑" panose="020B0503020204020204" pitchFamily="34" charset="-122"/>
                <a:ea typeface="微软雅黑" panose="020B0503020204020204" pitchFamily="34" charset="-122"/>
              </a:rPr>
              <a:t>上级业务人员只需拖拽字段便可进行数据汇总分析：</a:t>
            </a:r>
          </a:p>
        </p:txBody>
      </p:sp>
      <p:pic>
        <p:nvPicPr>
          <p:cNvPr id="4" name="图片 3"/>
          <p:cNvPicPr>
            <a:picLocks noChangeAspect="1"/>
          </p:cNvPicPr>
          <p:nvPr/>
        </p:nvPicPr>
        <p:blipFill>
          <a:blip r:embed="rId2"/>
          <a:stretch>
            <a:fillRect/>
          </a:stretch>
        </p:blipFill>
        <p:spPr>
          <a:xfrm>
            <a:off x="952500" y="2034540"/>
            <a:ext cx="9957435" cy="3587750"/>
          </a:xfrm>
          <a:prstGeom prst="rect">
            <a:avLst/>
          </a:prstGeom>
        </p:spPr>
      </p:pic>
      <p:sp>
        <p:nvSpPr>
          <p:cNvPr id="6" name="文本框 5"/>
          <p:cNvSpPr txBox="1"/>
          <p:nvPr/>
        </p:nvSpPr>
        <p:spPr>
          <a:xfrm>
            <a:off x="772160" y="6346825"/>
            <a:ext cx="8033385" cy="337185"/>
          </a:xfrm>
          <a:prstGeom prst="rect">
            <a:avLst/>
          </a:prstGeom>
          <a:noFill/>
        </p:spPr>
        <p:txBody>
          <a:bodyPr wrap="non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想了解更多数据分析用法可参考：</a:t>
            </a:r>
            <a:r>
              <a:rPr lang="zh-CN" altLang="en-US" sz="1600" dirty="0">
                <a:solidFill>
                  <a:schemeClr val="tx1"/>
                </a:solidFill>
                <a:latin typeface="微软雅黑" panose="020B0503020204020204" pitchFamily="34" charset="-122"/>
                <a:ea typeface="微软雅黑" panose="020B0503020204020204" pitchFamily="34" charset="-122"/>
                <a:hlinkClick r:id="rId3"/>
              </a:rPr>
              <a:t>http://doc.raqsoft.com.cn/report/dql/jccxfx3.html</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4730" y="735955"/>
            <a:ext cx="7897269" cy="5384800"/>
          </a:xfrm>
          <a:prstGeom prst="rect">
            <a:avLst/>
          </a:prstGeom>
        </p:spPr>
        <p:txBody>
          <a:bodyPr wrap="square">
            <a:spAutoFit/>
          </a:bodyPr>
          <a:lstStyle/>
          <a:p>
            <a:pPr algn="ctr" defTabSz="711200" eaLnBrk="1" fontAlgn="auto" hangingPunct="1">
              <a:spcAft>
                <a:spcPct val="35000"/>
              </a:spcAft>
            </a:pPr>
            <a:r>
              <a:rPr lang="en-US" altLang="zh-CN" sz="34400" b="1" kern="0" dirty="0">
                <a:solidFill>
                  <a:srgbClr val="ECECEC"/>
                </a:solidFill>
                <a:latin typeface="微软雅黑" panose="020B0503020204020204" pitchFamily="34" charset="-122"/>
                <a:ea typeface="微软雅黑" panose="020B0503020204020204" pitchFamily="34" charset="-122"/>
                <a:cs typeface="+mn-ea"/>
                <a:sym typeface="+mn-lt"/>
              </a:rPr>
              <a:t>06</a:t>
            </a:r>
            <a:endParaRPr lang="zh-CN" altLang="en-US" sz="34400" b="1" kern="0" dirty="0">
              <a:solidFill>
                <a:srgbClr val="ECECEC"/>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4353724" y="2829879"/>
            <a:ext cx="7793048" cy="1198880"/>
          </a:xfrm>
          <a:prstGeom prst="rect">
            <a:avLst/>
          </a:prstGeom>
          <a:solidFill>
            <a:srgbClr val="FFFFFF"/>
          </a:solidFill>
        </p:spPr>
        <p:txBody>
          <a:bodyPr wrap="square" anchor="ctr">
            <a:spAutoFit/>
          </a:bodyPr>
          <a:lstStyle/>
          <a:p>
            <a:pPr algn="ctr"/>
            <a:r>
              <a:rPr lang="zh-CN" altLang="en-US" sz="7200" b="1" dirty="0">
                <a:solidFill>
                  <a:srgbClr val="FFC000"/>
                </a:solidFill>
                <a:latin typeface="+mj-ea"/>
                <a:ea typeface="+mj-ea"/>
                <a:cs typeface="+mn-ea"/>
                <a:sym typeface="+mn-ea"/>
              </a:rPr>
              <a:t>业务填报表类型</a:t>
            </a:r>
            <a:endParaRPr lang="zh-CN" altLang="en-US" sz="7200" b="1" dirty="0">
              <a:latin typeface="+mj-ea"/>
              <a:ea typeface="+mj-ea"/>
              <a:cs typeface="+mn-ea"/>
              <a:sym typeface="+mn-lt"/>
            </a:endParaRPr>
          </a:p>
        </p:txBody>
      </p:sp>
      <p:sp>
        <p:nvSpPr>
          <p:cNvPr id="4" name="矩形 3"/>
          <p:cNvSpPr/>
          <p:nvPr/>
        </p:nvSpPr>
        <p:spPr>
          <a:xfrm>
            <a:off x="917333" y="2758034"/>
            <a:ext cx="2557780" cy="2306955"/>
          </a:xfrm>
          <a:prstGeom prst="rect">
            <a:avLst/>
          </a:prstGeom>
        </p:spPr>
        <p:txBody>
          <a:bodyPr wrap="square">
            <a:spAutoFit/>
          </a:bodyPr>
          <a:lstStyle/>
          <a:p>
            <a:pPr indent="0">
              <a:lnSpc>
                <a:spcPct val="150000"/>
              </a:lnSpc>
              <a:buFont typeface="+mj-lt"/>
              <a:buNone/>
            </a:pPr>
            <a:endParaRPr lang="en-US" altLang="zh-CN" sz="1600" dirty="0">
              <a:solidFill>
                <a:schemeClr val="bg1">
                  <a:lumMod val="95000"/>
                </a:schemeClr>
              </a:solidFill>
              <a:latin typeface="微软雅黑 Light" panose="020B0502040204020203" pitchFamily="34" charset="-122"/>
              <a:ea typeface="微软雅黑 Light" panose="020B0502040204020203" pitchFamily="34" charset="-122"/>
            </a:endParaRP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行式业务填报表</a:t>
            </a: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网格式业务填报表</a:t>
            </a: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自由式业务填报表</a:t>
            </a: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主子式业务填报表</a:t>
            </a: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填报表组式业务填报表</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18185" y="1219200"/>
            <a:ext cx="10646410" cy="4626610"/>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endParaRPr kumimoji="0" lang="zh-CN" altLang="en-US" sz="20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p:txBody>
          <a:bodyPr>
            <a:normAutofit/>
          </a:bodyPr>
          <a:lstStyle/>
          <a:p>
            <a:r>
              <a:rPr lang="zh-CN" altLang="en-US" dirty="0"/>
              <a:t>多种业务填报表</a:t>
            </a:r>
          </a:p>
        </p:txBody>
      </p:sp>
      <p:sp>
        <p:nvSpPr>
          <p:cNvPr id="4" name="文本框 3"/>
          <p:cNvSpPr txBox="1"/>
          <p:nvPr/>
        </p:nvSpPr>
        <p:spPr>
          <a:xfrm>
            <a:off x="1475105" y="1579880"/>
            <a:ext cx="9241790" cy="829945"/>
          </a:xfrm>
          <a:prstGeom prst="rect">
            <a:avLst/>
          </a:prstGeom>
          <a:noFill/>
        </p:spPr>
        <p:txBody>
          <a:bodyPr wrap="square" rtlCol="0">
            <a:spAutoFit/>
          </a:bodyPr>
          <a:lstStyle/>
          <a:p>
            <a:pPr algn="l"/>
            <a:r>
              <a:rPr lang="en-US" altLang="zh-CN" sz="1600" dirty="0">
                <a:solidFill>
                  <a:schemeClr val="tx1"/>
                </a:solidFill>
                <a:latin typeface="微软雅黑" panose="020B0503020204020204" pitchFamily="34" charset="-122"/>
                <a:ea typeface="微软雅黑" panose="020B0503020204020204" pitchFamily="34" charset="-122"/>
                <a:sym typeface="+mn-ea"/>
              </a:rPr>
              <a:t>       </a:t>
            </a:r>
            <a:r>
              <a:rPr lang="zh-CN" sz="1600" dirty="0">
                <a:solidFill>
                  <a:schemeClr val="tx1"/>
                </a:solidFill>
                <a:latin typeface="微软雅黑" panose="020B0503020204020204" pitchFamily="34" charset="-122"/>
                <a:ea typeface="微软雅黑" panose="020B0503020204020204" pitchFamily="34" charset="-122"/>
                <a:sym typeface="+mn-ea"/>
              </a:rPr>
              <a:t>润乾报表中的业务填报表类型多种多样，如行式填报表、网格式填报表、自由式填报表、主子式填报表、填报表组式业务填报表，用户可根据实际的需求选择适合的填报表类型，下面依次举例说明各个类型业务填报表的特点及使用。</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多种业务填报表</a:t>
            </a:r>
            <a:r>
              <a:rPr lang="en-US" altLang="zh-CN" dirty="0"/>
              <a:t>-</a:t>
            </a:r>
            <a:r>
              <a:rPr lang="zh-CN" altLang="en-US" dirty="0"/>
              <a:t>行式业务填报表</a:t>
            </a:r>
          </a:p>
        </p:txBody>
      </p:sp>
      <p:sp>
        <p:nvSpPr>
          <p:cNvPr id="11" name="矩形 10"/>
          <p:cNvSpPr/>
          <p:nvPr/>
        </p:nvSpPr>
        <p:spPr>
          <a:xfrm>
            <a:off x="977265" y="1125220"/>
            <a:ext cx="10506075" cy="560387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endParaRPr kumimoji="0" lang="zh-CN" altLang="en-US" sz="2000" b="1" i="0" u="none" strike="noStrike" kern="0" cap="none" spc="0" normalizeH="0" baseline="0" noProof="0" dirty="0">
              <a:ln>
                <a:noFill/>
              </a:ln>
              <a:solidFill>
                <a:srgbClr val="000000"/>
              </a:solidFill>
              <a:effectLst/>
              <a:uLnTx/>
              <a:uFillTx/>
              <a:latin typeface="+mn-ea"/>
              <a:cs typeface="+mn-ea"/>
              <a:sym typeface="+mn-lt"/>
            </a:endParaRPr>
          </a:p>
        </p:txBody>
      </p:sp>
      <p:sp>
        <p:nvSpPr>
          <p:cNvPr id="2" name="文本框 1"/>
          <p:cNvSpPr txBox="1"/>
          <p:nvPr/>
        </p:nvSpPr>
        <p:spPr>
          <a:xfrm>
            <a:off x="1230630" y="1360170"/>
            <a:ext cx="9999345" cy="1076325"/>
          </a:xfrm>
          <a:prstGeom prst="rect">
            <a:avLst/>
          </a:prstGeom>
          <a:noFill/>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企业中常见员工信息表，内容一般包含</a:t>
            </a:r>
            <a:r>
              <a:rPr lang="zh-CN" altLang="en-US" sz="1600" dirty="0">
                <a:solidFill>
                  <a:srgbClr val="F0AB00"/>
                </a:solidFill>
                <a:latin typeface="微软雅黑" panose="020B0503020204020204" pitchFamily="34" charset="-122"/>
                <a:ea typeface="微软雅黑" panose="020B0503020204020204" pitchFamily="34" charset="-122"/>
              </a:rPr>
              <a:t>员工编号、姓名、性别、</a:t>
            </a:r>
            <a:r>
              <a:rPr lang="zh-CN" altLang="en-US" sz="1600" dirty="0">
                <a:solidFill>
                  <a:srgbClr val="F0AB00"/>
                </a:solidFill>
                <a:latin typeface="微软雅黑" panose="020B0503020204020204" pitchFamily="34" charset="-122"/>
                <a:ea typeface="微软雅黑" panose="020B0503020204020204" pitchFamily="34" charset="-122"/>
                <a:sym typeface="+mn-ea"/>
              </a:rPr>
              <a:t>所在部门、出生日期、入职日期、籍贯、工资</a:t>
            </a:r>
            <a:r>
              <a:rPr lang="zh-CN" altLang="en-US" sz="1600" dirty="0">
                <a:solidFill>
                  <a:schemeClr val="tx1"/>
                </a:solidFill>
                <a:latin typeface="微软雅黑" panose="020B0503020204020204" pitchFamily="34" charset="-122"/>
                <a:ea typeface="微软雅黑" panose="020B0503020204020204" pitchFamily="34" charset="-122"/>
                <a:sym typeface="+mn-ea"/>
              </a:rPr>
              <a:t>等信息。员工信息表中，一行数据即是一条记录。</a:t>
            </a:r>
          </a:p>
          <a:p>
            <a:pPr algn="l"/>
            <a:r>
              <a:rPr lang="zh-CN" altLang="en-US" sz="1600" dirty="0">
                <a:solidFill>
                  <a:schemeClr val="tx1"/>
                </a:solidFill>
                <a:latin typeface="微软雅黑" panose="020B0503020204020204" pitchFamily="34" charset="-122"/>
                <a:ea typeface="微软雅黑" panose="020B0503020204020204" pitchFamily="34" charset="-122"/>
                <a:sym typeface="+mn-ea"/>
              </a:rPr>
              <a:t>例如，有员工入职时，对应的部门主管需要增加上一条记录，员工离职时则需要删除掉一条记录，部门调整、薪资调整等情况时需要修改已有的数据，这种类型的业务表可以使用润乾的</a:t>
            </a:r>
            <a:r>
              <a:rPr lang="zh-CN" altLang="en-US" sz="1600" dirty="0">
                <a:solidFill>
                  <a:srgbClr val="FFC000"/>
                </a:solidFill>
                <a:latin typeface="微软雅黑" panose="020B0503020204020204" pitchFamily="34" charset="-122"/>
                <a:ea typeface="微软雅黑" panose="020B0503020204020204" pitchFamily="34" charset="-122"/>
                <a:sym typeface="+mn-ea"/>
              </a:rPr>
              <a:t>行式填报表</a:t>
            </a:r>
            <a:r>
              <a:rPr lang="zh-CN" altLang="en-US" sz="1600" dirty="0">
                <a:solidFill>
                  <a:schemeClr val="tx1"/>
                </a:solidFill>
                <a:latin typeface="微软雅黑" panose="020B0503020204020204" pitchFamily="34" charset="-122"/>
                <a:ea typeface="微软雅黑" panose="020B0503020204020204" pitchFamily="34" charset="-122"/>
                <a:sym typeface="+mn-ea"/>
              </a:rPr>
              <a:t>来实现，表样如下：</a:t>
            </a:r>
          </a:p>
        </p:txBody>
      </p:sp>
      <p:pic>
        <p:nvPicPr>
          <p:cNvPr id="4" name="图片 3"/>
          <p:cNvPicPr>
            <a:picLocks noChangeAspect="1"/>
          </p:cNvPicPr>
          <p:nvPr/>
        </p:nvPicPr>
        <p:blipFill>
          <a:blip r:embed="rId2"/>
          <a:stretch>
            <a:fillRect/>
          </a:stretch>
        </p:blipFill>
        <p:spPr>
          <a:xfrm>
            <a:off x="1282472" y="2521079"/>
            <a:ext cx="7315200" cy="4124325"/>
          </a:xfrm>
          <a:prstGeom prst="rect">
            <a:avLst/>
          </a:prstGeom>
        </p:spPr>
      </p:pic>
      <p:sp>
        <p:nvSpPr>
          <p:cNvPr id="6" name="矩形 5"/>
          <p:cNvSpPr/>
          <p:nvPr/>
        </p:nvSpPr>
        <p:spPr>
          <a:xfrm>
            <a:off x="1282472" y="3694651"/>
            <a:ext cx="7315200" cy="2902998"/>
          </a:xfrm>
          <a:prstGeom prst="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noFill/>
              <a:latin typeface="+mj-ea"/>
              <a:ea typeface="+mj-ea"/>
            </a:endParaRPr>
          </a:p>
        </p:txBody>
      </p:sp>
      <p:sp>
        <p:nvSpPr>
          <p:cNvPr id="7" name="文本框 6"/>
          <p:cNvSpPr txBox="1"/>
          <p:nvPr/>
        </p:nvSpPr>
        <p:spPr>
          <a:xfrm>
            <a:off x="8558888" y="5055672"/>
            <a:ext cx="2655847" cy="338554"/>
          </a:xfrm>
          <a:prstGeom prst="rect">
            <a:avLst/>
          </a:prstGeom>
          <a:noFill/>
        </p:spPr>
        <p:txBody>
          <a:bodyPr wrap="square" rtlCol="0">
            <a:spAutoFit/>
          </a:bodyPr>
          <a:lstStyle/>
          <a:p>
            <a:pPr algn="l"/>
            <a:r>
              <a:rPr lang="zh-CN" altLang="en-US" sz="1600" dirty="0">
                <a:solidFill>
                  <a:srgbClr val="FF0000"/>
                </a:solidFill>
                <a:latin typeface="微软雅黑" panose="020B0503020204020204" pitchFamily="34" charset="-122"/>
                <a:ea typeface="微软雅黑" panose="020B0503020204020204" pitchFamily="34" charset="-122"/>
              </a:rPr>
              <a:t>可编辑填写的内容</a:t>
            </a:r>
          </a:p>
        </p:txBody>
      </p:sp>
      <p:sp>
        <p:nvSpPr>
          <p:cNvPr id="8" name="矩形 7"/>
          <p:cNvSpPr/>
          <p:nvPr/>
        </p:nvSpPr>
        <p:spPr>
          <a:xfrm>
            <a:off x="1282471" y="2929631"/>
            <a:ext cx="7315199" cy="717265"/>
          </a:xfrm>
          <a:prstGeom prst="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noFill/>
              <a:latin typeface="+mj-ea"/>
              <a:ea typeface="+mj-ea"/>
            </a:endParaRPr>
          </a:p>
        </p:txBody>
      </p:sp>
      <p:sp>
        <p:nvSpPr>
          <p:cNvPr id="10" name="文本框 9"/>
          <p:cNvSpPr txBox="1"/>
          <p:nvPr/>
        </p:nvSpPr>
        <p:spPr>
          <a:xfrm>
            <a:off x="8597670" y="3090446"/>
            <a:ext cx="2655847" cy="338554"/>
          </a:xfrm>
          <a:prstGeom prst="rect">
            <a:avLst/>
          </a:prstGeom>
          <a:noFill/>
        </p:spPr>
        <p:txBody>
          <a:bodyPr wrap="square" rtlCol="0">
            <a:spAutoFit/>
          </a:bodyPr>
          <a:lstStyle/>
          <a:p>
            <a:pPr algn="l"/>
            <a:r>
              <a:rPr lang="zh-CN" altLang="en-US" sz="1600" dirty="0">
                <a:solidFill>
                  <a:srgbClr val="FF0000"/>
                </a:solidFill>
                <a:latin typeface="微软雅黑" panose="020B0503020204020204" pitchFamily="34" charset="-122"/>
                <a:ea typeface="微软雅黑" panose="020B0503020204020204" pitchFamily="34" charset="-122"/>
              </a:rPr>
              <a:t>表头、列名固定不可编辑</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多种业务填报表</a:t>
            </a:r>
            <a:r>
              <a:rPr lang="en-US" altLang="zh-CN" dirty="0"/>
              <a:t>-</a:t>
            </a:r>
            <a:r>
              <a:rPr lang="zh-CN" altLang="en-US" dirty="0"/>
              <a:t>行式业务填报表</a:t>
            </a:r>
          </a:p>
        </p:txBody>
      </p:sp>
      <p:sp>
        <p:nvSpPr>
          <p:cNvPr id="11" name="矩形 10"/>
          <p:cNvSpPr/>
          <p:nvPr/>
        </p:nvSpPr>
        <p:spPr>
          <a:xfrm>
            <a:off x="977265" y="852170"/>
            <a:ext cx="10506075" cy="5561330"/>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endParaRPr kumimoji="0" lang="zh-CN" altLang="en-US" sz="2000" b="1" i="0" u="none" strike="noStrike" kern="0" cap="none" spc="0" normalizeH="0" baseline="0" noProof="0" dirty="0">
              <a:ln>
                <a:noFill/>
              </a:ln>
              <a:solidFill>
                <a:srgbClr val="000000"/>
              </a:solidFill>
              <a:effectLst/>
              <a:uLnTx/>
              <a:uFillTx/>
              <a:latin typeface="+mn-ea"/>
              <a:cs typeface="+mn-ea"/>
              <a:sym typeface="+mn-lt"/>
            </a:endParaRPr>
          </a:p>
        </p:txBody>
      </p:sp>
      <p:sp>
        <p:nvSpPr>
          <p:cNvPr id="2" name="文本框 1"/>
          <p:cNvSpPr txBox="1"/>
          <p:nvPr/>
        </p:nvSpPr>
        <p:spPr>
          <a:xfrm>
            <a:off x="1096645" y="892810"/>
            <a:ext cx="9999345" cy="306705"/>
          </a:xfrm>
          <a:prstGeom prst="rect">
            <a:avLst/>
          </a:prstGeom>
          <a:noFill/>
        </p:spPr>
        <p:txBody>
          <a:bodyPr wrap="square" rtlCol="0">
            <a:spAutoFit/>
          </a:bodyPr>
          <a:lstStyle/>
          <a:p>
            <a:pPr algn="l"/>
            <a:r>
              <a:rPr lang="zh-CN" altLang="en-US" sz="1400" dirty="0">
                <a:solidFill>
                  <a:schemeClr val="tx1"/>
                </a:solidFill>
                <a:latin typeface="微软雅黑" panose="020B0503020204020204" pitchFamily="34" charset="-122"/>
                <a:ea typeface="微软雅黑" panose="020B0503020204020204" pitchFamily="34" charset="-122"/>
                <a:sym typeface="+mn-ea"/>
              </a:rPr>
              <a:t>行式业务填报表设计界面如下：</a:t>
            </a:r>
          </a:p>
        </p:txBody>
      </p:sp>
      <p:sp>
        <p:nvSpPr>
          <p:cNvPr id="6" name="文本框 5"/>
          <p:cNvSpPr txBox="1"/>
          <p:nvPr/>
        </p:nvSpPr>
        <p:spPr>
          <a:xfrm>
            <a:off x="1247140" y="2548255"/>
            <a:ext cx="10087610" cy="2891790"/>
          </a:xfrm>
          <a:prstGeom prst="rect">
            <a:avLst/>
          </a:prstGeom>
          <a:noFill/>
        </p:spPr>
        <p:txBody>
          <a:bodyPr wrap="square" rtlCol="0">
            <a:spAutoFit/>
          </a:bodyPr>
          <a:lstStyle/>
          <a:p>
            <a:pPr algn="l"/>
            <a:r>
              <a:rPr lang="zh-CN" altLang="en-US" sz="1400" dirty="0">
                <a:solidFill>
                  <a:schemeClr val="tx1"/>
                </a:solidFill>
                <a:latin typeface="微软雅黑" panose="020B0503020204020204" pitchFamily="34" charset="-122"/>
                <a:ea typeface="微软雅黑" panose="020B0503020204020204" pitchFamily="34" charset="-122"/>
                <a:sym typeface="+mn-ea"/>
              </a:rPr>
              <a:t>第</a:t>
            </a:r>
            <a:r>
              <a:rPr lang="en-US" altLang="zh-CN" sz="1400" dirty="0">
                <a:solidFill>
                  <a:schemeClr val="tx1"/>
                </a:solidFill>
                <a:latin typeface="微软雅黑" panose="020B0503020204020204" pitchFamily="34" charset="-122"/>
                <a:ea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2</a:t>
            </a:r>
            <a:r>
              <a:rPr lang="zh-CN" altLang="en-US" sz="1400" dirty="0">
                <a:solidFill>
                  <a:schemeClr val="tx1"/>
                </a:solidFill>
                <a:latin typeface="微软雅黑" panose="020B0503020204020204" pitchFamily="34" charset="-122"/>
                <a:ea typeface="微软雅黑" panose="020B0503020204020204" pitchFamily="34" charset="-122"/>
                <a:sym typeface="+mn-ea"/>
              </a:rPr>
              <a:t>行的单元格类型为普通格，显示报表的标题和列名称；</a:t>
            </a:r>
          </a:p>
          <a:p>
            <a:pPr algn="l"/>
            <a:r>
              <a:rPr lang="zh-CN" altLang="en-US" sz="1400" dirty="0">
                <a:solidFill>
                  <a:schemeClr val="tx1"/>
                </a:solidFill>
                <a:latin typeface="微软雅黑" panose="020B0503020204020204" pitchFamily="34" charset="-122"/>
                <a:ea typeface="微软雅黑" panose="020B0503020204020204" pitchFamily="34" charset="-122"/>
                <a:sym typeface="+mn-ea"/>
              </a:rPr>
              <a:t>第</a:t>
            </a:r>
            <a:r>
              <a:rPr lang="en-US" altLang="zh-CN" sz="1400" dirty="0">
                <a:solidFill>
                  <a:schemeClr val="tx1"/>
                </a:solidFill>
                <a:latin typeface="微软雅黑" panose="020B0503020204020204" pitchFamily="34" charset="-122"/>
                <a:ea typeface="微软雅黑" panose="020B0503020204020204" pitchFamily="34" charset="-122"/>
                <a:sym typeface="+mn-ea"/>
              </a:rPr>
              <a:t>3</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4</a:t>
            </a:r>
            <a:r>
              <a:rPr lang="zh-CN" altLang="en-US" sz="1400" dirty="0">
                <a:solidFill>
                  <a:schemeClr val="tx1"/>
                </a:solidFill>
                <a:latin typeface="微软雅黑" panose="020B0503020204020204" pitchFamily="34" charset="-122"/>
                <a:ea typeface="微软雅黑" panose="020B0503020204020204" pitchFamily="34" charset="-122"/>
                <a:sym typeface="+mn-ea"/>
              </a:rPr>
              <a:t>行的单元格类型为数值格，数值格是可填报格，用户可以在其中录入数据；另外，像上面表中这样连续两行只有数值格，没有维度格和非空普通格并且左右没有合并格的会被当做自由增删行的行式表格，这个表格在页面中就可以使用追加行，插入行和删除行操作。</a:t>
            </a:r>
            <a:r>
              <a:rPr lang="en-US" altLang="zh-CN" sz="1400" dirty="0">
                <a:solidFill>
                  <a:schemeClr val="tx1"/>
                </a:solidFill>
                <a:latin typeface="微软雅黑" panose="020B0503020204020204" pitchFamily="34" charset="-122"/>
                <a:ea typeface="微软雅黑" panose="020B0503020204020204" pitchFamily="34" charset="-122"/>
                <a:sym typeface="+mn-ea"/>
              </a:rPr>
              <a:t>A3</a:t>
            </a:r>
            <a:r>
              <a:rPr lang="zh-CN" altLang="en-US" sz="1400" dirty="0">
                <a:solidFill>
                  <a:schemeClr val="tx1"/>
                </a:solidFill>
                <a:latin typeface="微软雅黑" panose="020B0503020204020204" pitchFamily="34" charset="-122"/>
                <a:ea typeface="微软雅黑" panose="020B0503020204020204" pitchFamily="34" charset="-122"/>
                <a:sym typeface="+mn-ea"/>
              </a:rPr>
              <a:t>格设置字段名称为</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employee.编号</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a:t>
            </a:r>
          </a:p>
          <a:p>
            <a:pPr algn="l"/>
            <a:r>
              <a:rPr lang="en-US" altLang="zh-CN" sz="1400" dirty="0">
                <a:solidFill>
                  <a:schemeClr val="tx1"/>
                </a:solidFill>
                <a:latin typeface="微软雅黑" panose="020B0503020204020204" pitchFamily="34" charset="-122"/>
                <a:ea typeface="微软雅黑" panose="020B0503020204020204" pitchFamily="34" charset="-122"/>
                <a:sym typeface="+mn-ea"/>
              </a:rPr>
              <a:t>D3</a:t>
            </a:r>
            <a:r>
              <a:rPr lang="zh-CN" altLang="en-US" sz="1400" dirty="0">
                <a:solidFill>
                  <a:schemeClr val="tx1"/>
                </a:solidFill>
                <a:latin typeface="微软雅黑" panose="020B0503020204020204" pitchFamily="34" charset="-122"/>
                <a:ea typeface="微软雅黑" panose="020B0503020204020204" pitchFamily="34" charset="-122"/>
                <a:sym typeface="+mn-ea"/>
              </a:rPr>
              <a:t>设置编辑风格为下拉列表框，代码值</a:t>
            </a:r>
            <a:r>
              <a:rPr lang="en-US" altLang="zh-CN" sz="1400" dirty="0">
                <a:solidFill>
                  <a:schemeClr val="tx1"/>
                </a:solidFill>
                <a:latin typeface="微软雅黑" panose="020B0503020204020204" pitchFamily="34" charset="-122"/>
                <a:ea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sym typeface="+mn-ea"/>
              </a:rPr>
              <a:t>对应显示值为</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男</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，代码值</a:t>
            </a:r>
            <a:r>
              <a:rPr lang="en-US" altLang="zh-CN" sz="1400" dirty="0">
                <a:solidFill>
                  <a:schemeClr val="tx1"/>
                </a:solidFill>
                <a:latin typeface="微软雅黑" panose="020B0503020204020204" pitchFamily="34" charset="-122"/>
                <a:ea typeface="微软雅黑" panose="020B0503020204020204" pitchFamily="34" charset="-122"/>
                <a:sym typeface="+mn-ea"/>
              </a:rPr>
              <a:t>2</a:t>
            </a:r>
            <a:r>
              <a:rPr lang="zh-CN" altLang="en-US" sz="1400" dirty="0">
                <a:solidFill>
                  <a:schemeClr val="tx1"/>
                </a:solidFill>
                <a:latin typeface="微软雅黑" panose="020B0503020204020204" pitchFamily="34" charset="-122"/>
                <a:ea typeface="微软雅黑" panose="020B0503020204020204" pitchFamily="34" charset="-122"/>
                <a:sym typeface="+mn-ea"/>
              </a:rPr>
              <a:t>对应显示值为</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女</a:t>
            </a:r>
            <a:r>
              <a:rPr lang="en-US" altLang="zh-CN" sz="1400" dirty="0">
                <a:solidFill>
                  <a:schemeClr val="tx1"/>
                </a:solidFill>
                <a:latin typeface="微软雅黑" panose="020B0503020204020204" pitchFamily="34" charset="-122"/>
                <a:ea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sym typeface="+mn-ea"/>
              </a:rPr>
              <a:t>；</a:t>
            </a:r>
          </a:p>
          <a:p>
            <a:pPr algn="l"/>
            <a:r>
              <a:rPr lang="en-US" altLang="zh-CN" sz="1400" dirty="0">
                <a:solidFill>
                  <a:schemeClr val="tx1"/>
                </a:solidFill>
                <a:latin typeface="微软雅黑" panose="020B0503020204020204" pitchFamily="34" charset="-122"/>
                <a:ea typeface="微软雅黑" panose="020B0503020204020204" pitchFamily="34" charset="-122"/>
                <a:sym typeface="+mn-ea"/>
              </a:rPr>
              <a:t>E3</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F3</a:t>
            </a:r>
            <a:r>
              <a:rPr lang="zh-CN" altLang="en-US" sz="1400" dirty="0">
                <a:solidFill>
                  <a:schemeClr val="tx1"/>
                </a:solidFill>
                <a:latin typeface="微软雅黑" panose="020B0503020204020204" pitchFamily="34" charset="-122"/>
                <a:ea typeface="微软雅黑" panose="020B0503020204020204" pitchFamily="34" charset="-122"/>
                <a:sym typeface="+mn-ea"/>
              </a:rPr>
              <a:t>设置编辑风格为下拉日历；</a:t>
            </a:r>
          </a:p>
          <a:p>
            <a:pPr algn="l"/>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algn="l"/>
            <a:r>
              <a:rPr lang="zh-CN" altLang="en-US" sz="1400" dirty="0">
                <a:solidFill>
                  <a:schemeClr val="tx1"/>
                </a:solidFill>
                <a:latin typeface="微软雅黑" panose="020B0503020204020204" pitchFamily="34" charset="-122"/>
                <a:ea typeface="微软雅黑" panose="020B0503020204020204" pitchFamily="34" charset="-122"/>
                <a:sym typeface="+mn-ea"/>
              </a:rPr>
              <a:t>注意：</a:t>
            </a:r>
          </a:p>
          <a:p>
            <a:pPr algn="l"/>
            <a:r>
              <a:rPr lang="zh-CN" altLang="en-US" sz="1400" dirty="0">
                <a:solidFill>
                  <a:schemeClr val="tx1"/>
                </a:solidFill>
                <a:latin typeface="微软雅黑" panose="020B0503020204020204" pitchFamily="34" charset="-122"/>
                <a:ea typeface="微软雅黑" panose="020B0503020204020204" pitchFamily="34" charset="-122"/>
                <a:sym typeface="+mn-ea"/>
              </a:rPr>
              <a:t>一般来说，维度格和数值格即为字段值，普通格为字段名。数值格与维度格在没有设置字段名称属性时，字段名认定规则为：针对扩展后表格，取上（或左）同宽（或高）的普通格作为其字段名。</a:t>
            </a:r>
          </a:p>
          <a:p>
            <a:pPr algn="l"/>
            <a:r>
              <a:rPr lang="zh-CN" altLang="en-US" sz="1400" dirty="0">
                <a:solidFill>
                  <a:schemeClr val="tx1"/>
                </a:solidFill>
                <a:latin typeface="微软雅黑" panose="020B0503020204020204" pitchFamily="34" charset="-122"/>
                <a:ea typeface="微软雅黑" panose="020B0503020204020204" pitchFamily="34" charset="-122"/>
                <a:sym typeface="+mn-ea"/>
              </a:rPr>
              <a:t>例如上面的填报表，</a:t>
            </a:r>
            <a:r>
              <a:rPr lang="en-US" altLang="zh-CN" sz="1400" dirty="0">
                <a:solidFill>
                  <a:schemeClr val="tx1"/>
                </a:solidFill>
                <a:latin typeface="微软雅黑" panose="020B0503020204020204" pitchFamily="34" charset="-122"/>
                <a:ea typeface="微软雅黑" panose="020B0503020204020204" pitchFamily="34" charset="-122"/>
                <a:sym typeface="+mn-ea"/>
              </a:rPr>
              <a:t>B3</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C3</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D3</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E3</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F3</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G3</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H3</a:t>
            </a:r>
            <a:r>
              <a:rPr lang="zh-CN" altLang="en-US" sz="1400" dirty="0">
                <a:latin typeface="微软雅黑" panose="020B0503020204020204" pitchFamily="34" charset="-122"/>
                <a:ea typeface="微软雅黑" panose="020B0503020204020204" pitchFamily="34" charset="-122"/>
                <a:sym typeface="+mn-ea"/>
              </a:rPr>
              <a:t>分别以其上同宽的</a:t>
            </a:r>
            <a:r>
              <a:rPr lang="en-US" altLang="zh-CN" sz="1400" dirty="0">
                <a:latin typeface="微软雅黑" panose="020B0503020204020204" pitchFamily="34" charset="-122"/>
                <a:ea typeface="微软雅黑" panose="020B0503020204020204" pitchFamily="34" charset="-122"/>
                <a:sym typeface="+mn-ea"/>
              </a:rPr>
              <a:t>B2</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C2</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D2</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E2</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F2</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G2</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H2</a:t>
            </a:r>
            <a:r>
              <a:rPr lang="zh-CN" altLang="en-US" sz="1400" dirty="0">
                <a:latin typeface="微软雅黑" panose="020B0503020204020204" pitchFamily="34" charset="-122"/>
                <a:ea typeface="微软雅黑" panose="020B0503020204020204" pitchFamily="34" charset="-122"/>
                <a:sym typeface="+mn-ea"/>
              </a:rPr>
              <a:t>的内容作为字段名，</a:t>
            </a:r>
            <a:r>
              <a:rPr lang="en-US" altLang="zh-CN" sz="1400" dirty="0">
                <a:latin typeface="微软雅黑" panose="020B0503020204020204" pitchFamily="34" charset="-122"/>
                <a:ea typeface="微软雅黑" panose="020B0503020204020204" pitchFamily="34" charset="-122"/>
                <a:sym typeface="+mn-ea"/>
              </a:rPr>
              <a:t>A3</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A4</a:t>
            </a:r>
            <a:r>
              <a:rPr lang="zh-CN" altLang="en-US" sz="1400" dirty="0">
                <a:latin typeface="微软雅黑" panose="020B0503020204020204" pitchFamily="34" charset="-122"/>
                <a:ea typeface="微软雅黑" panose="020B0503020204020204" pitchFamily="34" charset="-122"/>
                <a:sym typeface="+mn-ea"/>
              </a:rPr>
              <a:t>格则会使用设置好的字段名称</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编号</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，在设计器中可以通过预览按钮查看报表的采集对应格，左上角的</a:t>
            </a:r>
            <a:r>
              <a:rPr lang="en-US" altLang="zh-CN" sz="1400" dirty="0">
                <a:latin typeface="微软雅黑" panose="020B0503020204020204" pitchFamily="34" charset="-122"/>
                <a:ea typeface="微软雅黑" panose="020B0503020204020204" pitchFamily="34" charset="-122"/>
                <a:sym typeface="+mn-ea"/>
              </a:rPr>
              <a:t>employee</a:t>
            </a:r>
            <a:r>
              <a:rPr lang="zh-CN" altLang="en-US" sz="1400" dirty="0">
                <a:latin typeface="微软雅黑" panose="020B0503020204020204" pitchFamily="34" charset="-122"/>
                <a:ea typeface="微软雅黑" panose="020B0503020204020204" pitchFamily="34" charset="-122"/>
                <a:sym typeface="+mn-ea"/>
              </a:rPr>
              <a:t>则为该表的对象名称，也可以理解为表名称：</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2"/>
          <a:stretch>
            <a:fillRect/>
          </a:stretch>
        </p:blipFill>
        <p:spPr>
          <a:xfrm>
            <a:off x="1209040" y="1199515"/>
            <a:ext cx="6286500" cy="1304925"/>
          </a:xfrm>
          <a:prstGeom prst="rect">
            <a:avLst/>
          </a:prstGeom>
        </p:spPr>
      </p:pic>
      <p:pic>
        <p:nvPicPr>
          <p:cNvPr id="4" name="图片 3"/>
          <p:cNvPicPr>
            <a:picLocks noChangeAspect="1"/>
          </p:cNvPicPr>
          <p:nvPr/>
        </p:nvPicPr>
        <p:blipFill>
          <a:blip r:embed="rId3"/>
          <a:stretch>
            <a:fillRect/>
          </a:stretch>
        </p:blipFill>
        <p:spPr>
          <a:xfrm>
            <a:off x="1438275" y="5483860"/>
            <a:ext cx="3143250" cy="8020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4730" y="735955"/>
            <a:ext cx="7897269" cy="5384800"/>
          </a:xfrm>
          <a:prstGeom prst="rect">
            <a:avLst/>
          </a:prstGeom>
        </p:spPr>
        <p:txBody>
          <a:bodyPr wrap="square">
            <a:spAutoFit/>
          </a:bodyPr>
          <a:lstStyle/>
          <a:p>
            <a:pPr algn="ctr" defTabSz="711200" eaLnBrk="1" fontAlgn="auto" hangingPunct="1">
              <a:spcAft>
                <a:spcPct val="35000"/>
              </a:spcAft>
            </a:pPr>
            <a:r>
              <a:rPr lang="en-US" altLang="zh-CN" sz="34400" b="1" kern="0" dirty="0">
                <a:solidFill>
                  <a:srgbClr val="ECECEC"/>
                </a:solidFill>
                <a:latin typeface="微软雅黑" panose="020B0503020204020204" pitchFamily="34" charset="-122"/>
                <a:ea typeface="微软雅黑" panose="020B0503020204020204" pitchFamily="34" charset="-122"/>
                <a:cs typeface="+mn-ea"/>
                <a:sym typeface="+mn-lt"/>
              </a:rPr>
              <a:t>01</a:t>
            </a:r>
            <a:endParaRPr lang="zh-CN" altLang="en-US" sz="34400" b="1" kern="0" dirty="0">
              <a:solidFill>
                <a:srgbClr val="ECECEC"/>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4353724" y="2829879"/>
            <a:ext cx="7793048" cy="1198880"/>
          </a:xfrm>
          <a:prstGeom prst="rect">
            <a:avLst/>
          </a:prstGeom>
          <a:solidFill>
            <a:srgbClr val="FFFFFF"/>
          </a:solidFill>
        </p:spPr>
        <p:txBody>
          <a:bodyPr wrap="square" anchor="ctr">
            <a:spAutoFit/>
          </a:bodyPr>
          <a:lstStyle/>
          <a:p>
            <a:pPr algn="ctr"/>
            <a:r>
              <a:rPr lang="zh-CN" altLang="en-US" sz="7200" b="1" dirty="0">
                <a:solidFill>
                  <a:srgbClr val="FFC000"/>
                </a:solidFill>
                <a:latin typeface="+mj-ea"/>
                <a:ea typeface="+mj-ea"/>
                <a:cs typeface="+mn-ea"/>
                <a:sym typeface="+mn-ea"/>
              </a:rPr>
              <a:t>概述</a:t>
            </a:r>
            <a:endParaRPr lang="zh-CN" altLang="en-US" sz="7200" b="1" dirty="0">
              <a:latin typeface="+mj-ea"/>
              <a:ea typeface="+mj-ea"/>
              <a:cs typeface="+mn-ea"/>
              <a:sym typeface="+mn-lt"/>
            </a:endParaRPr>
          </a:p>
        </p:txBody>
      </p:sp>
      <p:sp>
        <p:nvSpPr>
          <p:cNvPr id="4" name="矩形 3"/>
          <p:cNvSpPr/>
          <p:nvPr/>
        </p:nvSpPr>
        <p:spPr>
          <a:xfrm>
            <a:off x="611263" y="3346044"/>
            <a:ext cx="2151380" cy="1198880"/>
          </a:xfrm>
          <a:prstGeom prst="rect">
            <a:avLst/>
          </a:prstGeom>
        </p:spPr>
        <p:txBody>
          <a:bodyPr wrap="none">
            <a:spAutoFit/>
          </a:bodyPr>
          <a:lstStyle/>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前言</a:t>
            </a:r>
            <a:endParaRPr lang="en-US" altLang="zh-CN" sz="1600" dirty="0">
              <a:solidFill>
                <a:schemeClr val="bg1">
                  <a:lumMod val="95000"/>
                </a:schemeClr>
              </a:solidFill>
              <a:latin typeface="微软雅黑 Light" panose="020B0502040204020203" pitchFamily="34" charset="-122"/>
              <a:ea typeface="微软雅黑 Light" panose="020B0502040204020203" pitchFamily="34" charset="-122"/>
            </a:endParaRP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传统数据采集方式</a:t>
            </a: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润乾业务填报方案</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多种业务填报表</a:t>
            </a:r>
            <a:r>
              <a:rPr lang="en-US" altLang="zh-CN" dirty="0"/>
              <a:t>-</a:t>
            </a:r>
            <a:r>
              <a:rPr lang="zh-CN" altLang="en-US" dirty="0"/>
              <a:t>行式业务填报表</a:t>
            </a:r>
          </a:p>
        </p:txBody>
      </p:sp>
      <p:sp>
        <p:nvSpPr>
          <p:cNvPr id="11" name="矩形 10"/>
          <p:cNvSpPr/>
          <p:nvPr/>
        </p:nvSpPr>
        <p:spPr>
          <a:xfrm>
            <a:off x="977265" y="1125220"/>
            <a:ext cx="10506075" cy="511873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endParaRPr kumimoji="0" lang="zh-CN" altLang="en-US" sz="2000" b="1" i="0" u="none" strike="noStrike" kern="0" cap="none" spc="0" normalizeH="0" baseline="0" noProof="0" dirty="0">
              <a:ln>
                <a:noFill/>
              </a:ln>
              <a:solidFill>
                <a:srgbClr val="000000"/>
              </a:solidFill>
              <a:effectLst/>
              <a:uLnTx/>
              <a:uFillTx/>
              <a:latin typeface="+mn-ea"/>
              <a:cs typeface="+mn-ea"/>
              <a:sym typeface="+mn-lt"/>
            </a:endParaRPr>
          </a:p>
        </p:txBody>
      </p:sp>
      <p:sp>
        <p:nvSpPr>
          <p:cNvPr id="2" name="文本框 1"/>
          <p:cNvSpPr txBox="1"/>
          <p:nvPr/>
        </p:nvSpPr>
        <p:spPr>
          <a:xfrm>
            <a:off x="1096010" y="1267460"/>
            <a:ext cx="9999345" cy="337185"/>
          </a:xfrm>
          <a:prstGeom prst="rect">
            <a:avLst/>
          </a:prstGeom>
          <a:noFill/>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sym typeface="+mn-ea"/>
              </a:rPr>
              <a:t>各部门负责人进行数据填报：</a:t>
            </a:r>
          </a:p>
        </p:txBody>
      </p:sp>
      <p:pic>
        <p:nvPicPr>
          <p:cNvPr id="5" name="图片 4"/>
          <p:cNvPicPr>
            <a:picLocks noChangeAspect="1"/>
          </p:cNvPicPr>
          <p:nvPr/>
        </p:nvPicPr>
        <p:blipFill>
          <a:blip r:embed="rId2"/>
          <a:stretch>
            <a:fillRect/>
          </a:stretch>
        </p:blipFill>
        <p:spPr>
          <a:xfrm>
            <a:off x="1082040" y="1936115"/>
            <a:ext cx="5857875" cy="1990725"/>
          </a:xfrm>
          <a:prstGeom prst="rect">
            <a:avLst/>
          </a:prstGeom>
        </p:spPr>
      </p:pic>
      <p:pic>
        <p:nvPicPr>
          <p:cNvPr id="8" name="图片 7"/>
          <p:cNvPicPr>
            <a:picLocks noChangeAspect="1"/>
          </p:cNvPicPr>
          <p:nvPr/>
        </p:nvPicPr>
        <p:blipFill>
          <a:blip r:embed="rId3"/>
          <a:stretch>
            <a:fillRect/>
          </a:stretch>
        </p:blipFill>
        <p:spPr>
          <a:xfrm>
            <a:off x="3578225" y="3201670"/>
            <a:ext cx="5876925" cy="1381125"/>
          </a:xfrm>
          <a:prstGeom prst="rect">
            <a:avLst/>
          </a:prstGeom>
        </p:spPr>
      </p:pic>
      <p:pic>
        <p:nvPicPr>
          <p:cNvPr id="9" name="图片 8"/>
          <p:cNvPicPr>
            <a:picLocks noChangeAspect="1"/>
          </p:cNvPicPr>
          <p:nvPr/>
        </p:nvPicPr>
        <p:blipFill>
          <a:blip r:embed="rId4"/>
          <a:stretch>
            <a:fillRect/>
          </a:stretch>
        </p:blipFill>
        <p:spPr>
          <a:xfrm>
            <a:off x="5362575" y="4326255"/>
            <a:ext cx="5867400" cy="18097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17550" y="1125220"/>
            <a:ext cx="10976610" cy="4981575"/>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endParaRPr kumimoji="0" lang="zh-CN" altLang="en-US" sz="20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p:txBody>
          <a:bodyPr>
            <a:normAutofit/>
          </a:bodyPr>
          <a:lstStyle/>
          <a:p>
            <a:r>
              <a:rPr lang="zh-CN" altLang="en-US" dirty="0"/>
              <a:t>多种业务填报表</a:t>
            </a:r>
            <a:r>
              <a:rPr lang="en-US" altLang="zh-CN" dirty="0"/>
              <a:t>-</a:t>
            </a:r>
            <a:r>
              <a:rPr lang="zh-CN" altLang="en-US" dirty="0"/>
              <a:t>行式业务填报表</a:t>
            </a:r>
          </a:p>
        </p:txBody>
      </p:sp>
      <p:sp>
        <p:nvSpPr>
          <p:cNvPr id="2" name="文本框 1"/>
          <p:cNvSpPr txBox="1"/>
          <p:nvPr/>
        </p:nvSpPr>
        <p:spPr>
          <a:xfrm>
            <a:off x="799465" y="1329055"/>
            <a:ext cx="10593705" cy="337185"/>
          </a:xfrm>
          <a:prstGeom prst="rect">
            <a:avLst/>
          </a:prstGeom>
          <a:noFill/>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sym typeface="+mn-ea"/>
              </a:rPr>
              <a:t>报表填报完成提交后，数据以</a:t>
            </a:r>
            <a:r>
              <a:rPr lang="en-US" altLang="zh-CN" sz="1600" dirty="0">
                <a:solidFill>
                  <a:schemeClr val="tx1"/>
                </a:solidFill>
                <a:latin typeface="微软雅黑" panose="020B0503020204020204" pitchFamily="34" charset="-122"/>
                <a:ea typeface="微软雅黑" panose="020B0503020204020204" pitchFamily="34" charset="-122"/>
                <a:sym typeface="+mn-ea"/>
              </a:rPr>
              <a:t>json</a:t>
            </a:r>
            <a:r>
              <a:rPr lang="zh-CN" altLang="en-US" sz="1600" dirty="0">
                <a:solidFill>
                  <a:schemeClr val="tx1"/>
                </a:solidFill>
                <a:latin typeface="微软雅黑" panose="020B0503020204020204" pitchFamily="34" charset="-122"/>
                <a:ea typeface="微软雅黑" panose="020B0503020204020204" pitchFamily="34" charset="-122"/>
                <a:sym typeface="+mn-ea"/>
              </a:rPr>
              <a:t>文件的形式保存，数据内容如下</a:t>
            </a:r>
            <a:r>
              <a:rPr lang="zh-CN" sz="1600" dirty="0">
                <a:solidFill>
                  <a:schemeClr val="tx1"/>
                </a:solidFill>
                <a:latin typeface="微软雅黑" panose="020B0503020204020204" pitchFamily="34" charset="-122"/>
                <a:ea typeface="微软雅黑" panose="020B0503020204020204" pitchFamily="34" charset="-122"/>
                <a:sym typeface="+mn-ea"/>
              </a:rPr>
              <a:t>：</a:t>
            </a:r>
          </a:p>
        </p:txBody>
      </p:sp>
      <p:sp>
        <p:nvSpPr>
          <p:cNvPr id="15" name="文本框 14"/>
          <p:cNvSpPr txBox="1"/>
          <p:nvPr/>
        </p:nvSpPr>
        <p:spPr>
          <a:xfrm>
            <a:off x="895350" y="1960245"/>
            <a:ext cx="10621010" cy="1383665"/>
          </a:xfrm>
          <a:prstGeom prst="rect">
            <a:avLst/>
          </a:prstGeom>
          <a:noFill/>
          <a:ln w="28575" cmpd="sng">
            <a:solidFill>
              <a:srgbClr val="3B6FB3"/>
            </a:solidFill>
            <a:prstDash val="solid"/>
          </a:ln>
        </p:spPr>
        <p:txBody>
          <a:bodyPr wrap="square" rtlCol="0">
            <a:sp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employee":[{"编号":2,"部门":"研发部","姓名":"李四","性别":1,"出生日期":"1962-02-19","入职日期":"1992-08-14","籍贯":"大连","工资":9000},{"编号":5,"部门":"研发部","姓名":"赵军","性别":1,"出生日期":"1965-03-04","入职日期":"1993-10-17","籍贯":"沈阳","工资":4000},{"编号":7,"部门":"研发部","姓名":"金士鹏","性别":0,"出生日期":"1960-05-29","入职日期":"1994-01-02","籍贯":"营口","工资":3000},{"编号":10,"部门":"研发部","姓名":"许赵阳","性别":1,"出生日期":"1970-10-10","入职日期":"1995-02-03","籍贯":"青岛","工资":6000},{"编号":11,"部门":"研发部","姓名":"沈蓉芳","性别":0,"出生日期":"1980-04-05","入职日期":"1996-09-08","籍贯":"东营","工资":7000}]}]</a:t>
            </a:r>
          </a:p>
        </p:txBody>
      </p:sp>
      <p:sp>
        <p:nvSpPr>
          <p:cNvPr id="4" name="文本框 3"/>
          <p:cNvSpPr txBox="1"/>
          <p:nvPr/>
        </p:nvSpPr>
        <p:spPr>
          <a:xfrm>
            <a:off x="883285" y="3638550"/>
            <a:ext cx="10621010" cy="737235"/>
          </a:xfrm>
          <a:prstGeom prst="rect">
            <a:avLst/>
          </a:prstGeom>
          <a:noFill/>
          <a:ln w="28575" cmpd="sng">
            <a:solidFill>
              <a:srgbClr val="3B6FB3"/>
            </a:solidFill>
            <a:prstDash val="solid"/>
          </a:ln>
        </p:spPr>
        <p:txBody>
          <a:bodyPr wrap="square" rtlCol="0">
            <a:sp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employee":[{"编号":1,"部门":"综合部","姓名":"肖梅","性别":1,"出生日期":"1968-12-08","入职日期":"1992-05-01","籍贯":"沈阳","工资":8000},{"编号":4,"部门":"综合部","姓名":"郑建杰","性别":1,"出生日期":"1968-09-19","入职日期":"1993-05-03","籍贯":"本溪","工资":6000}]}]</a:t>
            </a:r>
          </a:p>
        </p:txBody>
      </p:sp>
      <p:sp>
        <p:nvSpPr>
          <p:cNvPr id="5" name="文本框 4"/>
          <p:cNvSpPr txBox="1"/>
          <p:nvPr/>
        </p:nvSpPr>
        <p:spPr>
          <a:xfrm>
            <a:off x="883285" y="4603115"/>
            <a:ext cx="10621010" cy="1168400"/>
          </a:xfrm>
          <a:prstGeom prst="rect">
            <a:avLst/>
          </a:prstGeom>
          <a:noFill/>
          <a:ln w="28575" cmpd="sng">
            <a:solidFill>
              <a:srgbClr val="3B6FB3"/>
            </a:solidFill>
            <a:prstDash val="solid"/>
          </a:ln>
        </p:spPr>
        <p:txBody>
          <a:bodyPr wrap="square" rtlCol="0">
            <a:sp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employee":[{"编号":3,"部门":"销售部","姓名":"李芳","性别":0,"出生日期":"1973-08-30","入职日期":"1992-04-01","籍贯":"营口","工资":10000},{"编号":6,"部门":"销售部","姓名":"孙林","性别":1,"出生日期":"1967-07-02","入职日期":"1993-10-17","籍贯":"大连","工资":5500},{"编号":8,"部门":"销售部","姓名":"刘英玫","性别":0,"出生日期":"1969-01-09","入职日期":"1994-03-05","籍贯":"本溪","工资":3500},{"编号":9,"部门":"销售部","姓名":"张雪眉","性别":0,"出生日期":"1969-07-02","入职日期":"1994-11-15","籍贯":"唐山","工资":5000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18185" y="1213485"/>
            <a:ext cx="10646410" cy="4626610"/>
          </a:xfrm>
          <a:prstGeom prst="rect">
            <a:avLst/>
          </a:prstGeom>
          <a:solidFill>
            <a:srgbClr val="ECECEC"/>
          </a:solidFill>
          <a:ln>
            <a:noFill/>
          </a:ln>
          <a:effectLst/>
        </p:spPr>
        <p:txBody>
          <a:bodyPr spcFirstLastPara="0" vert="horz" wrap="square" lIns="0" tIns="812278" rIns="0" bIns="812277" numCol="1" spcCol="1270" rtlCol="0" anchor="ctr" anchorCtr="0">
            <a:noAutofit/>
          </a:bodyPr>
          <a:lstStyle/>
          <a:p>
            <a:pPr algn="l"/>
            <a:endParaRPr kumimoji="0" lang="zh-CN" altLang="en-US" sz="2000" b="1"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p:txBody>
          <a:bodyPr>
            <a:normAutofit/>
          </a:bodyPr>
          <a:lstStyle/>
          <a:p>
            <a:r>
              <a:rPr lang="zh-CN" altLang="en-US" dirty="0"/>
              <a:t>多种业务填报表</a:t>
            </a:r>
            <a:r>
              <a:rPr lang="en-US" altLang="zh-CN" dirty="0"/>
              <a:t>-</a:t>
            </a:r>
            <a:r>
              <a:rPr lang="zh-CN" altLang="en-US" dirty="0"/>
              <a:t>行式业务填报表</a:t>
            </a:r>
          </a:p>
        </p:txBody>
      </p:sp>
      <p:sp>
        <p:nvSpPr>
          <p:cNvPr id="2" name="文本框 1"/>
          <p:cNvSpPr txBox="1"/>
          <p:nvPr/>
        </p:nvSpPr>
        <p:spPr>
          <a:xfrm>
            <a:off x="910590" y="1405255"/>
            <a:ext cx="10116820" cy="33718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上面的</a:t>
            </a:r>
            <a:r>
              <a:rPr lang="en-US" altLang="zh-CN" sz="1600" dirty="0">
                <a:latin typeface="微软雅黑" panose="020B0503020204020204" pitchFamily="34" charset="-122"/>
                <a:ea typeface="微软雅黑" panose="020B0503020204020204" pitchFamily="34" charset="-122"/>
                <a:sym typeface="+mn-ea"/>
              </a:rPr>
              <a:t>json</a:t>
            </a:r>
            <a:r>
              <a:rPr lang="zh-CN" altLang="en-US" sz="1600" dirty="0">
                <a:latin typeface="微软雅黑" panose="020B0503020204020204" pitchFamily="34" charset="-122"/>
                <a:ea typeface="微软雅黑" panose="020B0503020204020204" pitchFamily="34" charset="-122"/>
                <a:sym typeface="+mn-ea"/>
              </a:rPr>
              <a:t>内容合并后，以</a:t>
            </a:r>
            <a:r>
              <a:rPr lang="en-US" altLang="zh-CN" sz="1600" dirty="0">
                <a:latin typeface="微软雅黑" panose="020B0503020204020204" pitchFamily="34" charset="-122"/>
                <a:ea typeface="微软雅黑" panose="020B0503020204020204" pitchFamily="34" charset="-122"/>
                <a:sym typeface="+mn-ea"/>
              </a:rPr>
              <a:t>excel</a:t>
            </a:r>
            <a:r>
              <a:rPr lang="zh-CN" altLang="en-US" sz="1600" dirty="0">
                <a:latin typeface="微软雅黑" panose="020B0503020204020204" pitchFamily="34" charset="-122"/>
                <a:ea typeface="微软雅黑" panose="020B0503020204020204" pitchFamily="34" charset="-122"/>
                <a:sym typeface="+mn-ea"/>
              </a:rPr>
              <a:t>形式展现数据内容如下，可以看到，填报表中的每一行存储为一条记录：</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1046480" y="2050415"/>
            <a:ext cx="5457825" cy="26765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5956935"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行式业务填报表</a:t>
            </a:r>
          </a:p>
        </p:txBody>
      </p:sp>
      <p:sp>
        <p:nvSpPr>
          <p:cNvPr id="10" name="矩形 9"/>
          <p:cNvSpPr/>
          <p:nvPr/>
        </p:nvSpPr>
        <p:spPr>
          <a:xfrm>
            <a:off x="779145" y="935990"/>
            <a:ext cx="10634345" cy="459740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64235" y="1253490"/>
            <a:ext cx="443611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制作统计表</a:t>
            </a:r>
          </a:p>
        </p:txBody>
      </p:sp>
      <p:sp>
        <p:nvSpPr>
          <p:cNvPr id="9" name="矩形 8"/>
          <p:cNvSpPr/>
          <p:nvPr/>
        </p:nvSpPr>
        <p:spPr>
          <a:xfrm>
            <a:off x="5708015" y="1253490"/>
            <a:ext cx="559435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统计结果</a:t>
            </a:r>
          </a:p>
        </p:txBody>
      </p:sp>
      <p:pic>
        <p:nvPicPr>
          <p:cNvPr id="13" name="图片 12"/>
          <p:cNvPicPr>
            <a:picLocks noChangeAspect="1"/>
          </p:cNvPicPr>
          <p:nvPr/>
        </p:nvPicPr>
        <p:blipFill>
          <a:blip r:embed="rId3"/>
          <a:stretch>
            <a:fillRect/>
          </a:stretch>
        </p:blipFill>
        <p:spPr>
          <a:xfrm>
            <a:off x="5708015" y="2100580"/>
            <a:ext cx="5637530" cy="3017520"/>
          </a:xfrm>
          <a:prstGeom prst="rect">
            <a:avLst/>
          </a:prstGeom>
        </p:spPr>
      </p:pic>
      <p:pic>
        <p:nvPicPr>
          <p:cNvPr id="14" name="图片 13"/>
          <p:cNvPicPr>
            <a:picLocks noChangeAspect="1"/>
          </p:cNvPicPr>
          <p:nvPr/>
        </p:nvPicPr>
        <p:blipFill>
          <a:blip r:embed="rId4"/>
          <a:stretch>
            <a:fillRect/>
          </a:stretch>
        </p:blipFill>
        <p:spPr>
          <a:xfrm>
            <a:off x="950595" y="2100580"/>
            <a:ext cx="4057650" cy="676275"/>
          </a:xfrm>
          <a:prstGeom prst="rect">
            <a:avLst/>
          </a:prstGeom>
        </p:spPr>
      </p:pic>
      <p:sp>
        <p:nvSpPr>
          <p:cNvPr id="16" name="文本框 15"/>
          <p:cNvSpPr txBox="1"/>
          <p:nvPr/>
        </p:nvSpPr>
        <p:spPr>
          <a:xfrm>
            <a:off x="864235" y="3513455"/>
            <a:ext cx="4634230" cy="1198880"/>
          </a:xfrm>
          <a:prstGeom prst="rect">
            <a:avLst/>
          </a:prstGeom>
          <a:noFill/>
        </p:spPr>
        <p:txBody>
          <a:bodyPr wrap="square" rtlCol="0">
            <a:spAutoFit/>
          </a:bodyPr>
          <a:lstStyle/>
          <a:p>
            <a:pPr algn="l"/>
            <a:r>
              <a:rPr lang="zh-CN" altLang="en-US" sz="1200" dirty="0">
                <a:solidFill>
                  <a:schemeClr val="tx1"/>
                </a:solidFill>
                <a:latin typeface="微软雅黑" panose="020B0503020204020204" pitchFamily="34" charset="-122"/>
                <a:ea typeface="微软雅黑" panose="020B0503020204020204" pitchFamily="34" charset="-122"/>
              </a:rPr>
              <a:t>将基准表设为上面的行式业务填报表；</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A2</a:t>
            </a:r>
            <a:r>
              <a:rPr lang="zh-CN" altLang="en-US" sz="1200" dirty="0">
                <a:solidFill>
                  <a:schemeClr val="tx1"/>
                </a:solidFill>
                <a:latin typeface="微软雅黑" panose="020B0503020204020204" pitchFamily="34" charset="-122"/>
                <a:ea typeface="微软雅黑" panose="020B0503020204020204" pitchFamily="34" charset="-122"/>
              </a:rPr>
              <a:t>：单元格类型为维度格，数据来源格为</a:t>
            </a:r>
            <a:r>
              <a:rPr lang="en-US" altLang="zh-CN" sz="1200" dirty="0">
                <a:solidFill>
                  <a:schemeClr val="tx1"/>
                </a:solidFill>
                <a:latin typeface="微软雅黑" panose="020B0503020204020204" pitchFamily="34" charset="-122"/>
                <a:ea typeface="微软雅黑" panose="020B0503020204020204" pitchFamily="34" charset="-122"/>
              </a:rPr>
              <a:t>B3</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B2</a:t>
            </a:r>
            <a:r>
              <a:rPr lang="zh-CN" altLang="en-US" sz="1200" dirty="0">
                <a:solidFill>
                  <a:schemeClr val="tx1"/>
                </a:solidFill>
                <a:latin typeface="微软雅黑" panose="020B0503020204020204" pitchFamily="34" charset="-122"/>
                <a:ea typeface="微软雅黑" panose="020B0503020204020204" pitchFamily="34" charset="-122"/>
              </a:rPr>
              <a:t>：单元格类型为维度格，数据来源为</a:t>
            </a:r>
            <a:r>
              <a:rPr lang="en-US" altLang="zh-CN" sz="1200" dirty="0">
                <a:solidFill>
                  <a:schemeClr val="tx1"/>
                </a:solidFill>
                <a:latin typeface="微软雅黑" panose="020B0503020204020204" pitchFamily="34" charset="-122"/>
                <a:ea typeface="微软雅黑" panose="020B0503020204020204" pitchFamily="34" charset="-122"/>
              </a:rPr>
              <a:t>D3</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C2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A3</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计数</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D2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H3</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平均</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p>
          <a:p>
            <a:pPr algn="l"/>
            <a:r>
              <a:rPr lang="zh-CN" altLang="en-US" sz="1200" dirty="0">
                <a:solidFill>
                  <a:schemeClr val="tx1"/>
                </a:solidFill>
                <a:latin typeface="微软雅黑" panose="020B0503020204020204" pitchFamily="34" charset="-122"/>
                <a:ea typeface="微软雅黑" panose="020B0503020204020204" pitchFamily="34" charset="-122"/>
              </a:rPr>
              <a:t>上传统计表，查看统计结果如右图：</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763385" cy="539750"/>
          </a:xfrm>
        </p:spPr>
        <p:txBody>
          <a:bodyPr>
            <a:normAutofit/>
          </a:bodyPr>
          <a:lstStyle/>
          <a:p>
            <a:r>
              <a:rPr lang="zh-CN" altLang="en-US" dirty="0">
                <a:sym typeface="+mn-ea"/>
              </a:rPr>
              <a:t>多种类型业务填报表</a:t>
            </a:r>
            <a:r>
              <a:rPr lang="en-US" altLang="zh-CN" dirty="0">
                <a:sym typeface="+mn-ea"/>
              </a:rPr>
              <a:t>-</a:t>
            </a:r>
            <a:r>
              <a:rPr lang="zh-CN" altLang="en-US" dirty="0">
                <a:sym typeface="+mn-ea"/>
              </a:rPr>
              <a:t>行式业务填报表</a:t>
            </a:r>
          </a:p>
        </p:txBody>
      </p:sp>
      <p:sp>
        <p:nvSpPr>
          <p:cNvPr id="10" name="矩形 9"/>
          <p:cNvSpPr/>
          <p:nvPr/>
        </p:nvSpPr>
        <p:spPr>
          <a:xfrm>
            <a:off x="718185" y="962025"/>
            <a:ext cx="10634345" cy="477710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64235" y="1253490"/>
            <a:ext cx="10417810" cy="417195"/>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自助统计分析</a:t>
            </a:r>
          </a:p>
        </p:txBody>
      </p:sp>
      <p:pic>
        <p:nvPicPr>
          <p:cNvPr id="2" name="图片 1"/>
          <p:cNvPicPr>
            <a:picLocks noChangeAspect="1"/>
          </p:cNvPicPr>
          <p:nvPr/>
        </p:nvPicPr>
        <p:blipFill>
          <a:blip r:embed="rId3"/>
          <a:stretch>
            <a:fillRect/>
          </a:stretch>
        </p:blipFill>
        <p:spPr>
          <a:xfrm>
            <a:off x="820420" y="2126615"/>
            <a:ext cx="10430510" cy="2962910"/>
          </a:xfrm>
          <a:prstGeom prst="rect">
            <a:avLst/>
          </a:prstGeom>
        </p:spPr>
      </p:pic>
      <p:sp>
        <p:nvSpPr>
          <p:cNvPr id="5" name="文本框 4"/>
          <p:cNvSpPr txBox="1"/>
          <p:nvPr/>
        </p:nvSpPr>
        <p:spPr>
          <a:xfrm>
            <a:off x="820420" y="1744980"/>
            <a:ext cx="10468610" cy="306705"/>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rPr>
              <a:t>在报表中心中通过拖拽字段，进行自助汇总统计：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7021830" cy="539750"/>
          </a:xfrm>
        </p:spPr>
        <p:txBody>
          <a:bodyPr>
            <a:normAutofit/>
          </a:bodyPr>
          <a:lstStyle/>
          <a:p>
            <a:r>
              <a:rPr lang="zh-CN" altLang="en-US" dirty="0">
                <a:sym typeface="+mn-ea"/>
              </a:rPr>
              <a:t>多种类型业务填报表</a:t>
            </a:r>
            <a:r>
              <a:rPr lang="en-US" altLang="zh-CN" dirty="0">
                <a:sym typeface="+mn-ea"/>
              </a:rPr>
              <a:t>-</a:t>
            </a:r>
            <a:r>
              <a:rPr lang="zh-CN" altLang="en-US" dirty="0">
                <a:sym typeface="+mn-ea"/>
              </a:rPr>
              <a:t>网格式业务填报表</a:t>
            </a:r>
          </a:p>
        </p:txBody>
      </p:sp>
      <p:sp>
        <p:nvSpPr>
          <p:cNvPr id="10" name="矩形 9"/>
          <p:cNvSpPr/>
          <p:nvPr/>
        </p:nvSpPr>
        <p:spPr>
          <a:xfrm>
            <a:off x="718185" y="800735"/>
            <a:ext cx="10634345" cy="543750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01370" y="932815"/>
            <a:ext cx="10468610" cy="737235"/>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rPr>
              <a:t>业务中，有时业务表行列内容是固定的，业务人员只需要在对应表格中填入数据就可以了，这种情况可以使用网格式填报表，网格式填报表与普通的网格式报表类似，只是相对多了填报功能，例如下面的汽车销量表，在特定的指标下，录入对应数据，填报表设计如下：</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109980" y="1660525"/>
            <a:ext cx="4416425" cy="1569720"/>
          </a:xfrm>
          <a:prstGeom prst="rect">
            <a:avLst/>
          </a:prstGeom>
        </p:spPr>
      </p:pic>
      <p:sp>
        <p:nvSpPr>
          <p:cNvPr id="6" name="文本框 5"/>
          <p:cNvSpPr txBox="1"/>
          <p:nvPr/>
        </p:nvSpPr>
        <p:spPr>
          <a:xfrm>
            <a:off x="918845" y="3666490"/>
            <a:ext cx="10233660" cy="2245360"/>
          </a:xfrm>
          <a:prstGeom prst="rect">
            <a:avLst/>
          </a:prstGeom>
          <a:noFill/>
        </p:spPr>
        <p:txBody>
          <a:bodyPr wrap="square" rtlCol="0">
            <a:spAutoFit/>
          </a:bodyPr>
          <a:lstStyle/>
          <a:p>
            <a:pPr algn="l"/>
            <a:r>
              <a:rPr lang="en-US" altLang="zh-CN" sz="1400" dirty="0">
                <a:solidFill>
                  <a:schemeClr val="tx1"/>
                </a:solidFill>
                <a:latin typeface="微软雅黑" panose="020B0503020204020204" pitchFamily="34" charset="-122"/>
                <a:ea typeface="微软雅黑" panose="020B0503020204020204" pitchFamily="34" charset="-122"/>
              </a:rPr>
              <a:t>A1</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A2</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A3</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B3</a:t>
            </a:r>
            <a:r>
              <a:rPr lang="zh-CN" altLang="en-US" sz="1400" dirty="0">
                <a:solidFill>
                  <a:schemeClr val="tx1"/>
                </a:solidFill>
                <a:latin typeface="微软雅黑" panose="020B0503020204020204" pitchFamily="34" charset="-122"/>
                <a:ea typeface="微软雅黑" panose="020B0503020204020204" pitchFamily="34" charset="-122"/>
              </a:rPr>
              <a:t>的单元格类型为普通格</a:t>
            </a:r>
          </a:p>
          <a:p>
            <a:pPr algn="l"/>
            <a:r>
              <a:rPr lang="en-US" altLang="zh-CN" sz="1400" dirty="0">
                <a:solidFill>
                  <a:schemeClr val="tx1"/>
                </a:solidFill>
                <a:latin typeface="微软雅黑" panose="020B0503020204020204" pitchFamily="34" charset="-122"/>
                <a:ea typeface="微软雅黑" panose="020B0503020204020204" pitchFamily="34" charset="-122"/>
              </a:rPr>
              <a:t>A4</a:t>
            </a:r>
            <a:r>
              <a:rPr lang="zh-CN" altLang="en-US" sz="1400" dirty="0">
                <a:solidFill>
                  <a:schemeClr val="tx1"/>
                </a:solidFill>
                <a:latin typeface="微软雅黑" panose="020B0503020204020204" pitchFamily="34" charset="-122"/>
                <a:ea typeface="微软雅黑" panose="020B0503020204020204" pitchFamily="34" charset="-122"/>
              </a:rPr>
              <a:t>格的单元格类型为维度格，其单元格内容为维序列</a:t>
            </a:r>
          </a:p>
          <a:p>
            <a:pPr algn="l"/>
            <a:r>
              <a:rPr lang="en-US" altLang="zh-CN" sz="1400" dirty="0">
                <a:solidFill>
                  <a:schemeClr val="tx1"/>
                </a:solidFill>
                <a:latin typeface="微软雅黑" panose="020B0503020204020204" pitchFamily="34" charset="-122"/>
                <a:ea typeface="微软雅黑" panose="020B0503020204020204" pitchFamily="34" charset="-122"/>
              </a:rPr>
              <a:t>B2</a:t>
            </a:r>
            <a:r>
              <a:rPr lang="zh-CN" altLang="en-US" sz="1400" dirty="0">
                <a:solidFill>
                  <a:schemeClr val="tx1"/>
                </a:solidFill>
                <a:latin typeface="微软雅黑" panose="020B0503020204020204" pitchFamily="34" charset="-122"/>
                <a:ea typeface="微软雅黑" panose="020B0503020204020204" pitchFamily="34" charset="-122"/>
              </a:rPr>
              <a:t>、</a:t>
            </a:r>
            <a:r>
              <a:rPr lang="en-US" sz="1400" dirty="0">
                <a:solidFill>
                  <a:schemeClr val="tx1"/>
                </a:solidFill>
                <a:latin typeface="微软雅黑" panose="020B0503020204020204" pitchFamily="34" charset="-122"/>
                <a:ea typeface="微软雅黑" panose="020B0503020204020204" pitchFamily="34" charset="-122"/>
              </a:rPr>
              <a:t>B4</a:t>
            </a:r>
            <a:r>
              <a:rPr lang="zh-CN" altLang="en-US" sz="1400" dirty="0">
                <a:solidFill>
                  <a:schemeClr val="tx1"/>
                </a:solidFill>
                <a:latin typeface="微软雅黑" panose="020B0503020204020204" pitchFamily="34" charset="-122"/>
                <a:ea typeface="微软雅黑" panose="020B0503020204020204" pitchFamily="34" charset="-122"/>
              </a:rPr>
              <a:t>格为数值格。</a:t>
            </a:r>
          </a:p>
          <a:p>
            <a:pPr algn="l"/>
            <a:endParaRPr lang="en-US" sz="1400" dirty="0">
              <a:solidFill>
                <a:schemeClr val="tx1"/>
              </a:solidFill>
              <a:latin typeface="微软雅黑" panose="020B0503020204020204" pitchFamily="34" charset="-122"/>
              <a:ea typeface="微软雅黑" panose="020B0503020204020204" pitchFamily="34" charset="-122"/>
            </a:endParaRPr>
          </a:p>
          <a:p>
            <a:pPr algn="l"/>
            <a:r>
              <a:rPr lang="zh-CN" altLang="en-US" sz="1400" dirty="0">
                <a:solidFill>
                  <a:schemeClr val="tx1"/>
                </a:solidFill>
                <a:latin typeface="微软雅黑" panose="020B0503020204020204" pitchFamily="34" charset="-122"/>
                <a:ea typeface="微软雅黑" panose="020B0503020204020204" pitchFamily="34" charset="-122"/>
              </a:rPr>
              <a:t>注意：</a:t>
            </a:r>
          </a:p>
          <a:p>
            <a:pPr algn="l"/>
            <a:r>
              <a:rPr lang="zh-CN" altLang="en-US" sz="1400" dirty="0">
                <a:latin typeface="微软雅黑" panose="020B0503020204020204" pitchFamily="34" charset="-122"/>
                <a:ea typeface="微软雅黑" panose="020B0503020204020204" pitchFamily="34" charset="-122"/>
                <a:sym typeface="+mn-ea"/>
              </a:rPr>
              <a:t>      对于需要扩展的维度格，如果其左（上）有扩展格，则延用扩展方向；否则，如果其右（下）有数值格，则纵（横）向扩展，如果其右、下均有或均无数值格时，则纵向扩展。</a:t>
            </a:r>
            <a:r>
              <a:rPr lang="en-US" altLang="zh-CN" sz="1400" dirty="0">
                <a:latin typeface="微软雅黑" panose="020B0503020204020204" pitchFamily="34" charset="-122"/>
                <a:ea typeface="微软雅黑" panose="020B0503020204020204" pitchFamily="34" charset="-122"/>
                <a:sym typeface="+mn-ea"/>
              </a:rPr>
              <a:t>A4</a:t>
            </a:r>
            <a:r>
              <a:rPr lang="zh-CN" altLang="en-US" sz="1400" dirty="0">
                <a:latin typeface="微软雅黑" panose="020B0503020204020204" pitchFamily="34" charset="-122"/>
                <a:ea typeface="微软雅黑" panose="020B0503020204020204" pitchFamily="34" charset="-122"/>
                <a:sym typeface="+mn-ea"/>
              </a:rPr>
              <a:t>的右边的</a:t>
            </a:r>
            <a:r>
              <a:rPr lang="en-US" altLang="zh-CN" sz="1400" dirty="0">
                <a:latin typeface="微软雅黑" panose="020B0503020204020204" pitchFamily="34" charset="-122"/>
                <a:ea typeface="微软雅黑" panose="020B0503020204020204" pitchFamily="34" charset="-122"/>
                <a:sym typeface="+mn-ea"/>
              </a:rPr>
              <a:t>B4</a:t>
            </a:r>
            <a:r>
              <a:rPr lang="zh-CN" altLang="en-US" sz="1400" dirty="0">
                <a:latin typeface="微软雅黑" panose="020B0503020204020204" pitchFamily="34" charset="-122"/>
                <a:ea typeface="微软雅黑" panose="020B0503020204020204" pitchFamily="34" charset="-122"/>
                <a:sym typeface="+mn-ea"/>
              </a:rPr>
              <a:t>为数值格，所以</a:t>
            </a:r>
            <a:r>
              <a:rPr lang="en-US" altLang="zh-CN" sz="1400" dirty="0">
                <a:latin typeface="微软雅黑" panose="020B0503020204020204" pitchFamily="34" charset="-122"/>
                <a:ea typeface="微软雅黑" panose="020B0503020204020204" pitchFamily="34" charset="-122"/>
                <a:sym typeface="+mn-ea"/>
              </a:rPr>
              <a:t>A4</a:t>
            </a:r>
            <a:r>
              <a:rPr lang="zh-CN" altLang="en-US" sz="1400" dirty="0">
                <a:latin typeface="微软雅黑" panose="020B0503020204020204" pitchFamily="34" charset="-122"/>
                <a:ea typeface="微软雅黑" panose="020B0503020204020204" pitchFamily="34" charset="-122"/>
                <a:sym typeface="+mn-ea"/>
              </a:rPr>
              <a:t>为纵向扩展的维度格。</a:t>
            </a:r>
            <a:endParaRPr lang="zh-CN" altLang="en-US" sz="1400" dirty="0">
              <a:solidFill>
                <a:schemeClr val="tx1"/>
              </a:solidFill>
              <a:latin typeface="微软雅黑" panose="020B0503020204020204" pitchFamily="34" charset="-122"/>
              <a:ea typeface="微软雅黑" panose="020B0503020204020204" pitchFamily="34" charset="-122"/>
            </a:endParaRPr>
          </a:p>
          <a:p>
            <a:pPr algn="l"/>
            <a:r>
              <a:rPr lang="zh-CN" altLang="en-US" sz="1400" dirty="0">
                <a:solidFill>
                  <a:schemeClr val="tx1"/>
                </a:solidFill>
                <a:latin typeface="微软雅黑" panose="020B0503020204020204" pitchFamily="34" charset="-122"/>
                <a:ea typeface="微软雅黑" panose="020B0503020204020204" pitchFamily="34" charset="-122"/>
              </a:rPr>
              <a:t>      前面有讲到，</a:t>
            </a:r>
            <a:r>
              <a:rPr lang="zh-CN" altLang="en-US" sz="1400" dirty="0">
                <a:latin typeface="微软雅黑" panose="020B0503020204020204" pitchFamily="34" charset="-122"/>
                <a:ea typeface="微软雅黑" panose="020B0503020204020204" pitchFamily="34" charset="-122"/>
                <a:sym typeface="+mn-ea"/>
              </a:rPr>
              <a:t>数值格与维度格在没有设置字段名称属性时，字段名认定规则为：针对扩展后表格，去上（或左）同宽（或高）的普通格作为其字段名。所以</a:t>
            </a:r>
            <a:r>
              <a:rPr lang="en-US" altLang="zh-CN" sz="1400" dirty="0">
                <a:latin typeface="微软雅黑" panose="020B0503020204020204" pitchFamily="34" charset="-122"/>
                <a:ea typeface="微软雅黑" panose="020B0503020204020204" pitchFamily="34" charset="-122"/>
                <a:sym typeface="+mn-ea"/>
              </a:rPr>
              <a:t>B2</a:t>
            </a:r>
            <a:r>
              <a:rPr lang="zh-CN" altLang="en-US" sz="1400" dirty="0">
                <a:latin typeface="微软雅黑" panose="020B0503020204020204" pitchFamily="34" charset="-122"/>
                <a:ea typeface="微软雅黑" panose="020B0503020204020204" pitchFamily="34" charset="-122"/>
                <a:sym typeface="+mn-ea"/>
              </a:rPr>
              <a:t>的字段名称为与其左同高</a:t>
            </a:r>
            <a:r>
              <a:rPr lang="en-US" altLang="zh-CN" sz="1400" dirty="0">
                <a:latin typeface="微软雅黑" panose="020B0503020204020204" pitchFamily="34" charset="-122"/>
                <a:ea typeface="微软雅黑" panose="020B0503020204020204" pitchFamily="34" charset="-122"/>
                <a:sym typeface="+mn-ea"/>
              </a:rPr>
              <a:t>A2</a:t>
            </a:r>
            <a:r>
              <a:rPr lang="zh-CN" altLang="en-US" sz="1400" dirty="0">
                <a:latin typeface="微软雅黑" panose="020B0503020204020204" pitchFamily="34" charset="-122"/>
                <a:ea typeface="微软雅黑" panose="020B0503020204020204" pitchFamily="34" charset="-122"/>
                <a:sym typeface="+mn-ea"/>
              </a:rPr>
              <a:t>格；</a:t>
            </a:r>
            <a:r>
              <a:rPr lang="en-US" altLang="zh-CN" sz="1400" dirty="0">
                <a:latin typeface="微软雅黑" panose="020B0503020204020204" pitchFamily="34" charset="-122"/>
                <a:ea typeface="微软雅黑" panose="020B0503020204020204" pitchFamily="34" charset="-122"/>
                <a:sym typeface="+mn-ea"/>
              </a:rPr>
              <a:t>A4</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B4</a:t>
            </a:r>
            <a:r>
              <a:rPr lang="zh-CN" altLang="en-US" sz="1400" dirty="0">
                <a:latin typeface="微软雅黑" panose="020B0503020204020204" pitchFamily="34" charset="-122"/>
                <a:ea typeface="微软雅黑" panose="020B0503020204020204" pitchFamily="34" charset="-122"/>
                <a:sym typeface="+mn-ea"/>
              </a:rPr>
              <a:t>及其扩展出来的行对应的字段名称为与其上同宽的</a:t>
            </a:r>
            <a:r>
              <a:rPr lang="en-US" altLang="zh-CN" sz="1400" dirty="0">
                <a:latin typeface="微软雅黑" panose="020B0503020204020204" pitchFamily="34" charset="-122"/>
                <a:ea typeface="微软雅黑" panose="020B0503020204020204" pitchFamily="34" charset="-122"/>
                <a:sym typeface="+mn-ea"/>
              </a:rPr>
              <a:t>A3</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B3</a:t>
            </a:r>
            <a:r>
              <a:rPr lang="zh-CN" altLang="en-US" sz="1400" dirty="0">
                <a:latin typeface="微软雅黑" panose="020B0503020204020204" pitchFamily="34" charset="-122"/>
                <a:ea typeface="微软雅黑" panose="020B0503020204020204" pitchFamily="34" charset="-122"/>
                <a:sym typeface="+mn-ea"/>
              </a:rPr>
              <a:t>格。</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597140" y="1609090"/>
            <a:ext cx="3390900" cy="1885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pic>
        <p:nvPicPr>
          <p:cNvPr id="4" name="图片 3"/>
          <p:cNvPicPr>
            <a:picLocks noChangeAspect="1"/>
          </p:cNvPicPr>
          <p:nvPr/>
        </p:nvPicPr>
        <p:blipFill>
          <a:blip r:embed="rId4"/>
          <a:stretch>
            <a:fillRect/>
          </a:stretch>
        </p:blipFill>
        <p:spPr>
          <a:xfrm>
            <a:off x="8151495" y="1889125"/>
            <a:ext cx="1262380" cy="612775"/>
          </a:xfrm>
          <a:prstGeom prst="rect">
            <a:avLst/>
          </a:prstGeom>
        </p:spPr>
      </p:pic>
      <p:pic>
        <p:nvPicPr>
          <p:cNvPr id="8" name="图片 7"/>
          <p:cNvPicPr>
            <a:picLocks noChangeAspect="1"/>
          </p:cNvPicPr>
          <p:nvPr/>
        </p:nvPicPr>
        <p:blipFill>
          <a:blip r:embed="rId5"/>
          <a:stretch>
            <a:fillRect/>
          </a:stretch>
        </p:blipFill>
        <p:spPr>
          <a:xfrm>
            <a:off x="9594215" y="1889125"/>
            <a:ext cx="1038225" cy="1512570"/>
          </a:xfrm>
          <a:prstGeom prst="rect">
            <a:avLst/>
          </a:prstGeom>
        </p:spPr>
      </p:pic>
      <p:sp>
        <p:nvSpPr>
          <p:cNvPr id="14" name="右箭头 13"/>
          <p:cNvSpPr/>
          <p:nvPr/>
        </p:nvSpPr>
        <p:spPr>
          <a:xfrm>
            <a:off x="6108700" y="2302510"/>
            <a:ext cx="1066800" cy="37211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15" name="文本框 14"/>
          <p:cNvSpPr txBox="1"/>
          <p:nvPr/>
        </p:nvSpPr>
        <p:spPr>
          <a:xfrm>
            <a:off x="6153150" y="2110740"/>
            <a:ext cx="817880" cy="245110"/>
          </a:xfrm>
          <a:prstGeom prst="rect">
            <a:avLst/>
          </a:prstGeom>
          <a:noFill/>
        </p:spPr>
        <p:txBody>
          <a:bodyPr wrap="none" rtlCol="0">
            <a:spAutoFit/>
          </a:bodyPr>
          <a:lstStyle/>
          <a:p>
            <a:pPr algn="l"/>
            <a:r>
              <a:rPr lang="zh-CN" altLang="en-US" sz="1000" dirty="0">
                <a:solidFill>
                  <a:srgbClr val="FF0000"/>
                </a:solidFill>
                <a:latin typeface="微软雅黑" panose="020B0503020204020204" pitchFamily="34" charset="-122"/>
                <a:ea typeface="微软雅黑" panose="020B0503020204020204" pitchFamily="34" charset="-122"/>
              </a:rPr>
              <a:t>设计器预览</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01726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网格式业务填报表</a:t>
            </a:r>
          </a:p>
        </p:txBody>
      </p:sp>
      <p:sp>
        <p:nvSpPr>
          <p:cNvPr id="10" name="矩形 9"/>
          <p:cNvSpPr/>
          <p:nvPr/>
        </p:nvSpPr>
        <p:spPr>
          <a:xfrm>
            <a:off x="718185" y="951865"/>
            <a:ext cx="10634345" cy="510286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76935" y="1232535"/>
            <a:ext cx="10201910" cy="337185"/>
          </a:xfrm>
          <a:prstGeom prst="rect">
            <a:avLst/>
          </a:prstGeom>
          <a:noFill/>
        </p:spPr>
        <p:txBody>
          <a:bodyPr wrap="square" rtlCol="0">
            <a:spAutoFit/>
          </a:bodyPr>
          <a:lstStyle/>
          <a:p>
            <a:pPr algn="l"/>
            <a:r>
              <a:rPr lang="zh-CN" sz="1600" dirty="0">
                <a:solidFill>
                  <a:schemeClr val="tx1"/>
                </a:solidFill>
                <a:latin typeface="微软雅黑" panose="020B0503020204020204" pitchFamily="34" charset="-122"/>
                <a:ea typeface="微软雅黑" panose="020B0503020204020204" pitchFamily="34" charset="-122"/>
              </a:rPr>
              <a:t>不同月份进行数据进行填报：</a:t>
            </a:r>
          </a:p>
        </p:txBody>
      </p:sp>
      <p:pic>
        <p:nvPicPr>
          <p:cNvPr id="2" name="图片 1"/>
          <p:cNvPicPr>
            <a:picLocks noChangeAspect="1"/>
          </p:cNvPicPr>
          <p:nvPr/>
        </p:nvPicPr>
        <p:blipFill>
          <a:blip r:embed="rId3"/>
          <a:stretch>
            <a:fillRect/>
          </a:stretch>
        </p:blipFill>
        <p:spPr>
          <a:xfrm>
            <a:off x="942975" y="1949450"/>
            <a:ext cx="4676775" cy="3714750"/>
          </a:xfrm>
          <a:prstGeom prst="rect">
            <a:avLst/>
          </a:prstGeom>
        </p:spPr>
      </p:pic>
      <p:pic>
        <p:nvPicPr>
          <p:cNvPr id="4" name="图片 3"/>
          <p:cNvPicPr>
            <a:picLocks noChangeAspect="1"/>
          </p:cNvPicPr>
          <p:nvPr/>
        </p:nvPicPr>
        <p:blipFill>
          <a:blip r:embed="rId4"/>
          <a:stretch>
            <a:fillRect/>
          </a:stretch>
        </p:blipFill>
        <p:spPr>
          <a:xfrm>
            <a:off x="6165850" y="1949450"/>
            <a:ext cx="4648200" cy="37147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网格式填报表</a:t>
            </a:r>
          </a:p>
        </p:txBody>
      </p:sp>
      <p:sp>
        <p:nvSpPr>
          <p:cNvPr id="10" name="矩形 9"/>
          <p:cNvSpPr/>
          <p:nvPr/>
        </p:nvSpPr>
        <p:spPr>
          <a:xfrm>
            <a:off x="718185" y="951865"/>
            <a:ext cx="10634345" cy="510286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51535" y="1431925"/>
            <a:ext cx="10201910" cy="337185"/>
          </a:xfrm>
          <a:prstGeom prst="rect">
            <a:avLst/>
          </a:prstGeom>
          <a:noFill/>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网格式业务填报提交后，</a:t>
            </a:r>
            <a:r>
              <a:rPr lang="en-US" altLang="zh-CN" sz="1600" dirty="0">
                <a:solidFill>
                  <a:schemeClr val="tx1"/>
                </a:solidFill>
                <a:latin typeface="微软雅黑" panose="020B0503020204020204" pitchFamily="34" charset="-122"/>
                <a:ea typeface="微软雅黑" panose="020B0503020204020204" pitchFamily="34" charset="-122"/>
              </a:rPr>
              <a:t>json</a:t>
            </a:r>
            <a:r>
              <a:rPr lang="zh-CN" altLang="en-US" sz="1600" dirty="0">
                <a:solidFill>
                  <a:schemeClr val="tx1"/>
                </a:solidFill>
                <a:latin typeface="微软雅黑" panose="020B0503020204020204" pitchFamily="34" charset="-122"/>
                <a:ea typeface="微软雅黑" panose="020B0503020204020204" pitchFamily="34" charset="-122"/>
              </a:rPr>
              <a:t>数据内容如下，转为</a:t>
            </a:r>
            <a:r>
              <a:rPr lang="en-US" altLang="zh-CN" sz="1600" dirty="0">
                <a:solidFill>
                  <a:schemeClr val="tx1"/>
                </a:solidFill>
                <a:latin typeface="微软雅黑" panose="020B0503020204020204" pitchFamily="34" charset="-122"/>
                <a:ea typeface="微软雅黑" panose="020B0503020204020204" pitchFamily="34" charset="-122"/>
              </a:rPr>
              <a:t>excel</a:t>
            </a:r>
            <a:r>
              <a:rPr lang="zh-CN" altLang="en-US" sz="1600" dirty="0">
                <a:solidFill>
                  <a:schemeClr val="tx1"/>
                </a:solidFill>
                <a:latin typeface="微软雅黑" panose="020B0503020204020204" pitchFamily="34" charset="-122"/>
                <a:ea typeface="微软雅黑" panose="020B0503020204020204" pitchFamily="34" charset="-122"/>
              </a:rPr>
              <a:t>形式展现效果如右图：</a:t>
            </a:r>
          </a:p>
        </p:txBody>
      </p:sp>
      <p:sp>
        <p:nvSpPr>
          <p:cNvPr id="15" name="文本框 14"/>
          <p:cNvSpPr txBox="1"/>
          <p:nvPr/>
        </p:nvSpPr>
        <p:spPr>
          <a:xfrm>
            <a:off x="1041400" y="2673985"/>
            <a:ext cx="5370195" cy="1168400"/>
          </a:xfrm>
          <a:prstGeom prst="rect">
            <a:avLst/>
          </a:prstGeom>
          <a:noFill/>
          <a:ln w="28575" cmpd="sng">
            <a:solidFill>
              <a:srgbClr val="3B6FB3"/>
            </a:solidFill>
            <a:prstDash val="solid"/>
          </a:ln>
        </p:spPr>
        <p:txBody>
          <a:bodyPr wrap="square" rtlCol="0">
            <a:sp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[{"月份":"5月","Sheet1_2":[{"车型":"辉昂","销量":1736},{"车型":"帕萨特","销量":16579},{"车型":"凌度","销量":12953},</a:t>
            </a:r>
          </a:p>
          <a:p>
            <a:pPr algn="l"/>
            <a:r>
              <a:rPr lang="zh-CN" altLang="en-US" sz="1400" dirty="0">
                <a:solidFill>
                  <a:schemeClr val="accent1"/>
                </a:solidFill>
                <a:latin typeface="微软雅黑" panose="020B0503020204020204" pitchFamily="34" charset="-122"/>
                <a:ea typeface="微软雅黑" panose="020B0503020204020204" pitchFamily="34" charset="-122"/>
              </a:rPr>
              <a:t>{"车型":"朗逸","销量":46241},{"车型":"桑塔纳","销量":636},{"车型":"Polo","销量":11622},{"车型":"途昂","销量":4608},</a:t>
            </a:r>
          </a:p>
          <a:p>
            <a:pPr algn="l"/>
            <a:r>
              <a:rPr lang="zh-CN" altLang="en-US" sz="1400" dirty="0">
                <a:solidFill>
                  <a:schemeClr val="accent1"/>
                </a:solidFill>
                <a:latin typeface="微软雅黑" panose="020B0503020204020204" pitchFamily="34" charset="-122"/>
                <a:ea typeface="微软雅黑" panose="020B0503020204020204" pitchFamily="34" charset="-122"/>
              </a:rPr>
              <a:t>{"车型":"途岳","销量":10547}]}]</a:t>
            </a:r>
          </a:p>
        </p:txBody>
      </p:sp>
      <p:sp>
        <p:nvSpPr>
          <p:cNvPr id="2" name="文本框 1"/>
          <p:cNvSpPr txBox="1"/>
          <p:nvPr/>
        </p:nvSpPr>
        <p:spPr>
          <a:xfrm>
            <a:off x="1041400" y="4114800"/>
            <a:ext cx="5370195" cy="1168400"/>
          </a:xfrm>
          <a:prstGeom prst="rect">
            <a:avLst/>
          </a:prstGeom>
          <a:noFill/>
          <a:ln w="28575" cmpd="sng">
            <a:solidFill>
              <a:srgbClr val="3B6FB3"/>
            </a:solidFill>
            <a:prstDash val="solid"/>
          </a:ln>
        </p:spPr>
        <p:txBody>
          <a:bodyPr wrap="square" rtlCol="0">
            <a:sp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[{"月份":"4月","Sheet1_2":[{"车型":"辉昂","销量":2009},{"车型":"帕萨特","销量":7723},{"车型":"凌度","销量":9020},</a:t>
            </a:r>
          </a:p>
          <a:p>
            <a:pPr algn="l"/>
            <a:r>
              <a:rPr lang="zh-CN" altLang="en-US" sz="1400" dirty="0">
                <a:solidFill>
                  <a:schemeClr val="accent1"/>
                </a:solidFill>
                <a:latin typeface="微软雅黑" panose="020B0503020204020204" pitchFamily="34" charset="-122"/>
                <a:ea typeface="微软雅黑" panose="020B0503020204020204" pitchFamily="34" charset="-122"/>
              </a:rPr>
              <a:t>{"车型":"朗逸","销量":43974},{"车型":"桑塔纳","销量":586},{"车型":"Polo","销量":12809},{"车型":"途昂","销量":6189},</a:t>
            </a:r>
          </a:p>
          <a:p>
            <a:pPr algn="l"/>
            <a:r>
              <a:rPr lang="zh-CN" altLang="en-US" sz="1400" dirty="0">
                <a:solidFill>
                  <a:schemeClr val="accent1"/>
                </a:solidFill>
                <a:latin typeface="微软雅黑" panose="020B0503020204020204" pitchFamily="34" charset="-122"/>
                <a:ea typeface="微软雅黑" panose="020B0503020204020204" pitchFamily="34" charset="-122"/>
              </a:rPr>
              <a:t>{"车型":"途岳","销量":4096}]}]</a:t>
            </a:r>
          </a:p>
        </p:txBody>
      </p:sp>
      <p:pic>
        <p:nvPicPr>
          <p:cNvPr id="6" name="图片 5"/>
          <p:cNvPicPr>
            <a:picLocks noChangeAspect="1"/>
          </p:cNvPicPr>
          <p:nvPr/>
        </p:nvPicPr>
        <p:blipFill>
          <a:blip r:embed="rId3"/>
          <a:stretch>
            <a:fillRect/>
          </a:stretch>
        </p:blipFill>
        <p:spPr>
          <a:xfrm>
            <a:off x="8569960" y="2033270"/>
            <a:ext cx="2066925" cy="3790950"/>
          </a:xfrm>
          <a:prstGeom prst="rect">
            <a:avLst/>
          </a:prstGeom>
        </p:spPr>
      </p:pic>
      <p:sp>
        <p:nvSpPr>
          <p:cNvPr id="14" name="右箭头 13"/>
          <p:cNvSpPr/>
          <p:nvPr/>
        </p:nvSpPr>
        <p:spPr>
          <a:xfrm>
            <a:off x="6902450" y="3661410"/>
            <a:ext cx="1176020" cy="37211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网格式填报表</a:t>
            </a:r>
          </a:p>
        </p:txBody>
      </p:sp>
      <p:sp>
        <p:nvSpPr>
          <p:cNvPr id="10" name="矩形 9"/>
          <p:cNvSpPr/>
          <p:nvPr/>
        </p:nvSpPr>
        <p:spPr>
          <a:xfrm>
            <a:off x="718185" y="962025"/>
            <a:ext cx="10634345" cy="510286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64235" y="1253490"/>
            <a:ext cx="443611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制作统计表</a:t>
            </a:r>
          </a:p>
        </p:txBody>
      </p:sp>
      <p:sp>
        <p:nvSpPr>
          <p:cNvPr id="9" name="矩形 8"/>
          <p:cNvSpPr/>
          <p:nvPr/>
        </p:nvSpPr>
        <p:spPr>
          <a:xfrm>
            <a:off x="5708015" y="1253490"/>
            <a:ext cx="536702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统计结果</a:t>
            </a:r>
          </a:p>
        </p:txBody>
      </p:sp>
      <p:pic>
        <p:nvPicPr>
          <p:cNvPr id="13" name="图片 12"/>
          <p:cNvPicPr>
            <a:picLocks noChangeAspect="1"/>
          </p:cNvPicPr>
          <p:nvPr/>
        </p:nvPicPr>
        <p:blipFill>
          <a:blip r:embed="rId3"/>
          <a:stretch>
            <a:fillRect/>
          </a:stretch>
        </p:blipFill>
        <p:spPr>
          <a:xfrm>
            <a:off x="910590" y="2103755"/>
            <a:ext cx="4343400" cy="923925"/>
          </a:xfrm>
          <a:prstGeom prst="rect">
            <a:avLst/>
          </a:prstGeom>
        </p:spPr>
      </p:pic>
      <p:pic>
        <p:nvPicPr>
          <p:cNvPr id="14" name="图片 13"/>
          <p:cNvPicPr>
            <a:picLocks noChangeAspect="1"/>
          </p:cNvPicPr>
          <p:nvPr/>
        </p:nvPicPr>
        <p:blipFill>
          <a:blip r:embed="rId4"/>
          <a:stretch>
            <a:fillRect/>
          </a:stretch>
        </p:blipFill>
        <p:spPr>
          <a:xfrm>
            <a:off x="5785485" y="2103755"/>
            <a:ext cx="5212715" cy="2589530"/>
          </a:xfrm>
          <a:prstGeom prst="rect">
            <a:avLst/>
          </a:prstGeom>
        </p:spPr>
      </p:pic>
      <p:sp>
        <p:nvSpPr>
          <p:cNvPr id="16" name="文本框 15"/>
          <p:cNvSpPr txBox="1"/>
          <p:nvPr/>
        </p:nvSpPr>
        <p:spPr>
          <a:xfrm>
            <a:off x="910590" y="3608070"/>
            <a:ext cx="4634230" cy="829945"/>
          </a:xfrm>
          <a:prstGeom prst="rect">
            <a:avLst/>
          </a:prstGeom>
          <a:noFill/>
        </p:spPr>
        <p:txBody>
          <a:bodyPr wrap="square" rtlCol="0">
            <a:spAutoFit/>
          </a:bodyPr>
          <a:lstStyle/>
          <a:p>
            <a:pPr algn="l"/>
            <a:r>
              <a:rPr lang="zh-CN" altLang="en-US" sz="1200" dirty="0">
                <a:solidFill>
                  <a:schemeClr val="tx1"/>
                </a:solidFill>
                <a:latin typeface="微软雅黑" panose="020B0503020204020204" pitchFamily="34" charset="-122"/>
                <a:ea typeface="微软雅黑" panose="020B0503020204020204" pitchFamily="34" charset="-122"/>
              </a:rPr>
              <a:t>基准表设为上面的网格式业务填报表；</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A2</a:t>
            </a:r>
            <a:r>
              <a:rPr lang="zh-CN" altLang="en-US" sz="1200" dirty="0">
                <a:solidFill>
                  <a:schemeClr val="tx1"/>
                </a:solidFill>
                <a:latin typeface="微软雅黑" panose="020B0503020204020204" pitchFamily="34" charset="-122"/>
                <a:ea typeface="微软雅黑" panose="020B0503020204020204" pitchFamily="34" charset="-122"/>
              </a:rPr>
              <a:t>：单元格类型为维度格，数据来源格为</a:t>
            </a:r>
            <a:r>
              <a:rPr lang="en-US" altLang="zh-CN" sz="1200" dirty="0">
                <a:solidFill>
                  <a:schemeClr val="tx1"/>
                </a:solidFill>
                <a:latin typeface="微软雅黑" panose="020B0503020204020204" pitchFamily="34" charset="-122"/>
                <a:ea typeface="微软雅黑" panose="020B0503020204020204" pitchFamily="34" charset="-122"/>
              </a:rPr>
              <a:t>A4</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B2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B4</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求和</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p>
          <a:p>
            <a:pPr algn="l"/>
            <a:r>
              <a:rPr lang="zh-CN" altLang="en-US" sz="1200" dirty="0">
                <a:latin typeface="微软雅黑" panose="020B0503020204020204" pitchFamily="34" charset="-122"/>
                <a:ea typeface="微软雅黑" panose="020B0503020204020204" pitchFamily="34" charset="-122"/>
                <a:sym typeface="+mn-ea"/>
              </a:rPr>
              <a:t>上传统计表，查看统计结果如右图：</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网格式填报表</a:t>
            </a:r>
          </a:p>
        </p:txBody>
      </p:sp>
      <p:sp>
        <p:nvSpPr>
          <p:cNvPr id="10" name="矩形 9"/>
          <p:cNvSpPr/>
          <p:nvPr/>
        </p:nvSpPr>
        <p:spPr>
          <a:xfrm>
            <a:off x="718185" y="962025"/>
            <a:ext cx="10634345" cy="510286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64235" y="1253490"/>
            <a:ext cx="9947910" cy="417195"/>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自助统计分析</a:t>
            </a:r>
          </a:p>
        </p:txBody>
      </p:sp>
      <p:pic>
        <p:nvPicPr>
          <p:cNvPr id="5" name="图片 4"/>
          <p:cNvPicPr>
            <a:picLocks noChangeAspect="1"/>
          </p:cNvPicPr>
          <p:nvPr/>
        </p:nvPicPr>
        <p:blipFill>
          <a:blip r:embed="rId3"/>
          <a:stretch>
            <a:fillRect/>
          </a:stretch>
        </p:blipFill>
        <p:spPr>
          <a:xfrm>
            <a:off x="864235" y="2178050"/>
            <a:ext cx="9652635" cy="2924810"/>
          </a:xfrm>
          <a:prstGeom prst="rect">
            <a:avLst/>
          </a:prstGeom>
        </p:spPr>
      </p:pic>
      <p:sp>
        <p:nvSpPr>
          <p:cNvPr id="2" name="文本框 1"/>
          <p:cNvSpPr txBox="1"/>
          <p:nvPr/>
        </p:nvSpPr>
        <p:spPr>
          <a:xfrm>
            <a:off x="820420" y="1744980"/>
            <a:ext cx="10468610" cy="306705"/>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rPr>
              <a:t>在报表中心中通过拖拽字段，进行自助汇总统计：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797300" y="2549525"/>
            <a:ext cx="4904105" cy="15786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35" name="矩形 34"/>
          <p:cNvSpPr/>
          <p:nvPr/>
        </p:nvSpPr>
        <p:spPr>
          <a:xfrm>
            <a:off x="3797300" y="1006475"/>
            <a:ext cx="4904105" cy="1068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3" name="标题 2"/>
          <p:cNvSpPr>
            <a:spLocks noGrp="1"/>
          </p:cNvSpPr>
          <p:nvPr>
            <p:ph type="title"/>
          </p:nvPr>
        </p:nvSpPr>
        <p:spPr/>
        <p:txBody>
          <a:bodyPr>
            <a:noAutofit/>
          </a:bodyPr>
          <a:lstStyle/>
          <a:p>
            <a:r>
              <a:rPr lang="zh-CN" altLang="en-US" sz="3600" dirty="0"/>
              <a:t>传统数据采集方式</a:t>
            </a:r>
          </a:p>
        </p:txBody>
      </p:sp>
      <p:sp>
        <p:nvSpPr>
          <p:cNvPr id="2" name="矩形 1"/>
          <p:cNvSpPr/>
          <p:nvPr/>
        </p:nvSpPr>
        <p:spPr>
          <a:xfrm>
            <a:off x="4564380" y="1146810"/>
            <a:ext cx="2159000" cy="31940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endParaRPr lang="zh-CN" altLang="en-US" sz="800" dirty="0">
              <a:solidFill>
                <a:schemeClr val="bg1"/>
              </a:solidFill>
              <a:latin typeface="+mn-lt"/>
              <a:ea typeface="+mn-ea"/>
              <a:cs typeface="+mn-ea"/>
              <a:sym typeface="+mn-lt"/>
            </a:endParaRPr>
          </a:p>
          <a:p>
            <a:pPr algn="ctr"/>
            <a:r>
              <a:rPr lang="zh-CN" altLang="en-US" sz="800" b="1" dirty="0">
                <a:solidFill>
                  <a:schemeClr val="bg1"/>
                </a:solidFill>
                <a:latin typeface="+mn-lt"/>
                <a:ea typeface="+mn-ea"/>
                <a:cs typeface="+mn-ea"/>
                <a:sym typeface="+mn-lt"/>
              </a:rPr>
              <a:t>创建数据库 </a:t>
            </a:r>
            <a:r>
              <a:rPr lang="en-US" altLang="zh-CN" sz="800" dirty="0">
                <a:solidFill>
                  <a:schemeClr val="bg1"/>
                </a:solidFill>
                <a:latin typeface="+mn-lt"/>
                <a:ea typeface="+mn-ea"/>
                <a:cs typeface="+mn-ea"/>
                <a:sym typeface="+mn-lt"/>
              </a:rPr>
              <a:t>   </a:t>
            </a:r>
            <a:endParaRPr lang="zh-CN" altLang="en-US" sz="800" dirty="0">
              <a:solidFill>
                <a:schemeClr val="bg1"/>
              </a:solidFill>
              <a:latin typeface="+mn-lt"/>
              <a:ea typeface="+mn-ea"/>
              <a:cs typeface="+mn-ea"/>
              <a:sym typeface="+mn-lt"/>
            </a:endParaRPr>
          </a:p>
        </p:txBody>
      </p:sp>
      <p:sp>
        <p:nvSpPr>
          <p:cNvPr id="5" name="矩形 4"/>
          <p:cNvSpPr/>
          <p:nvPr/>
        </p:nvSpPr>
        <p:spPr>
          <a:xfrm>
            <a:off x="4564380" y="1631950"/>
            <a:ext cx="2159000" cy="308610"/>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sz="800" b="1" dirty="0">
                <a:solidFill>
                  <a:schemeClr val="bg1"/>
                </a:solidFill>
                <a:latin typeface="+mn-lt"/>
                <a:ea typeface="+mn-ea"/>
                <a:cs typeface="+mn-ea"/>
                <a:sym typeface="+mn-lt"/>
              </a:rPr>
              <a:t>设计数据表结构及字段类型</a:t>
            </a:r>
            <a:r>
              <a:rPr lang="en-US" altLang="zh-CN" sz="800" dirty="0">
                <a:solidFill>
                  <a:schemeClr val="bg1"/>
                </a:solidFill>
                <a:latin typeface="+mn-lt"/>
                <a:ea typeface="+mn-ea"/>
                <a:cs typeface="+mn-ea"/>
                <a:sym typeface="+mn-lt"/>
              </a:rPr>
              <a:t>       </a:t>
            </a:r>
            <a:endParaRPr lang="zh-CN" altLang="en-US" sz="800" dirty="0">
              <a:solidFill>
                <a:schemeClr val="bg1"/>
              </a:solidFill>
              <a:latin typeface="+mn-lt"/>
              <a:ea typeface="+mn-ea"/>
              <a:cs typeface="+mn-ea"/>
              <a:sym typeface="+mn-lt"/>
            </a:endParaRPr>
          </a:p>
        </p:txBody>
      </p:sp>
      <p:sp>
        <p:nvSpPr>
          <p:cNvPr id="10" name="矩形 9"/>
          <p:cNvSpPr/>
          <p:nvPr/>
        </p:nvSpPr>
        <p:spPr>
          <a:xfrm>
            <a:off x="4546600" y="2729865"/>
            <a:ext cx="2176780" cy="29019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sz="800" b="1" dirty="0">
                <a:solidFill>
                  <a:schemeClr val="bg1"/>
                </a:solidFill>
                <a:latin typeface="+mn-lt"/>
                <a:ea typeface="+mn-ea"/>
                <a:cs typeface="+mn-ea"/>
                <a:sym typeface="+mn-lt"/>
              </a:rPr>
              <a:t>制作填报表模板 </a:t>
            </a:r>
            <a:r>
              <a:rPr lang="en-US" altLang="zh-CN" sz="800" dirty="0">
                <a:solidFill>
                  <a:schemeClr val="bg1"/>
                </a:solidFill>
                <a:latin typeface="+mn-lt"/>
                <a:ea typeface="+mn-ea"/>
                <a:cs typeface="+mn-ea"/>
                <a:sym typeface="+mn-lt"/>
              </a:rPr>
              <a:t>       </a:t>
            </a:r>
            <a:endParaRPr lang="zh-CN" altLang="en-US" sz="800" dirty="0">
              <a:solidFill>
                <a:schemeClr val="bg1"/>
              </a:solidFill>
              <a:latin typeface="+mn-lt"/>
              <a:ea typeface="+mn-ea"/>
              <a:cs typeface="+mn-ea"/>
              <a:sym typeface="+mn-lt"/>
            </a:endParaRPr>
          </a:p>
        </p:txBody>
      </p:sp>
      <p:sp>
        <p:nvSpPr>
          <p:cNvPr id="12" name="矩形 11"/>
          <p:cNvSpPr/>
          <p:nvPr/>
        </p:nvSpPr>
        <p:spPr>
          <a:xfrm>
            <a:off x="4546600" y="3183255"/>
            <a:ext cx="2177415" cy="309880"/>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sz="800" b="1" dirty="0">
                <a:solidFill>
                  <a:schemeClr val="bg1"/>
                </a:solidFill>
                <a:latin typeface="+mn-lt"/>
                <a:ea typeface="+mn-ea"/>
                <a:cs typeface="+mn-ea"/>
                <a:sym typeface="+mn-lt"/>
              </a:rPr>
              <a:t>设置数据来源、数据回填</a:t>
            </a:r>
            <a:r>
              <a:rPr lang="en-US" altLang="zh-CN" sz="800" dirty="0">
                <a:solidFill>
                  <a:schemeClr val="bg1"/>
                </a:solidFill>
                <a:latin typeface="+mn-lt"/>
                <a:ea typeface="+mn-ea"/>
                <a:cs typeface="+mn-ea"/>
                <a:sym typeface="+mn-lt"/>
              </a:rPr>
              <a:t>       </a:t>
            </a:r>
            <a:endParaRPr lang="zh-CN" altLang="en-US" sz="800" dirty="0">
              <a:solidFill>
                <a:schemeClr val="bg1"/>
              </a:solidFill>
              <a:latin typeface="+mn-lt"/>
              <a:ea typeface="+mn-ea"/>
              <a:cs typeface="+mn-ea"/>
              <a:sym typeface="+mn-lt"/>
            </a:endParaRPr>
          </a:p>
        </p:txBody>
      </p:sp>
      <p:sp>
        <p:nvSpPr>
          <p:cNvPr id="13" name="矩形 12"/>
          <p:cNvSpPr/>
          <p:nvPr/>
        </p:nvSpPr>
        <p:spPr>
          <a:xfrm>
            <a:off x="4555490" y="3681730"/>
            <a:ext cx="2177415" cy="290830"/>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sz="800" b="1" dirty="0">
                <a:solidFill>
                  <a:schemeClr val="bg1"/>
                </a:solidFill>
                <a:latin typeface="+mn-lt"/>
                <a:ea typeface="+mn-ea"/>
                <a:cs typeface="+mn-ea"/>
                <a:sym typeface="+mn-lt"/>
              </a:rPr>
              <a:t>设置用户权限       </a:t>
            </a:r>
          </a:p>
        </p:txBody>
      </p:sp>
      <p:sp>
        <p:nvSpPr>
          <p:cNvPr id="37" name="矩形 36"/>
          <p:cNvSpPr/>
          <p:nvPr/>
        </p:nvSpPr>
        <p:spPr>
          <a:xfrm>
            <a:off x="7028815" y="1181735"/>
            <a:ext cx="1411605" cy="284480"/>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ctr" anchorCtr="0">
            <a:noAutofit/>
          </a:bodyPr>
          <a:lstStyle/>
          <a:p>
            <a:pPr algn="ctr" defTabSz="711200" eaLnBrk="1" fontAlgn="auto" hangingPunct="1">
              <a:spcAft>
                <a:spcPct val="35000"/>
              </a:spcAft>
            </a:pPr>
            <a:r>
              <a:rPr kumimoji="0" lang="zh-CN" sz="800" b="1" i="0" u="none" strike="noStrike" kern="0" cap="none" spc="0" normalizeH="0" baseline="0" noProof="0" dirty="0">
                <a:ln>
                  <a:noFill/>
                </a:ln>
                <a:solidFill>
                  <a:srgbClr val="2E383F"/>
                </a:solidFill>
                <a:effectLst/>
                <a:uLnTx/>
                <a:uFillTx/>
                <a:latin typeface="+mn-lt"/>
                <a:ea typeface="+mn-ea"/>
                <a:cs typeface="+mn-ea"/>
                <a:sym typeface="+mn-lt"/>
              </a:rPr>
              <a:t>懂数据库操作技术</a:t>
            </a:r>
          </a:p>
        </p:txBody>
      </p:sp>
      <p:sp>
        <p:nvSpPr>
          <p:cNvPr id="38" name="矩形 37"/>
          <p:cNvSpPr/>
          <p:nvPr/>
        </p:nvSpPr>
        <p:spPr>
          <a:xfrm>
            <a:off x="6930390" y="2729865"/>
            <a:ext cx="1608455" cy="263525"/>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t" anchorCtr="1">
            <a:noAutofit/>
          </a:bodyPr>
          <a:lstStyle/>
          <a:p>
            <a:pPr algn="ctr" defTabSz="711200" eaLnBrk="1" fontAlgn="auto" hangingPunct="1">
              <a:spcAft>
                <a:spcPct val="35000"/>
              </a:spcAft>
            </a:pPr>
            <a:r>
              <a:rPr kumimoji="0" lang="zh-CN" sz="800" b="1" i="0" u="none" strike="noStrike" kern="0" cap="none" spc="0" normalizeH="0" baseline="0" noProof="0" dirty="0">
                <a:ln>
                  <a:noFill/>
                </a:ln>
                <a:solidFill>
                  <a:srgbClr val="2E383F"/>
                </a:solidFill>
                <a:effectLst/>
                <a:uLnTx/>
                <a:uFillTx/>
                <a:latin typeface="+mn-lt"/>
                <a:ea typeface="+mn-ea"/>
                <a:cs typeface="+mn-ea"/>
                <a:sym typeface="+mn-lt"/>
              </a:rPr>
              <a:t>成熟的报表工具均面向技术人员</a:t>
            </a:r>
          </a:p>
          <a:p>
            <a:pPr algn="ctr" defTabSz="711200" eaLnBrk="1" fontAlgn="auto" hangingPunct="1">
              <a:spcAft>
                <a:spcPct val="35000"/>
              </a:spcAft>
            </a:pPr>
            <a:endParaRPr kumimoji="0" lang="zh-CN" sz="800"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39" name="文本框 38"/>
          <p:cNvSpPr txBox="1"/>
          <p:nvPr/>
        </p:nvSpPr>
        <p:spPr>
          <a:xfrm>
            <a:off x="3979545" y="1060450"/>
            <a:ext cx="391160" cy="1014730"/>
          </a:xfrm>
          <a:prstGeom prst="rect">
            <a:avLst/>
          </a:prstGeom>
          <a:noFill/>
        </p:spPr>
        <p:txBody>
          <a:bodyPr wrap="square" lIns="0" rtlCol="0">
            <a:spAutoFit/>
          </a:bodyPr>
          <a:lstStyle/>
          <a:p>
            <a:pPr algn="l"/>
            <a:r>
              <a:rPr lang="zh-CN" altLang="en-US" sz="2000" dirty="0">
                <a:solidFill>
                  <a:schemeClr val="accent1"/>
                </a:solidFill>
                <a:latin typeface="微软雅黑" panose="020B0503020204020204" pitchFamily="34" charset="-122"/>
                <a:ea typeface="微软雅黑" panose="020B0503020204020204" pitchFamily="34" charset="-122"/>
              </a:rPr>
              <a:t>数</a:t>
            </a:r>
          </a:p>
          <a:p>
            <a:pPr algn="l"/>
            <a:r>
              <a:rPr lang="zh-CN" altLang="en-US" sz="2000" dirty="0">
                <a:solidFill>
                  <a:schemeClr val="accent1"/>
                </a:solidFill>
                <a:latin typeface="微软雅黑" panose="020B0503020204020204" pitchFamily="34" charset="-122"/>
                <a:ea typeface="微软雅黑" panose="020B0503020204020204" pitchFamily="34" charset="-122"/>
              </a:rPr>
              <a:t>据</a:t>
            </a:r>
          </a:p>
          <a:p>
            <a:pPr algn="l"/>
            <a:r>
              <a:rPr lang="zh-CN" altLang="en-US" sz="2000" dirty="0">
                <a:solidFill>
                  <a:schemeClr val="accent1"/>
                </a:solidFill>
                <a:latin typeface="微软雅黑" panose="020B0503020204020204" pitchFamily="34" charset="-122"/>
                <a:ea typeface="微软雅黑" panose="020B0503020204020204" pitchFamily="34" charset="-122"/>
              </a:rPr>
              <a:t>库</a:t>
            </a:r>
          </a:p>
        </p:txBody>
      </p:sp>
      <p:sp>
        <p:nvSpPr>
          <p:cNvPr id="40" name="文本框 39"/>
          <p:cNvSpPr txBox="1"/>
          <p:nvPr/>
        </p:nvSpPr>
        <p:spPr>
          <a:xfrm>
            <a:off x="3945255" y="2872105"/>
            <a:ext cx="425450" cy="1014730"/>
          </a:xfrm>
          <a:prstGeom prst="rect">
            <a:avLst/>
          </a:prstGeom>
          <a:noFill/>
        </p:spPr>
        <p:txBody>
          <a:bodyPr wrap="square" lIns="0" rtlCol="0">
            <a:spAutoFit/>
          </a:bodyPr>
          <a:lstStyle/>
          <a:p>
            <a:pPr algn="l"/>
            <a:r>
              <a:rPr lang="zh-CN" altLang="en-US" sz="2000" dirty="0">
                <a:solidFill>
                  <a:schemeClr val="accent1"/>
                </a:solidFill>
                <a:latin typeface="微软雅黑" panose="020B0503020204020204" pitchFamily="34" charset="-122"/>
                <a:ea typeface="微软雅黑" panose="020B0503020204020204" pitchFamily="34" charset="-122"/>
              </a:rPr>
              <a:t>填报表</a:t>
            </a:r>
          </a:p>
        </p:txBody>
      </p:sp>
      <p:sp>
        <p:nvSpPr>
          <p:cNvPr id="41" name="矩形 40"/>
          <p:cNvSpPr/>
          <p:nvPr/>
        </p:nvSpPr>
        <p:spPr>
          <a:xfrm>
            <a:off x="6930390" y="3194050"/>
            <a:ext cx="1608455" cy="290195"/>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ctr" anchorCtr="0">
            <a:noAutofit/>
          </a:bodyPr>
          <a:lstStyle/>
          <a:p>
            <a:pPr algn="ctr" defTabSz="711200" eaLnBrk="1" fontAlgn="auto" hangingPunct="1">
              <a:spcAft>
                <a:spcPct val="35000"/>
              </a:spcAft>
            </a:pPr>
            <a:r>
              <a:rPr kumimoji="0" lang="zh-CN" sz="800" b="1" i="0" u="none" strike="noStrike" kern="0" cap="none" spc="0" normalizeH="0" baseline="0" noProof="0" dirty="0">
                <a:ln>
                  <a:noFill/>
                </a:ln>
                <a:solidFill>
                  <a:srgbClr val="2E383F"/>
                </a:solidFill>
                <a:effectLst/>
                <a:uLnTx/>
                <a:uFillTx/>
                <a:latin typeface="+mn-lt"/>
                <a:ea typeface="+mn-ea"/>
                <a:cs typeface="+mn-ea"/>
                <a:sym typeface="+mn-lt"/>
              </a:rPr>
              <a:t>数据源复杂，计算公式抽象度高</a:t>
            </a:r>
          </a:p>
        </p:txBody>
      </p:sp>
      <p:sp>
        <p:nvSpPr>
          <p:cNvPr id="42" name="矩形 41"/>
          <p:cNvSpPr/>
          <p:nvPr/>
        </p:nvSpPr>
        <p:spPr>
          <a:xfrm>
            <a:off x="6930390" y="3681730"/>
            <a:ext cx="1608455" cy="290195"/>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ctr" anchorCtr="0">
            <a:noAutofit/>
          </a:bodyPr>
          <a:lstStyle/>
          <a:p>
            <a:pPr algn="ctr" defTabSz="711200" eaLnBrk="1" fontAlgn="auto" hangingPunct="1">
              <a:spcAft>
                <a:spcPct val="35000"/>
              </a:spcAft>
            </a:pPr>
            <a:r>
              <a:rPr lang="zh-CN" sz="800" b="1" kern="0" noProof="0" dirty="0">
                <a:ln>
                  <a:noFill/>
                </a:ln>
                <a:solidFill>
                  <a:srgbClr val="2E383F"/>
                </a:solidFill>
                <a:effectLst/>
                <a:uLnTx/>
                <a:uFillTx/>
                <a:cs typeface="+mn-ea"/>
                <a:sym typeface="+mn-lt"/>
              </a:rPr>
              <a:t>编写</a:t>
            </a:r>
            <a:r>
              <a:rPr lang="en-US" altLang="zh-CN" sz="800" b="1" kern="0" noProof="0" dirty="0">
                <a:ln>
                  <a:noFill/>
                </a:ln>
                <a:solidFill>
                  <a:srgbClr val="2E383F"/>
                </a:solidFill>
                <a:effectLst/>
                <a:uLnTx/>
                <a:uFillTx/>
                <a:cs typeface="+mn-ea"/>
                <a:sym typeface="+mn-lt"/>
              </a:rPr>
              <a:t>js</a:t>
            </a:r>
            <a:r>
              <a:rPr lang="zh-CN" altLang="en-US" sz="800" b="1" kern="0" noProof="0" dirty="0">
                <a:ln>
                  <a:noFill/>
                </a:ln>
                <a:solidFill>
                  <a:srgbClr val="2E383F"/>
                </a:solidFill>
                <a:effectLst/>
                <a:uLnTx/>
                <a:uFillTx/>
                <a:cs typeface="+mn-ea"/>
                <a:sym typeface="+mn-lt"/>
              </a:rPr>
              <a:t>脚本实现</a:t>
            </a:r>
            <a:endParaRPr kumimoji="0" lang="zh-CN" sz="800" b="1" i="0" u="none" strike="noStrike" kern="0" cap="none" spc="0" normalizeH="0" baseline="0" noProof="0" dirty="0">
              <a:ln>
                <a:noFill/>
              </a:ln>
              <a:solidFill>
                <a:srgbClr val="2E383F"/>
              </a:solidFill>
              <a:effectLst/>
              <a:uLnTx/>
              <a:uFillTx/>
              <a:latin typeface="+mn-lt"/>
              <a:ea typeface="+mn-ea"/>
              <a:cs typeface="+mn-ea"/>
              <a:sym typeface="+mn-lt"/>
            </a:endParaRPr>
          </a:p>
        </p:txBody>
      </p:sp>
      <p:sp>
        <p:nvSpPr>
          <p:cNvPr id="44" name="矩形 43"/>
          <p:cNvSpPr/>
          <p:nvPr/>
        </p:nvSpPr>
        <p:spPr>
          <a:xfrm>
            <a:off x="3797300" y="4632960"/>
            <a:ext cx="4904105" cy="1686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45" name="文本框 44"/>
          <p:cNvSpPr txBox="1"/>
          <p:nvPr/>
        </p:nvSpPr>
        <p:spPr>
          <a:xfrm>
            <a:off x="3863340" y="4892040"/>
            <a:ext cx="589280" cy="1168400"/>
          </a:xfrm>
          <a:prstGeom prst="rect">
            <a:avLst/>
          </a:prstGeom>
          <a:noFill/>
        </p:spPr>
        <p:txBody>
          <a:bodyPr wrap="square" rtlCol="0">
            <a:sp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初始数据</a:t>
            </a:r>
          </a:p>
          <a:p>
            <a:pPr algn="l"/>
            <a:r>
              <a:rPr lang="zh-CN" altLang="en-US" sz="1400" dirty="0">
                <a:solidFill>
                  <a:schemeClr val="accent1"/>
                </a:solidFill>
                <a:latin typeface="微软雅黑" panose="020B0503020204020204" pitchFamily="34" charset="-122"/>
                <a:ea typeface="微软雅黑" panose="020B0503020204020204" pitchFamily="34" charset="-122"/>
              </a:rPr>
              <a:t>结构化处理</a:t>
            </a:r>
          </a:p>
        </p:txBody>
      </p:sp>
      <p:sp>
        <p:nvSpPr>
          <p:cNvPr id="47" name="矩形 46"/>
          <p:cNvSpPr/>
          <p:nvPr/>
        </p:nvSpPr>
        <p:spPr>
          <a:xfrm>
            <a:off x="4555490" y="5031105"/>
            <a:ext cx="2176780" cy="29019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sz="800" b="1" dirty="0">
                <a:solidFill>
                  <a:schemeClr val="bg1"/>
                </a:solidFill>
                <a:latin typeface="+mn-lt"/>
                <a:ea typeface="+mn-ea"/>
                <a:cs typeface="+mn-ea"/>
                <a:sym typeface="+mn-lt"/>
              </a:rPr>
              <a:t>建模</a:t>
            </a:r>
            <a:r>
              <a:rPr lang="en-US" altLang="zh-CN" sz="800" b="1" dirty="0">
                <a:solidFill>
                  <a:schemeClr val="bg1"/>
                </a:solidFill>
                <a:latin typeface="+mn-lt"/>
                <a:ea typeface="+mn-ea"/>
                <a:cs typeface="+mn-ea"/>
                <a:sym typeface="+mn-lt"/>
              </a:rPr>
              <a:t> </a:t>
            </a:r>
            <a:r>
              <a:rPr lang="en-US" altLang="zh-CN" sz="800" dirty="0">
                <a:solidFill>
                  <a:schemeClr val="bg1"/>
                </a:solidFill>
                <a:latin typeface="+mn-lt"/>
                <a:ea typeface="+mn-ea"/>
                <a:cs typeface="+mn-ea"/>
                <a:sym typeface="+mn-lt"/>
              </a:rPr>
              <a:t>      </a:t>
            </a:r>
            <a:endParaRPr lang="zh-CN" altLang="en-US" sz="800" dirty="0">
              <a:solidFill>
                <a:schemeClr val="bg1"/>
              </a:solidFill>
              <a:latin typeface="+mn-lt"/>
              <a:ea typeface="+mn-ea"/>
              <a:cs typeface="+mn-ea"/>
              <a:sym typeface="+mn-lt"/>
            </a:endParaRPr>
          </a:p>
        </p:txBody>
      </p:sp>
      <p:sp>
        <p:nvSpPr>
          <p:cNvPr id="48" name="矩形 47"/>
          <p:cNvSpPr/>
          <p:nvPr/>
        </p:nvSpPr>
        <p:spPr>
          <a:xfrm>
            <a:off x="4564380" y="5580380"/>
            <a:ext cx="2176780" cy="29019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sz="800" b="1" dirty="0">
                <a:solidFill>
                  <a:schemeClr val="bg1"/>
                </a:solidFill>
                <a:latin typeface="+mn-lt"/>
                <a:ea typeface="+mn-ea"/>
                <a:cs typeface="+mn-ea"/>
                <a:sym typeface="+mn-lt"/>
              </a:rPr>
              <a:t>跟数据库进行交互</a:t>
            </a:r>
            <a:r>
              <a:rPr lang="en-US" altLang="zh-CN" sz="800" dirty="0">
                <a:solidFill>
                  <a:schemeClr val="bg1"/>
                </a:solidFill>
                <a:latin typeface="+mn-lt"/>
                <a:ea typeface="+mn-ea"/>
                <a:cs typeface="+mn-ea"/>
                <a:sym typeface="+mn-lt"/>
              </a:rPr>
              <a:t>      </a:t>
            </a:r>
            <a:endParaRPr lang="zh-CN" altLang="en-US" sz="800" dirty="0">
              <a:solidFill>
                <a:schemeClr val="bg1"/>
              </a:solidFill>
              <a:latin typeface="+mn-lt"/>
              <a:ea typeface="+mn-ea"/>
              <a:cs typeface="+mn-ea"/>
              <a:sym typeface="+mn-lt"/>
            </a:endParaRPr>
          </a:p>
        </p:txBody>
      </p:sp>
      <p:sp>
        <p:nvSpPr>
          <p:cNvPr id="49" name="矩形 48"/>
          <p:cNvSpPr/>
          <p:nvPr/>
        </p:nvSpPr>
        <p:spPr>
          <a:xfrm>
            <a:off x="7028180" y="5580380"/>
            <a:ext cx="1510030" cy="522605"/>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ctr" anchorCtr="0">
            <a:noAutofit/>
          </a:bodyPr>
          <a:lstStyle/>
          <a:p>
            <a:pPr algn="ctr" defTabSz="711200" eaLnBrk="1" fontAlgn="auto" hangingPunct="1">
              <a:spcAft>
                <a:spcPct val="35000"/>
              </a:spcAft>
            </a:pPr>
            <a:r>
              <a:rPr kumimoji="0" lang="zh-CN" sz="800" b="1" i="0" u="none" strike="noStrike" kern="0" cap="none" spc="0" normalizeH="0" baseline="0" noProof="0" dirty="0">
                <a:ln>
                  <a:noFill/>
                </a:ln>
                <a:solidFill>
                  <a:srgbClr val="2E383F"/>
                </a:solidFill>
                <a:effectLst/>
                <a:uLnTx/>
                <a:uFillTx/>
                <a:latin typeface="+mn-lt"/>
                <a:ea typeface="+mn-ea"/>
                <a:cs typeface="+mn-ea"/>
                <a:sym typeface="+mn-lt"/>
              </a:rPr>
              <a:t>需求发生变化则需要重新建模，难以面对多变或临时的分析需求</a:t>
            </a:r>
          </a:p>
        </p:txBody>
      </p:sp>
      <p:sp>
        <p:nvSpPr>
          <p:cNvPr id="50" name="矩形 49"/>
          <p:cNvSpPr/>
          <p:nvPr/>
        </p:nvSpPr>
        <p:spPr>
          <a:xfrm>
            <a:off x="7028815" y="4999355"/>
            <a:ext cx="1509395" cy="321945"/>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ctr" anchorCtr="0">
            <a:noAutofit/>
          </a:bodyPr>
          <a:lstStyle/>
          <a:p>
            <a:pPr algn="ctr" defTabSz="711200" eaLnBrk="1" fontAlgn="auto" hangingPunct="1">
              <a:spcAft>
                <a:spcPct val="35000"/>
              </a:spcAft>
            </a:pPr>
            <a:r>
              <a:rPr kumimoji="0" lang="zh-CN" sz="800" b="1" i="0" u="none" strike="noStrike" kern="0" cap="none" spc="0" normalizeH="0" baseline="0" noProof="0" dirty="0">
                <a:ln>
                  <a:noFill/>
                </a:ln>
                <a:solidFill>
                  <a:srgbClr val="2E383F"/>
                </a:solidFill>
                <a:effectLst/>
                <a:uLnTx/>
                <a:uFillTx/>
                <a:latin typeface="+mn-lt"/>
                <a:ea typeface="+mn-ea"/>
                <a:cs typeface="+mn-ea"/>
                <a:sym typeface="+mn-lt"/>
              </a:rPr>
              <a:t>需要代码编程能力</a:t>
            </a:r>
          </a:p>
        </p:txBody>
      </p:sp>
      <p:sp>
        <p:nvSpPr>
          <p:cNvPr id="51" name="矩形 50"/>
          <p:cNvSpPr/>
          <p:nvPr/>
        </p:nvSpPr>
        <p:spPr>
          <a:xfrm>
            <a:off x="421005" y="2550160"/>
            <a:ext cx="2593975" cy="15786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52" name="文本框 51"/>
          <p:cNvSpPr txBox="1"/>
          <p:nvPr/>
        </p:nvSpPr>
        <p:spPr>
          <a:xfrm>
            <a:off x="508000" y="2595245"/>
            <a:ext cx="452755" cy="1568450"/>
          </a:xfrm>
          <a:prstGeom prst="rect">
            <a:avLst/>
          </a:prstGeom>
          <a:noFill/>
        </p:spPr>
        <p:txBody>
          <a:bodyPr wrap="square" rtlCol="0">
            <a:spAutoFit/>
          </a:bodyPr>
          <a:lstStyle/>
          <a:p>
            <a:pPr algn="l"/>
            <a:r>
              <a:rPr lang="zh-CN" altLang="en-US" sz="1600" dirty="0">
                <a:solidFill>
                  <a:schemeClr val="accent1"/>
                </a:solidFill>
                <a:latin typeface="微软雅黑" panose="020B0503020204020204" pitchFamily="34" charset="-122"/>
                <a:ea typeface="微软雅黑" panose="020B0503020204020204" pitchFamily="34" charset="-122"/>
              </a:rPr>
              <a:t>业务人员填报</a:t>
            </a:r>
          </a:p>
        </p:txBody>
      </p:sp>
      <p:sp>
        <p:nvSpPr>
          <p:cNvPr id="53" name="矩形 52"/>
          <p:cNvSpPr/>
          <p:nvPr/>
        </p:nvSpPr>
        <p:spPr>
          <a:xfrm>
            <a:off x="1055370" y="2781935"/>
            <a:ext cx="1643380" cy="41211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sz="800" b="1" dirty="0">
                <a:solidFill>
                  <a:schemeClr val="bg1"/>
                </a:solidFill>
                <a:latin typeface="+mn-lt"/>
                <a:ea typeface="+mn-ea"/>
                <a:cs typeface="+mn-ea"/>
                <a:sym typeface="+mn-lt"/>
              </a:rPr>
              <a:t>对填报表进行数据填报</a:t>
            </a:r>
            <a:r>
              <a:rPr lang="en-US" altLang="zh-CN" sz="800" dirty="0">
                <a:solidFill>
                  <a:schemeClr val="bg1"/>
                </a:solidFill>
                <a:latin typeface="+mn-lt"/>
                <a:ea typeface="+mn-ea"/>
                <a:cs typeface="+mn-ea"/>
                <a:sym typeface="+mn-lt"/>
              </a:rPr>
              <a:t>       </a:t>
            </a:r>
            <a:endParaRPr lang="zh-CN" altLang="en-US" sz="800" dirty="0">
              <a:solidFill>
                <a:schemeClr val="bg1"/>
              </a:solidFill>
              <a:latin typeface="+mn-lt"/>
              <a:ea typeface="+mn-ea"/>
              <a:cs typeface="+mn-ea"/>
              <a:sym typeface="+mn-lt"/>
            </a:endParaRPr>
          </a:p>
        </p:txBody>
      </p:sp>
      <p:sp>
        <p:nvSpPr>
          <p:cNvPr id="54" name="矩形 53"/>
          <p:cNvSpPr/>
          <p:nvPr/>
        </p:nvSpPr>
        <p:spPr>
          <a:xfrm>
            <a:off x="1055370" y="3493135"/>
            <a:ext cx="1633855" cy="424180"/>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ctr" anchorCtr="0">
            <a:noAutofit/>
          </a:bodyPr>
          <a:lstStyle/>
          <a:p>
            <a:pPr algn="ctr" defTabSz="711200" eaLnBrk="1" fontAlgn="auto" hangingPunct="1">
              <a:spcAft>
                <a:spcPct val="35000"/>
              </a:spcAft>
            </a:pPr>
            <a:r>
              <a:rPr kumimoji="0" lang="zh-CN" sz="800" b="1" i="0" u="none" strike="noStrike" kern="0" cap="none" spc="0" normalizeH="0" baseline="0" noProof="0" dirty="0">
                <a:ln>
                  <a:noFill/>
                </a:ln>
                <a:solidFill>
                  <a:srgbClr val="2E383F"/>
                </a:solidFill>
                <a:effectLst/>
                <a:uLnTx/>
                <a:uFillTx/>
                <a:latin typeface="+mn-lt"/>
                <a:ea typeface="+mn-ea"/>
                <a:cs typeface="+mn-ea"/>
                <a:sym typeface="+mn-lt"/>
              </a:rPr>
              <a:t>只能使用既有模板，可操作性差</a:t>
            </a:r>
          </a:p>
        </p:txBody>
      </p:sp>
      <p:sp>
        <p:nvSpPr>
          <p:cNvPr id="55" name="矩形 54"/>
          <p:cNvSpPr/>
          <p:nvPr/>
        </p:nvSpPr>
        <p:spPr>
          <a:xfrm>
            <a:off x="7029450" y="1664335"/>
            <a:ext cx="1411605" cy="243205"/>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ctr" anchorCtr="0">
            <a:noAutofit/>
          </a:bodyPr>
          <a:lstStyle/>
          <a:p>
            <a:pPr algn="ctr" defTabSz="711200" eaLnBrk="1" fontAlgn="auto" hangingPunct="1">
              <a:spcAft>
                <a:spcPct val="35000"/>
              </a:spcAft>
            </a:pPr>
            <a:r>
              <a:rPr kumimoji="0" lang="zh-CN" altLang="en-US" sz="800" b="1" i="0" u="none" strike="noStrike" kern="0" cap="none" spc="0" normalizeH="0" baseline="0" noProof="0" dirty="0">
                <a:ln>
                  <a:noFill/>
                </a:ln>
                <a:solidFill>
                  <a:srgbClr val="2E383F"/>
                </a:solidFill>
                <a:effectLst/>
                <a:uLnTx/>
                <a:uFillTx/>
                <a:latin typeface="+mn-lt"/>
                <a:ea typeface="+mn-ea"/>
                <a:cs typeface="+mn-ea"/>
                <a:sym typeface="+mn-lt"/>
              </a:rPr>
              <a:t>掌握</a:t>
            </a:r>
            <a:r>
              <a:rPr kumimoji="0" lang="en-US" altLang="zh-CN" sz="800" b="1" i="0" u="none" strike="noStrike" kern="0" cap="none" spc="0" normalizeH="0" baseline="0" noProof="0" dirty="0">
                <a:ln>
                  <a:noFill/>
                </a:ln>
                <a:solidFill>
                  <a:srgbClr val="2E383F"/>
                </a:solidFill>
                <a:effectLst/>
                <a:uLnTx/>
                <a:uFillTx/>
                <a:latin typeface="+mn-lt"/>
                <a:ea typeface="+mn-ea"/>
                <a:cs typeface="+mn-ea"/>
                <a:sym typeface="+mn-lt"/>
              </a:rPr>
              <a:t>SQL</a:t>
            </a:r>
            <a:r>
              <a:rPr kumimoji="0" lang="zh-CN" altLang="en-US" sz="800" b="1" i="0" u="none" strike="noStrike" kern="0" cap="none" spc="0" normalizeH="0" baseline="0" noProof="0" dirty="0">
                <a:ln>
                  <a:noFill/>
                </a:ln>
                <a:solidFill>
                  <a:srgbClr val="2E383F"/>
                </a:solidFill>
                <a:effectLst/>
                <a:uLnTx/>
                <a:uFillTx/>
                <a:latin typeface="+mn-lt"/>
                <a:ea typeface="+mn-ea"/>
                <a:cs typeface="+mn-ea"/>
                <a:sym typeface="+mn-lt"/>
              </a:rPr>
              <a:t>语法</a:t>
            </a:r>
          </a:p>
        </p:txBody>
      </p:sp>
      <p:sp>
        <p:nvSpPr>
          <p:cNvPr id="62" name="right-arrowhead_45093"/>
          <p:cNvSpPr>
            <a:spLocks noChangeAspect="1"/>
          </p:cNvSpPr>
          <p:nvPr/>
        </p:nvSpPr>
        <p:spPr bwMode="auto">
          <a:xfrm>
            <a:off x="3227897" y="2993347"/>
            <a:ext cx="363980" cy="609685"/>
          </a:xfrm>
          <a:custGeom>
            <a:avLst/>
            <a:gdLst>
              <a:gd name="T0" fmla="*/ 225 w 242"/>
              <a:gd name="T1" fmla="*/ 241 h 406"/>
              <a:gd name="T2" fmla="*/ 100 w 242"/>
              <a:gd name="T3" fmla="*/ 387 h 406"/>
              <a:gd name="T4" fmla="*/ 60 w 242"/>
              <a:gd name="T5" fmla="*/ 406 h 406"/>
              <a:gd name="T6" fmla="*/ 25 w 242"/>
              <a:gd name="T7" fmla="*/ 394 h 406"/>
              <a:gd name="T8" fmla="*/ 19 w 242"/>
              <a:gd name="T9" fmla="*/ 318 h 406"/>
              <a:gd name="T10" fmla="*/ 114 w 242"/>
              <a:gd name="T11" fmla="*/ 206 h 406"/>
              <a:gd name="T12" fmla="*/ 19 w 242"/>
              <a:gd name="T13" fmla="*/ 94 h 406"/>
              <a:gd name="T14" fmla="*/ 25 w 242"/>
              <a:gd name="T15" fmla="*/ 19 h 406"/>
              <a:gd name="T16" fmla="*/ 100 w 242"/>
              <a:gd name="T17" fmla="*/ 25 h 406"/>
              <a:gd name="T18" fmla="*/ 225 w 242"/>
              <a:gd name="T19" fmla="*/ 172 h 406"/>
              <a:gd name="T20" fmla="*/ 225 w 242"/>
              <a:gd name="T21" fmla="*/ 24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406">
                <a:moveTo>
                  <a:pt x="225" y="241"/>
                </a:moveTo>
                <a:lnTo>
                  <a:pt x="100" y="387"/>
                </a:lnTo>
                <a:cubicBezTo>
                  <a:pt x="90" y="400"/>
                  <a:pt x="75" y="406"/>
                  <a:pt x="60" y="406"/>
                </a:cubicBezTo>
                <a:cubicBezTo>
                  <a:pt x="48" y="406"/>
                  <a:pt x="35" y="402"/>
                  <a:pt x="25" y="394"/>
                </a:cubicBezTo>
                <a:cubicBezTo>
                  <a:pt x="3" y="375"/>
                  <a:pt x="0" y="341"/>
                  <a:pt x="19" y="318"/>
                </a:cubicBezTo>
                <a:lnTo>
                  <a:pt x="114" y="206"/>
                </a:lnTo>
                <a:lnTo>
                  <a:pt x="19" y="94"/>
                </a:lnTo>
                <a:cubicBezTo>
                  <a:pt x="0" y="71"/>
                  <a:pt x="3" y="38"/>
                  <a:pt x="25" y="19"/>
                </a:cubicBezTo>
                <a:cubicBezTo>
                  <a:pt x="48" y="0"/>
                  <a:pt x="81" y="2"/>
                  <a:pt x="100" y="25"/>
                </a:cubicBezTo>
                <a:lnTo>
                  <a:pt x="225" y="172"/>
                </a:lnTo>
                <a:cubicBezTo>
                  <a:pt x="242" y="192"/>
                  <a:pt x="242" y="221"/>
                  <a:pt x="225" y="241"/>
                </a:cubicBezTo>
                <a:close/>
              </a:path>
            </a:pathLst>
          </a:custGeom>
          <a:solidFill>
            <a:schemeClr val="bg1">
              <a:lumMod val="65000"/>
            </a:schemeClr>
          </a:solidFill>
          <a:ln>
            <a:noFill/>
          </a:ln>
        </p:spPr>
      </p:sp>
      <p:sp>
        <p:nvSpPr>
          <p:cNvPr id="63" name="right-arrowhead_45093"/>
          <p:cNvSpPr>
            <a:spLocks noChangeAspect="1"/>
          </p:cNvSpPr>
          <p:nvPr/>
        </p:nvSpPr>
        <p:spPr bwMode="auto">
          <a:xfrm rot="5400000">
            <a:off x="4814127" y="4099517"/>
            <a:ext cx="363980" cy="609685"/>
          </a:xfrm>
          <a:custGeom>
            <a:avLst/>
            <a:gdLst>
              <a:gd name="T0" fmla="*/ 225 w 242"/>
              <a:gd name="T1" fmla="*/ 241 h 406"/>
              <a:gd name="T2" fmla="*/ 100 w 242"/>
              <a:gd name="T3" fmla="*/ 387 h 406"/>
              <a:gd name="T4" fmla="*/ 60 w 242"/>
              <a:gd name="T5" fmla="*/ 406 h 406"/>
              <a:gd name="T6" fmla="*/ 25 w 242"/>
              <a:gd name="T7" fmla="*/ 394 h 406"/>
              <a:gd name="T8" fmla="*/ 19 w 242"/>
              <a:gd name="T9" fmla="*/ 318 h 406"/>
              <a:gd name="T10" fmla="*/ 114 w 242"/>
              <a:gd name="T11" fmla="*/ 206 h 406"/>
              <a:gd name="T12" fmla="*/ 19 w 242"/>
              <a:gd name="T13" fmla="*/ 94 h 406"/>
              <a:gd name="T14" fmla="*/ 25 w 242"/>
              <a:gd name="T15" fmla="*/ 19 h 406"/>
              <a:gd name="T16" fmla="*/ 100 w 242"/>
              <a:gd name="T17" fmla="*/ 25 h 406"/>
              <a:gd name="T18" fmla="*/ 225 w 242"/>
              <a:gd name="T19" fmla="*/ 172 h 406"/>
              <a:gd name="T20" fmla="*/ 225 w 242"/>
              <a:gd name="T21" fmla="*/ 24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406">
                <a:moveTo>
                  <a:pt x="225" y="241"/>
                </a:moveTo>
                <a:lnTo>
                  <a:pt x="100" y="387"/>
                </a:lnTo>
                <a:cubicBezTo>
                  <a:pt x="90" y="400"/>
                  <a:pt x="75" y="406"/>
                  <a:pt x="60" y="406"/>
                </a:cubicBezTo>
                <a:cubicBezTo>
                  <a:pt x="48" y="406"/>
                  <a:pt x="35" y="402"/>
                  <a:pt x="25" y="394"/>
                </a:cubicBezTo>
                <a:cubicBezTo>
                  <a:pt x="3" y="375"/>
                  <a:pt x="0" y="341"/>
                  <a:pt x="19" y="318"/>
                </a:cubicBezTo>
                <a:lnTo>
                  <a:pt x="114" y="206"/>
                </a:lnTo>
                <a:lnTo>
                  <a:pt x="19" y="94"/>
                </a:lnTo>
                <a:cubicBezTo>
                  <a:pt x="0" y="71"/>
                  <a:pt x="3" y="38"/>
                  <a:pt x="25" y="19"/>
                </a:cubicBezTo>
                <a:cubicBezTo>
                  <a:pt x="48" y="0"/>
                  <a:pt x="81" y="2"/>
                  <a:pt x="100" y="25"/>
                </a:cubicBezTo>
                <a:lnTo>
                  <a:pt x="225" y="172"/>
                </a:lnTo>
                <a:cubicBezTo>
                  <a:pt x="242" y="192"/>
                  <a:pt x="242" y="221"/>
                  <a:pt x="225" y="241"/>
                </a:cubicBezTo>
                <a:close/>
              </a:path>
            </a:pathLst>
          </a:custGeom>
          <a:solidFill>
            <a:schemeClr val="bg1">
              <a:lumMod val="65000"/>
            </a:schemeClr>
          </a:solidFill>
          <a:ln>
            <a:noFill/>
          </a:ln>
        </p:spPr>
      </p:sp>
      <p:sp>
        <p:nvSpPr>
          <p:cNvPr id="64" name="right-arrowhead_45093"/>
          <p:cNvSpPr>
            <a:spLocks noChangeAspect="1"/>
          </p:cNvSpPr>
          <p:nvPr/>
        </p:nvSpPr>
        <p:spPr bwMode="auto">
          <a:xfrm rot="5400000">
            <a:off x="4814127" y="2007827"/>
            <a:ext cx="363980" cy="609685"/>
          </a:xfrm>
          <a:custGeom>
            <a:avLst/>
            <a:gdLst>
              <a:gd name="T0" fmla="*/ 225 w 242"/>
              <a:gd name="T1" fmla="*/ 241 h 406"/>
              <a:gd name="T2" fmla="*/ 100 w 242"/>
              <a:gd name="T3" fmla="*/ 387 h 406"/>
              <a:gd name="T4" fmla="*/ 60 w 242"/>
              <a:gd name="T5" fmla="*/ 406 h 406"/>
              <a:gd name="T6" fmla="*/ 25 w 242"/>
              <a:gd name="T7" fmla="*/ 394 h 406"/>
              <a:gd name="T8" fmla="*/ 19 w 242"/>
              <a:gd name="T9" fmla="*/ 318 h 406"/>
              <a:gd name="T10" fmla="*/ 114 w 242"/>
              <a:gd name="T11" fmla="*/ 206 h 406"/>
              <a:gd name="T12" fmla="*/ 19 w 242"/>
              <a:gd name="T13" fmla="*/ 94 h 406"/>
              <a:gd name="T14" fmla="*/ 25 w 242"/>
              <a:gd name="T15" fmla="*/ 19 h 406"/>
              <a:gd name="T16" fmla="*/ 100 w 242"/>
              <a:gd name="T17" fmla="*/ 25 h 406"/>
              <a:gd name="T18" fmla="*/ 225 w 242"/>
              <a:gd name="T19" fmla="*/ 172 h 406"/>
              <a:gd name="T20" fmla="*/ 225 w 242"/>
              <a:gd name="T21" fmla="*/ 24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406">
                <a:moveTo>
                  <a:pt x="225" y="241"/>
                </a:moveTo>
                <a:lnTo>
                  <a:pt x="100" y="387"/>
                </a:lnTo>
                <a:cubicBezTo>
                  <a:pt x="90" y="400"/>
                  <a:pt x="75" y="406"/>
                  <a:pt x="60" y="406"/>
                </a:cubicBezTo>
                <a:cubicBezTo>
                  <a:pt x="48" y="406"/>
                  <a:pt x="35" y="402"/>
                  <a:pt x="25" y="394"/>
                </a:cubicBezTo>
                <a:cubicBezTo>
                  <a:pt x="3" y="375"/>
                  <a:pt x="0" y="341"/>
                  <a:pt x="19" y="318"/>
                </a:cubicBezTo>
                <a:lnTo>
                  <a:pt x="114" y="206"/>
                </a:lnTo>
                <a:lnTo>
                  <a:pt x="19" y="94"/>
                </a:lnTo>
                <a:cubicBezTo>
                  <a:pt x="0" y="71"/>
                  <a:pt x="3" y="38"/>
                  <a:pt x="25" y="19"/>
                </a:cubicBezTo>
                <a:cubicBezTo>
                  <a:pt x="48" y="0"/>
                  <a:pt x="81" y="2"/>
                  <a:pt x="100" y="25"/>
                </a:cubicBezTo>
                <a:lnTo>
                  <a:pt x="225" y="172"/>
                </a:lnTo>
                <a:cubicBezTo>
                  <a:pt x="242" y="192"/>
                  <a:pt x="242" y="221"/>
                  <a:pt x="225" y="241"/>
                </a:cubicBezTo>
                <a:close/>
              </a:path>
            </a:pathLst>
          </a:custGeom>
          <a:solidFill>
            <a:schemeClr val="bg1">
              <a:lumMod val="65000"/>
            </a:schemeClr>
          </a:solidFill>
          <a:ln>
            <a:noFill/>
          </a:ln>
        </p:spPr>
      </p:sp>
      <p:cxnSp>
        <p:nvCxnSpPr>
          <p:cNvPr id="66" name="肘形连接符 65"/>
          <p:cNvCxnSpPr>
            <a:stCxn id="44" idx="3"/>
            <a:endCxn id="35" idx="0"/>
          </p:cNvCxnSpPr>
          <p:nvPr/>
        </p:nvCxnSpPr>
        <p:spPr>
          <a:xfrm flipH="1" flipV="1">
            <a:off x="6249670" y="1006475"/>
            <a:ext cx="2451735" cy="4469765"/>
          </a:xfrm>
          <a:prstGeom prst="bentConnector4">
            <a:avLst>
              <a:gd name="adj1" fmla="val -9713"/>
              <a:gd name="adj2" fmla="val 105327"/>
            </a:avLst>
          </a:prstGeom>
          <a:ln w="44450" cmpd="sng">
            <a:solidFill>
              <a:schemeClr val="bg1">
                <a:lumMod val="6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9406890" y="5187950"/>
            <a:ext cx="2593975" cy="147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71" name="文本框 70"/>
          <p:cNvSpPr txBox="1"/>
          <p:nvPr/>
        </p:nvSpPr>
        <p:spPr>
          <a:xfrm>
            <a:off x="9520555" y="5275580"/>
            <a:ext cx="331470" cy="1383665"/>
          </a:xfrm>
          <a:prstGeom prst="rect">
            <a:avLst/>
          </a:prstGeom>
          <a:noFill/>
        </p:spPr>
        <p:txBody>
          <a:bodyPr wrap="square" rtlCol="0">
            <a:sp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数据</a:t>
            </a:r>
          </a:p>
          <a:p>
            <a:pPr algn="l"/>
            <a:r>
              <a:rPr lang="zh-CN" altLang="en-US" sz="1400" dirty="0">
                <a:solidFill>
                  <a:schemeClr val="accent1"/>
                </a:solidFill>
                <a:latin typeface="微软雅黑" panose="020B0503020204020204" pitchFamily="34" charset="-122"/>
                <a:ea typeface="微软雅黑" panose="020B0503020204020204" pitchFamily="34" charset="-122"/>
              </a:rPr>
              <a:t>汇总分析</a:t>
            </a:r>
          </a:p>
        </p:txBody>
      </p:sp>
      <p:sp>
        <p:nvSpPr>
          <p:cNvPr id="73" name="矩形 72"/>
          <p:cNvSpPr/>
          <p:nvPr/>
        </p:nvSpPr>
        <p:spPr>
          <a:xfrm>
            <a:off x="10163175" y="5476240"/>
            <a:ext cx="1451610" cy="29019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sz="800" b="1" dirty="0">
                <a:solidFill>
                  <a:schemeClr val="bg1"/>
                </a:solidFill>
                <a:latin typeface="+mn-lt"/>
                <a:ea typeface="+mn-ea"/>
                <a:cs typeface="+mn-ea"/>
                <a:sym typeface="+mn-lt"/>
              </a:rPr>
              <a:t>制作统计表进行数据汇总分析</a:t>
            </a:r>
            <a:r>
              <a:rPr lang="en-US" altLang="zh-CN" sz="800" b="1" dirty="0">
                <a:solidFill>
                  <a:schemeClr val="bg1"/>
                </a:solidFill>
                <a:latin typeface="+mn-lt"/>
                <a:ea typeface="+mn-ea"/>
                <a:cs typeface="+mn-ea"/>
                <a:sym typeface="+mn-lt"/>
              </a:rPr>
              <a:t> </a:t>
            </a:r>
            <a:r>
              <a:rPr lang="en-US" altLang="zh-CN" sz="800" dirty="0">
                <a:solidFill>
                  <a:schemeClr val="bg1"/>
                </a:solidFill>
                <a:latin typeface="+mn-lt"/>
                <a:ea typeface="+mn-ea"/>
                <a:cs typeface="+mn-ea"/>
                <a:sym typeface="+mn-lt"/>
              </a:rPr>
              <a:t>      </a:t>
            </a:r>
            <a:endParaRPr lang="zh-CN" altLang="en-US" sz="800" dirty="0">
              <a:solidFill>
                <a:schemeClr val="bg1"/>
              </a:solidFill>
              <a:latin typeface="+mn-lt"/>
              <a:ea typeface="+mn-ea"/>
              <a:cs typeface="+mn-ea"/>
              <a:sym typeface="+mn-lt"/>
            </a:endParaRPr>
          </a:p>
        </p:txBody>
      </p:sp>
      <p:sp>
        <p:nvSpPr>
          <p:cNvPr id="74" name="矩形 73"/>
          <p:cNvSpPr/>
          <p:nvPr/>
        </p:nvSpPr>
        <p:spPr>
          <a:xfrm>
            <a:off x="10105390" y="6007100"/>
            <a:ext cx="1509395" cy="381635"/>
          </a:xfrm>
          <a:prstGeom prst="rect">
            <a:avLst/>
          </a:prstGeom>
          <a:solidFill>
            <a:schemeClr val="accent4">
              <a:lumMod val="60000"/>
              <a:lumOff val="40000"/>
            </a:schemeClr>
          </a:solidFill>
          <a:ln>
            <a:noFill/>
          </a:ln>
          <a:effectLst/>
        </p:spPr>
        <p:txBody>
          <a:bodyPr spcFirstLastPara="0" vert="horz" wrap="square" lIns="0" tIns="812278" rIns="0" bIns="812277" numCol="1" spcCol="1270" rtlCol="0" anchor="ctr" anchorCtr="0">
            <a:noAutofit/>
          </a:bodyPr>
          <a:lstStyle/>
          <a:p>
            <a:pPr algn="ctr" defTabSz="711200" eaLnBrk="1" fontAlgn="auto" hangingPunct="1">
              <a:spcAft>
                <a:spcPct val="35000"/>
              </a:spcAft>
            </a:pPr>
            <a:r>
              <a:rPr kumimoji="0" lang="zh-CN" sz="800" b="1" i="0" u="none" strike="noStrike" kern="0" cap="none" spc="0" normalizeH="0" baseline="0" noProof="0" dirty="0">
                <a:ln>
                  <a:noFill/>
                </a:ln>
                <a:solidFill>
                  <a:srgbClr val="2E383F"/>
                </a:solidFill>
                <a:effectLst/>
                <a:uLnTx/>
                <a:uFillTx/>
                <a:latin typeface="+mn-lt"/>
                <a:ea typeface="+mn-ea"/>
                <a:cs typeface="+mn-ea"/>
                <a:sym typeface="+mn-lt"/>
              </a:rPr>
              <a:t>懂</a:t>
            </a:r>
            <a:r>
              <a:rPr kumimoji="0" lang="en-US" altLang="zh-CN" sz="800" b="1" i="0" u="none" strike="noStrike" kern="0" cap="none" spc="0" normalizeH="0" baseline="0" noProof="0" dirty="0">
                <a:ln>
                  <a:noFill/>
                </a:ln>
                <a:solidFill>
                  <a:srgbClr val="2E383F"/>
                </a:solidFill>
                <a:effectLst/>
                <a:uLnTx/>
                <a:uFillTx/>
                <a:latin typeface="+mn-lt"/>
                <a:ea typeface="+mn-ea"/>
                <a:cs typeface="+mn-ea"/>
                <a:sym typeface="+mn-lt"/>
              </a:rPr>
              <a:t>SQL</a:t>
            </a:r>
            <a:r>
              <a:rPr kumimoji="0" lang="zh-CN" altLang="en-US" sz="800" b="1" i="0" u="none" strike="noStrike" kern="0" cap="none" spc="0" normalizeH="0" baseline="0" noProof="0" dirty="0">
                <a:ln>
                  <a:noFill/>
                </a:ln>
                <a:solidFill>
                  <a:srgbClr val="2E383F"/>
                </a:solidFill>
                <a:effectLst/>
                <a:uLnTx/>
                <a:uFillTx/>
                <a:latin typeface="+mn-lt"/>
                <a:ea typeface="+mn-ea"/>
                <a:cs typeface="+mn-ea"/>
                <a:sym typeface="+mn-lt"/>
              </a:rPr>
              <a:t>、熟悉报表工具</a:t>
            </a:r>
          </a:p>
        </p:txBody>
      </p:sp>
      <p:cxnSp>
        <p:nvCxnSpPr>
          <p:cNvPr id="76" name="肘形连接符 75"/>
          <p:cNvCxnSpPr>
            <a:endCxn id="69" idx="0"/>
          </p:cNvCxnSpPr>
          <p:nvPr/>
        </p:nvCxnSpPr>
        <p:spPr>
          <a:xfrm rot="5400000" flipV="1">
            <a:off x="6196965" y="680720"/>
            <a:ext cx="4559300" cy="4454525"/>
          </a:xfrm>
          <a:prstGeom prst="bentConnector3">
            <a:avLst>
              <a:gd name="adj1" fmla="val -2374"/>
            </a:avLst>
          </a:prstGeom>
          <a:ln w="53975" cmpd="sng">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20649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endParaRPr lang="en-US" altLang="zh-CN" dirty="0">
              <a:sym typeface="+mn-ea"/>
            </a:endParaRPr>
          </a:p>
        </p:txBody>
      </p:sp>
      <p:sp>
        <p:nvSpPr>
          <p:cNvPr id="10" name="矩形 9"/>
          <p:cNvSpPr/>
          <p:nvPr/>
        </p:nvSpPr>
        <p:spPr>
          <a:xfrm>
            <a:off x="718185" y="800100"/>
            <a:ext cx="10812780" cy="570293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948690" y="874395"/>
            <a:ext cx="10428605" cy="306705"/>
          </a:xfrm>
          <a:prstGeom prst="rect">
            <a:avLst/>
          </a:prstGeom>
          <a:noFill/>
        </p:spPr>
        <p:txBody>
          <a:bodyPr wrap="square" rtlCol="0">
            <a:spAutoFit/>
          </a:bodyPr>
          <a:lstStyle/>
          <a:p>
            <a:pPr algn="l"/>
            <a:r>
              <a:rPr lang="zh-CN" altLang="en-US" sz="1400" dirty="0">
                <a:solidFill>
                  <a:schemeClr val="tx1"/>
                </a:solidFill>
                <a:latin typeface="+mj-ea"/>
                <a:ea typeface="+mj-ea"/>
              </a:rPr>
              <a:t>有时报表为了美观，不会像行式或网格填报表那样整齐的排成一行，而是将一条信息自由分布在多行，例如下面的访客信息登记表：</a:t>
            </a:r>
          </a:p>
        </p:txBody>
      </p:sp>
      <p:sp>
        <p:nvSpPr>
          <p:cNvPr id="4" name="文本框 3"/>
          <p:cNvSpPr txBox="1"/>
          <p:nvPr/>
        </p:nvSpPr>
        <p:spPr>
          <a:xfrm>
            <a:off x="1040130" y="3347085"/>
            <a:ext cx="1783080" cy="306705"/>
          </a:xfrm>
          <a:prstGeom prst="rect">
            <a:avLst/>
          </a:prstGeom>
          <a:noFill/>
        </p:spPr>
        <p:txBody>
          <a:bodyPr wrap="none" rtlCol="0">
            <a:spAutoFit/>
          </a:bodyPr>
          <a:lstStyle/>
          <a:p>
            <a:pPr algn="l"/>
            <a:r>
              <a:rPr lang="zh-CN" altLang="en-US" sz="1400" dirty="0">
                <a:latin typeface="+mj-ea"/>
                <a:ea typeface="+mj-ea"/>
              </a:rPr>
              <a:t>报表设计界面如下：</a:t>
            </a:r>
          </a:p>
        </p:txBody>
      </p:sp>
      <p:sp>
        <p:nvSpPr>
          <p:cNvPr id="11" name="文本框 10"/>
          <p:cNvSpPr txBox="1"/>
          <p:nvPr/>
        </p:nvSpPr>
        <p:spPr>
          <a:xfrm>
            <a:off x="948055" y="5746115"/>
            <a:ext cx="10429240" cy="521970"/>
          </a:xfrm>
          <a:prstGeom prst="rect">
            <a:avLst/>
          </a:prstGeom>
          <a:noFill/>
        </p:spPr>
        <p:txBody>
          <a:bodyPr wrap="square" rtlCol="0">
            <a:spAutoFit/>
          </a:bodyPr>
          <a:lstStyle/>
          <a:p>
            <a:pPr algn="l"/>
            <a:r>
              <a:rPr lang="zh-CN" altLang="en-US" sz="1400" dirty="0">
                <a:latin typeface="+mj-ea"/>
                <a:ea typeface="+mj-ea"/>
              </a:rPr>
              <a:t>其中，</a:t>
            </a:r>
            <a:r>
              <a:rPr lang="en-US" altLang="zh-CN" sz="1400" dirty="0">
                <a:latin typeface="+mj-ea"/>
                <a:ea typeface="+mj-ea"/>
              </a:rPr>
              <a:t>B1</a:t>
            </a:r>
            <a:r>
              <a:rPr lang="zh-CN" altLang="en-US" sz="1400" dirty="0">
                <a:latin typeface="+mj-ea"/>
                <a:ea typeface="+mj-ea"/>
              </a:rPr>
              <a:t>、</a:t>
            </a:r>
            <a:r>
              <a:rPr lang="en-US" altLang="zh-CN" sz="1400" dirty="0">
                <a:latin typeface="+mj-ea"/>
                <a:ea typeface="+mj-ea"/>
              </a:rPr>
              <a:t>D1</a:t>
            </a:r>
            <a:r>
              <a:rPr lang="zh-CN" altLang="en-US" sz="1400" dirty="0">
                <a:latin typeface="+mj-ea"/>
                <a:ea typeface="+mj-ea"/>
              </a:rPr>
              <a:t>、</a:t>
            </a:r>
            <a:r>
              <a:rPr lang="en-US" altLang="zh-CN" sz="1400" dirty="0">
                <a:latin typeface="+mj-ea"/>
                <a:ea typeface="+mj-ea"/>
              </a:rPr>
              <a:t>F1</a:t>
            </a:r>
            <a:r>
              <a:rPr lang="zh-CN" altLang="en-US" sz="1400" dirty="0">
                <a:latin typeface="+mj-ea"/>
                <a:ea typeface="+mj-ea"/>
              </a:rPr>
              <a:t>、</a:t>
            </a:r>
            <a:r>
              <a:rPr lang="en-US" altLang="zh-CN" sz="1400" dirty="0">
                <a:latin typeface="+mj-ea"/>
                <a:ea typeface="+mj-ea"/>
              </a:rPr>
              <a:t>B2</a:t>
            </a:r>
            <a:r>
              <a:rPr lang="zh-CN" altLang="en-US" sz="1400" dirty="0">
                <a:latin typeface="+mj-ea"/>
                <a:ea typeface="+mj-ea"/>
              </a:rPr>
              <a:t>、</a:t>
            </a:r>
            <a:r>
              <a:rPr lang="en-US" altLang="zh-CN" sz="1400" dirty="0">
                <a:latin typeface="+mj-ea"/>
                <a:ea typeface="+mj-ea"/>
              </a:rPr>
              <a:t>D2</a:t>
            </a:r>
            <a:r>
              <a:rPr lang="zh-CN" altLang="en-US" sz="1400" dirty="0">
                <a:latin typeface="+mj-ea"/>
                <a:ea typeface="+mj-ea"/>
              </a:rPr>
              <a:t>、</a:t>
            </a:r>
            <a:r>
              <a:rPr lang="en-US" altLang="zh-CN" sz="1400" dirty="0">
                <a:latin typeface="+mj-ea"/>
                <a:ea typeface="+mj-ea"/>
              </a:rPr>
              <a:t>B3</a:t>
            </a:r>
            <a:r>
              <a:rPr lang="zh-CN" altLang="en-US" sz="1400" dirty="0">
                <a:latin typeface="+mj-ea"/>
                <a:ea typeface="+mj-ea"/>
              </a:rPr>
              <a:t>、</a:t>
            </a:r>
            <a:r>
              <a:rPr lang="en-US" sz="1400" dirty="0">
                <a:latin typeface="+mj-ea"/>
                <a:ea typeface="+mj-ea"/>
              </a:rPr>
              <a:t>E</a:t>
            </a:r>
            <a:r>
              <a:rPr lang="en-US" altLang="zh-CN" sz="1400" dirty="0">
                <a:latin typeface="+mj-ea"/>
                <a:ea typeface="+mj-ea"/>
              </a:rPr>
              <a:t>3</a:t>
            </a:r>
            <a:r>
              <a:rPr lang="zh-CN" altLang="en-US" sz="1400" dirty="0">
                <a:latin typeface="+mj-ea"/>
                <a:ea typeface="+mj-ea"/>
              </a:rPr>
              <a:t>、</a:t>
            </a:r>
            <a:r>
              <a:rPr lang="en-US" altLang="zh-CN" sz="1400" dirty="0">
                <a:latin typeface="+mj-ea"/>
                <a:ea typeface="+mj-ea"/>
              </a:rPr>
              <a:t>B4</a:t>
            </a:r>
            <a:r>
              <a:rPr lang="zh-CN" altLang="en-US" sz="1400" dirty="0">
                <a:latin typeface="+mj-ea"/>
                <a:ea typeface="+mj-ea"/>
              </a:rPr>
              <a:t>、</a:t>
            </a:r>
            <a:r>
              <a:rPr lang="en-US" altLang="zh-CN" sz="1400" dirty="0">
                <a:latin typeface="+mj-ea"/>
                <a:ea typeface="+mj-ea"/>
              </a:rPr>
              <a:t>E4</a:t>
            </a:r>
            <a:r>
              <a:rPr lang="zh-CN" altLang="en-US" sz="1400" dirty="0">
                <a:latin typeface="+mj-ea"/>
                <a:ea typeface="+mj-ea"/>
              </a:rPr>
              <a:t>、</a:t>
            </a:r>
            <a:r>
              <a:rPr lang="en-US" altLang="zh-CN" sz="1400" dirty="0">
                <a:latin typeface="+mj-ea"/>
                <a:ea typeface="+mj-ea"/>
              </a:rPr>
              <a:t>B5</a:t>
            </a:r>
            <a:r>
              <a:rPr lang="zh-CN" altLang="en-US" sz="1400" dirty="0">
                <a:latin typeface="+mj-ea"/>
                <a:ea typeface="+mj-ea"/>
              </a:rPr>
              <a:t>、</a:t>
            </a:r>
            <a:r>
              <a:rPr lang="en-US" altLang="zh-CN" sz="1400" dirty="0">
                <a:latin typeface="+mj-ea"/>
                <a:ea typeface="+mj-ea"/>
              </a:rPr>
              <a:t>D5</a:t>
            </a:r>
            <a:r>
              <a:rPr lang="zh-CN" altLang="en-US" sz="1400" dirty="0">
                <a:latin typeface="+mj-ea"/>
                <a:ea typeface="+mj-ea"/>
              </a:rPr>
              <a:t>、</a:t>
            </a:r>
            <a:r>
              <a:rPr lang="en-US" altLang="zh-CN" sz="1400" dirty="0">
                <a:latin typeface="+mj-ea"/>
                <a:ea typeface="+mj-ea"/>
              </a:rPr>
              <a:t>F5</a:t>
            </a:r>
            <a:r>
              <a:rPr lang="zh-CN" altLang="en-US" sz="1400" dirty="0">
                <a:latin typeface="+mj-ea"/>
                <a:ea typeface="+mj-ea"/>
              </a:rPr>
              <a:t>、</a:t>
            </a:r>
            <a:r>
              <a:rPr lang="en-US" altLang="zh-CN" sz="1400" dirty="0">
                <a:latin typeface="+mj-ea"/>
                <a:ea typeface="+mj-ea"/>
              </a:rPr>
              <a:t>B6</a:t>
            </a:r>
            <a:r>
              <a:rPr lang="zh-CN" altLang="en-US" sz="1400" dirty="0">
                <a:latin typeface="+mj-ea"/>
                <a:ea typeface="+mj-ea"/>
              </a:rPr>
              <a:t>、</a:t>
            </a:r>
            <a:r>
              <a:rPr lang="en-US" altLang="zh-CN" sz="1400" dirty="0">
                <a:latin typeface="+mj-ea"/>
                <a:ea typeface="+mj-ea"/>
              </a:rPr>
              <a:t>E6</a:t>
            </a:r>
            <a:r>
              <a:rPr lang="zh-CN" altLang="en-US" sz="1400" dirty="0">
                <a:latin typeface="+mj-ea"/>
                <a:ea typeface="+mj-ea"/>
              </a:rPr>
              <a:t>、</a:t>
            </a:r>
            <a:r>
              <a:rPr lang="en-US" altLang="zh-CN" sz="1400" dirty="0">
                <a:latin typeface="+mj-ea"/>
                <a:ea typeface="+mj-ea"/>
              </a:rPr>
              <a:t>B7</a:t>
            </a:r>
            <a:r>
              <a:rPr lang="zh-CN" altLang="en-US" sz="1400" dirty="0">
                <a:latin typeface="+mj-ea"/>
                <a:ea typeface="+mj-ea"/>
              </a:rPr>
              <a:t>、</a:t>
            </a:r>
            <a:r>
              <a:rPr lang="en-US" altLang="zh-CN" sz="1400" dirty="0">
                <a:latin typeface="+mj-ea"/>
                <a:ea typeface="+mj-ea"/>
              </a:rPr>
              <a:t>D7</a:t>
            </a:r>
            <a:r>
              <a:rPr lang="zh-CN" altLang="en-US" sz="1400" dirty="0">
                <a:latin typeface="+mj-ea"/>
                <a:ea typeface="+mj-ea"/>
              </a:rPr>
              <a:t>、</a:t>
            </a:r>
            <a:r>
              <a:rPr lang="en-US" altLang="zh-CN" sz="1400" dirty="0">
                <a:latin typeface="+mj-ea"/>
                <a:ea typeface="+mj-ea"/>
              </a:rPr>
              <a:t>F7</a:t>
            </a:r>
            <a:r>
              <a:rPr lang="zh-CN" altLang="en-US" sz="1400" dirty="0">
                <a:latin typeface="+mj-ea"/>
                <a:ea typeface="+mj-ea"/>
              </a:rPr>
              <a:t>、</a:t>
            </a:r>
            <a:r>
              <a:rPr lang="en-US" altLang="zh-CN" sz="1400" dirty="0">
                <a:latin typeface="+mj-ea"/>
                <a:ea typeface="+mj-ea"/>
              </a:rPr>
              <a:t>B8</a:t>
            </a:r>
            <a:r>
              <a:rPr lang="zh-CN" altLang="en-US" sz="1400" dirty="0">
                <a:latin typeface="+mj-ea"/>
                <a:ea typeface="+mj-ea"/>
              </a:rPr>
              <a:t>、</a:t>
            </a:r>
            <a:r>
              <a:rPr lang="en-US" altLang="zh-CN" sz="1400" dirty="0">
                <a:latin typeface="+mj-ea"/>
                <a:ea typeface="+mj-ea"/>
              </a:rPr>
              <a:t>D8</a:t>
            </a:r>
            <a:r>
              <a:rPr lang="zh-CN" altLang="en-US" sz="1400" dirty="0">
                <a:latin typeface="+mj-ea"/>
                <a:ea typeface="+mj-ea"/>
              </a:rPr>
              <a:t>单元格类型均为数值格，并且分别以其左边同高的格子内容作为字段名称。</a:t>
            </a:r>
          </a:p>
        </p:txBody>
      </p:sp>
      <p:pic>
        <p:nvPicPr>
          <p:cNvPr id="6" name="图片 5"/>
          <p:cNvPicPr>
            <a:picLocks noChangeAspect="1"/>
          </p:cNvPicPr>
          <p:nvPr/>
        </p:nvPicPr>
        <p:blipFill>
          <a:blip r:embed="rId2"/>
          <a:stretch>
            <a:fillRect/>
          </a:stretch>
        </p:blipFill>
        <p:spPr>
          <a:xfrm>
            <a:off x="2053590" y="3689985"/>
            <a:ext cx="3836035" cy="2056130"/>
          </a:xfrm>
          <a:prstGeom prst="rect">
            <a:avLst/>
          </a:prstGeom>
        </p:spPr>
      </p:pic>
      <p:pic>
        <p:nvPicPr>
          <p:cNvPr id="8" name="图片 7"/>
          <p:cNvPicPr>
            <a:picLocks noChangeAspect="1"/>
          </p:cNvPicPr>
          <p:nvPr/>
        </p:nvPicPr>
        <p:blipFill>
          <a:blip r:embed="rId3"/>
          <a:stretch>
            <a:fillRect/>
          </a:stretch>
        </p:blipFill>
        <p:spPr>
          <a:xfrm>
            <a:off x="2053590" y="1181100"/>
            <a:ext cx="4358005" cy="216598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20649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endParaRPr lang="en-US" altLang="zh-CN" dirty="0">
              <a:sym typeface="+mn-ea"/>
            </a:endParaRPr>
          </a:p>
        </p:txBody>
      </p:sp>
      <p:sp>
        <p:nvSpPr>
          <p:cNvPr id="10" name="矩形 9"/>
          <p:cNvSpPr/>
          <p:nvPr/>
        </p:nvSpPr>
        <p:spPr>
          <a:xfrm>
            <a:off x="718185" y="893445"/>
            <a:ext cx="10812780" cy="453834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15" name="文本框 14"/>
          <p:cNvSpPr txBox="1"/>
          <p:nvPr/>
        </p:nvSpPr>
        <p:spPr>
          <a:xfrm>
            <a:off x="1154430" y="1640205"/>
            <a:ext cx="10132060" cy="953135"/>
          </a:xfrm>
          <a:prstGeom prst="rect">
            <a:avLst/>
          </a:prstGeom>
          <a:noFill/>
          <a:ln w="28575" cmpd="sng">
            <a:solidFill>
              <a:srgbClr val="3B6FB3"/>
            </a:solidFill>
            <a:prstDash val="solid"/>
          </a:ln>
        </p:spPr>
        <p:txBody>
          <a:bodyPr wrap="square" rtlCol="0">
            <a:sp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姓名":"张钧","性别":"男","民族":"汉族","证件类型":"身份证","证件号码":130412198903142374,"住址":"北京市昌平区幸福家园32号","手机号":13398335674,"车牌号":"京A12386","单位名称":"北京极智科技","人数":1,"事由":"技术交流","访单号":201804021153214,"进入时间":"2018-04-02 10:02","离开时间":"2018-04-02 11:53","被访人姓名":"张颖","被访人工号":10235,"被访人部门":"技术部","被访人电话":17621364350,"备注":"常规技术沟通"}]</a:t>
            </a:r>
          </a:p>
        </p:txBody>
      </p:sp>
      <p:sp>
        <p:nvSpPr>
          <p:cNvPr id="6" name="文本框 5"/>
          <p:cNvSpPr txBox="1"/>
          <p:nvPr/>
        </p:nvSpPr>
        <p:spPr>
          <a:xfrm>
            <a:off x="1144270" y="2825115"/>
            <a:ext cx="10209530" cy="306705"/>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sym typeface="+mn-ea"/>
              </a:rPr>
              <a:t>上面的</a:t>
            </a:r>
            <a:r>
              <a:rPr lang="en-US" altLang="zh-CN" sz="1400" dirty="0">
                <a:latin typeface="微软雅黑" panose="020B0503020204020204" pitchFamily="34" charset="-122"/>
                <a:ea typeface="微软雅黑" panose="020B0503020204020204" pitchFamily="34" charset="-122"/>
                <a:sym typeface="+mn-ea"/>
              </a:rPr>
              <a:t>json</a:t>
            </a:r>
            <a:r>
              <a:rPr lang="zh-CN" altLang="en-US" sz="1400" dirty="0">
                <a:latin typeface="微软雅黑" panose="020B0503020204020204" pitchFamily="34" charset="-122"/>
                <a:ea typeface="微软雅黑" panose="020B0503020204020204" pitchFamily="34" charset="-122"/>
                <a:sym typeface="+mn-ea"/>
              </a:rPr>
              <a:t>内容，以</a:t>
            </a:r>
            <a:r>
              <a:rPr lang="en-US" altLang="zh-CN" sz="1400" dirty="0">
                <a:latin typeface="微软雅黑" panose="020B0503020204020204" pitchFamily="34" charset="-122"/>
                <a:ea typeface="微软雅黑" panose="020B0503020204020204" pitchFamily="34" charset="-122"/>
                <a:sym typeface="+mn-ea"/>
              </a:rPr>
              <a:t>excel</a:t>
            </a:r>
            <a:r>
              <a:rPr lang="zh-CN" altLang="en-US" sz="1400" dirty="0">
                <a:latin typeface="微软雅黑" panose="020B0503020204020204" pitchFamily="34" charset="-122"/>
                <a:ea typeface="微软雅黑" panose="020B0503020204020204" pitchFamily="34" charset="-122"/>
                <a:sym typeface="+mn-ea"/>
              </a:rPr>
              <a:t>形式展现效果如下：</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26160" y="1140460"/>
            <a:ext cx="6758940" cy="306705"/>
          </a:xfrm>
          <a:prstGeom prst="rect">
            <a:avLst/>
          </a:prstGeom>
          <a:noFill/>
        </p:spPr>
        <p:txBody>
          <a:bodyPr wrap="none" rtlCol="0">
            <a:spAutoFit/>
          </a:bodyPr>
          <a:lstStyle/>
          <a:p>
            <a:pPr algn="l"/>
            <a:r>
              <a:rPr lang="zh-CN" altLang="en-US" sz="1400" dirty="0">
                <a:latin typeface="+mj-ea"/>
                <a:ea typeface="+mj-ea"/>
              </a:rPr>
              <a:t>报表填报提交后，json数据内容如下，该类报表的特点是一张表保存为一个条记录。</a:t>
            </a:r>
          </a:p>
        </p:txBody>
      </p:sp>
      <p:pic>
        <p:nvPicPr>
          <p:cNvPr id="4" name="图片 3"/>
          <p:cNvPicPr>
            <a:picLocks noChangeAspect="1"/>
          </p:cNvPicPr>
          <p:nvPr/>
        </p:nvPicPr>
        <p:blipFill>
          <a:blip r:embed="rId2"/>
          <a:stretch>
            <a:fillRect/>
          </a:stretch>
        </p:blipFill>
        <p:spPr>
          <a:xfrm>
            <a:off x="1211580" y="3326765"/>
            <a:ext cx="10074910" cy="405130"/>
          </a:xfrm>
          <a:prstGeom prst="rect">
            <a:avLst/>
          </a:prstGeom>
        </p:spPr>
      </p:pic>
      <p:sp>
        <p:nvSpPr>
          <p:cNvPr id="5" name="文本框 4"/>
          <p:cNvSpPr txBox="1"/>
          <p:nvPr/>
        </p:nvSpPr>
        <p:spPr>
          <a:xfrm>
            <a:off x="1154430" y="3994785"/>
            <a:ext cx="10209530" cy="306705"/>
          </a:xfrm>
          <a:prstGeom prst="rect">
            <a:avLst/>
          </a:prstGeom>
          <a:noFill/>
        </p:spPr>
        <p:txBody>
          <a:bodyPr wrap="square" rtlCol="0">
            <a:spAutoFit/>
          </a:bodyPr>
          <a:lstStyle/>
          <a:p>
            <a:pPr algn="l"/>
            <a:r>
              <a:rPr lang="zh-CN" altLang="en-US" sz="1400" dirty="0">
                <a:solidFill>
                  <a:schemeClr val="tx1"/>
                </a:solidFill>
                <a:latin typeface="微软雅黑" panose="020B0503020204020204" pitchFamily="34" charset="-122"/>
                <a:ea typeface="微软雅黑" panose="020B0503020204020204" pitchFamily="34" charset="-122"/>
                <a:sym typeface="+mn-ea"/>
              </a:rPr>
              <a:t>可以看到，如果所有字段排列一行展示，报表会特别宽，查阅数据不方便且影响美观。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321425"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endParaRPr lang="en-US" altLang="zh-CN" dirty="0">
              <a:sym typeface="+mn-ea"/>
            </a:endParaRPr>
          </a:p>
        </p:txBody>
      </p:sp>
      <p:sp>
        <p:nvSpPr>
          <p:cNvPr id="10" name="矩形 9"/>
          <p:cNvSpPr/>
          <p:nvPr/>
        </p:nvSpPr>
        <p:spPr>
          <a:xfrm>
            <a:off x="718185" y="1001395"/>
            <a:ext cx="10899775" cy="530987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11" name="文本框 10"/>
          <p:cNvSpPr txBox="1"/>
          <p:nvPr/>
        </p:nvSpPr>
        <p:spPr>
          <a:xfrm>
            <a:off x="779780" y="1158875"/>
            <a:ext cx="10741025" cy="306705"/>
          </a:xfrm>
          <a:prstGeom prst="rect">
            <a:avLst/>
          </a:prstGeom>
          <a:noFill/>
        </p:spPr>
        <p:txBody>
          <a:bodyPr wrap="square" rtlCol="0">
            <a:spAutoFit/>
          </a:bodyPr>
          <a:lstStyle/>
          <a:p>
            <a:pPr algn="l"/>
            <a:r>
              <a:rPr lang="zh-CN" altLang="en-US" sz="1400" dirty="0">
                <a:solidFill>
                  <a:schemeClr val="tx1"/>
                </a:solidFill>
                <a:latin typeface="微软雅黑" panose="020B0503020204020204" pitchFamily="34" charset="-122"/>
                <a:ea typeface="微软雅黑" panose="020B0503020204020204" pitchFamily="34" charset="-122"/>
              </a:rPr>
              <a:t>自由式业务填报表，顾名思义，格式相对自由，用户可以根据实际业务调整表结构，例如下面的资产负债表，报表分成了左右两个片区：</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40486" y="4757630"/>
            <a:ext cx="10459720" cy="1168400"/>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sym typeface="+mn-ea"/>
              </a:rPr>
              <a:t>该填报表中指定了两个对象，将报表分成了两片，左边是资产情况，右边是负债情况。</a:t>
            </a:r>
          </a:p>
          <a:p>
            <a:pPr algn="l"/>
            <a:r>
              <a:rPr lang="zh-CN" altLang="en-US" sz="1400" dirty="0">
                <a:latin typeface="微软雅黑" panose="020B0503020204020204" pitchFamily="34" charset="-122"/>
                <a:ea typeface="微软雅黑" panose="020B0503020204020204" pitchFamily="34" charset="-122"/>
                <a:sym typeface="+mn-ea"/>
              </a:rPr>
              <a:t>其中，</a:t>
            </a:r>
            <a:r>
              <a:rPr lang="en-US" altLang="zh-CN" sz="1400" dirty="0">
                <a:latin typeface="微软雅黑" panose="020B0503020204020204" pitchFamily="34" charset="-122"/>
                <a:ea typeface="微软雅黑" panose="020B0503020204020204" pitchFamily="34" charset="-122"/>
                <a:sym typeface="+mn-ea"/>
              </a:rPr>
              <a:t>A5-A16</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D5-D16</a:t>
            </a:r>
            <a:r>
              <a:rPr lang="zh-CN" altLang="en-US" sz="1400" dirty="0">
                <a:latin typeface="微软雅黑" panose="020B0503020204020204" pitchFamily="34" charset="-122"/>
                <a:ea typeface="微软雅黑" panose="020B0503020204020204" pitchFamily="34" charset="-122"/>
                <a:sym typeface="+mn-ea"/>
              </a:rPr>
              <a:t>格为维度格，</a:t>
            </a:r>
            <a:r>
              <a:rPr lang="en-US" altLang="zh-CN" sz="1400" dirty="0">
                <a:latin typeface="微软雅黑" panose="020B0503020204020204" pitchFamily="34" charset="-122"/>
                <a:ea typeface="微软雅黑" panose="020B0503020204020204" pitchFamily="34" charset="-122"/>
                <a:sym typeface="+mn-ea"/>
              </a:rPr>
              <a:t>A5</a:t>
            </a:r>
            <a:r>
              <a:rPr lang="zh-CN" altLang="en-US" sz="1400" dirty="0">
                <a:latin typeface="微软雅黑" panose="020B0503020204020204" pitchFamily="34" charset="-122"/>
                <a:ea typeface="微软雅黑" panose="020B0503020204020204" pitchFamily="34" charset="-122"/>
                <a:sym typeface="+mn-ea"/>
              </a:rPr>
              <a:t>格字段名称设为</a:t>
            </a:r>
            <a:r>
              <a:rPr lang="en-US" altLang="zh-CN" sz="1400" dirty="0">
                <a:latin typeface="微软雅黑" panose="020B0503020204020204" pitchFamily="34" charset="-122"/>
                <a:ea typeface="微软雅黑" panose="020B0503020204020204" pitchFamily="34" charset="-122"/>
                <a:sym typeface="+mn-ea"/>
              </a:rPr>
              <a:t>“资产情况.资产”</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D5</a:t>
            </a:r>
            <a:r>
              <a:rPr lang="zh-CN" altLang="en-US" sz="1400" dirty="0">
                <a:latin typeface="微软雅黑" panose="020B0503020204020204" pitchFamily="34" charset="-122"/>
                <a:ea typeface="微软雅黑" panose="020B0503020204020204" pitchFamily="34" charset="-122"/>
                <a:sym typeface="+mn-ea"/>
              </a:rPr>
              <a:t>格字段名称设为</a:t>
            </a:r>
            <a:r>
              <a:rPr lang="en-US" altLang="zh-CN" sz="1400" dirty="0">
                <a:latin typeface="微软雅黑" panose="020B0503020204020204" pitchFamily="34" charset="-122"/>
                <a:ea typeface="微软雅黑" panose="020B0503020204020204" pitchFamily="34" charset="-122"/>
                <a:sym typeface="+mn-ea"/>
              </a:rPr>
              <a:t>“负债情况.负债及所有者权益”</a:t>
            </a:r>
            <a:endParaRPr lang="zh-CN" altLang="en-US" sz="1400" dirty="0">
              <a:latin typeface="微软雅黑" panose="020B0503020204020204" pitchFamily="34" charset="-122"/>
              <a:ea typeface="微软雅黑" panose="020B0503020204020204" pitchFamily="34" charset="-122"/>
              <a:sym typeface="+mn-ea"/>
            </a:endParaRPr>
          </a:p>
          <a:p>
            <a:pPr algn="l"/>
            <a:r>
              <a:rPr lang="en-US" altLang="zh-CN" sz="1400" dirty="0">
                <a:latin typeface="微软雅黑" panose="020B0503020204020204" pitchFamily="34" charset="-122"/>
                <a:ea typeface="微软雅黑" panose="020B0503020204020204" pitchFamily="34" charset="-122"/>
                <a:sym typeface="+mn-ea"/>
              </a:rPr>
              <a:t>B2</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B5-C16</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E5-F16</a:t>
            </a:r>
            <a:r>
              <a:rPr lang="zh-CN" altLang="en-US" sz="1400" dirty="0">
                <a:latin typeface="微软雅黑" panose="020B0503020204020204" pitchFamily="34" charset="-122"/>
                <a:ea typeface="微软雅黑" panose="020B0503020204020204" pitchFamily="34" charset="-122"/>
                <a:sym typeface="+mn-ea"/>
              </a:rPr>
              <a:t>为数值格；</a:t>
            </a:r>
          </a:p>
          <a:p>
            <a:pPr algn="l"/>
            <a:r>
              <a:rPr lang="en-US" altLang="zh-CN" sz="1400" dirty="0">
                <a:solidFill>
                  <a:schemeClr val="tx1"/>
                </a:solidFill>
                <a:latin typeface="微软雅黑" panose="020B0503020204020204" pitchFamily="34" charset="-122"/>
                <a:ea typeface="微软雅黑" panose="020B0503020204020204" pitchFamily="34" charset="-122"/>
              </a:rPr>
              <a:t>17</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18</a:t>
            </a:r>
            <a:r>
              <a:rPr lang="zh-CN" altLang="en-US" sz="1400" dirty="0">
                <a:solidFill>
                  <a:schemeClr val="tx1"/>
                </a:solidFill>
                <a:latin typeface="微软雅黑" panose="020B0503020204020204" pitchFamily="34" charset="-122"/>
                <a:ea typeface="微软雅黑" panose="020B0503020204020204" pitchFamily="34" charset="-122"/>
              </a:rPr>
              <a:t>行为数据统计区域，</a:t>
            </a:r>
            <a:r>
              <a:rPr lang="en-US" altLang="zh-CN" sz="1400" dirty="0">
                <a:solidFill>
                  <a:schemeClr val="tx1"/>
                </a:solidFill>
                <a:latin typeface="微软雅黑" panose="020B0503020204020204" pitchFamily="34" charset="-122"/>
                <a:ea typeface="微软雅黑" panose="020B0503020204020204" pitchFamily="34" charset="-122"/>
              </a:rPr>
              <a:t>A18</a:t>
            </a:r>
            <a:r>
              <a:rPr lang="zh-CN" altLang="en-US" sz="1400" dirty="0">
                <a:solidFill>
                  <a:schemeClr val="tx1"/>
                </a:solidFill>
                <a:latin typeface="微软雅黑" panose="020B0503020204020204" pitchFamily="34" charset="-122"/>
                <a:ea typeface="微软雅黑" panose="020B0503020204020204" pitchFamily="34" charset="-122"/>
              </a:rPr>
              <a:t>格为维度格，</a:t>
            </a:r>
            <a:r>
              <a:rPr lang="en-US" altLang="zh-CN" sz="1400" dirty="0">
                <a:solidFill>
                  <a:schemeClr val="tx1"/>
                </a:solidFill>
                <a:latin typeface="微软雅黑" panose="020B0503020204020204" pitchFamily="34" charset="-122"/>
                <a:ea typeface="微软雅黑" panose="020B0503020204020204" pitchFamily="34" charset="-122"/>
              </a:rPr>
              <a:t>B18</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C18</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E18</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F19</a:t>
            </a:r>
            <a:r>
              <a:rPr lang="zh-CN" altLang="en-US" sz="1400" dirty="0">
                <a:solidFill>
                  <a:schemeClr val="tx1"/>
                </a:solidFill>
                <a:latin typeface="微软雅黑" panose="020B0503020204020204" pitchFamily="34" charset="-122"/>
                <a:ea typeface="微软雅黑" panose="020B0503020204020204" pitchFamily="34" charset="-122"/>
              </a:rPr>
              <a:t>为数值格；其余格均为普通格。</a:t>
            </a:r>
            <a:endParaRPr lang="en-US" altLang="zh-CN" sz="1400" dirty="0">
              <a:solidFill>
                <a:schemeClr val="tx1"/>
              </a:solidFill>
              <a:latin typeface="微软雅黑" panose="020B0503020204020204" pitchFamily="34" charset="-122"/>
              <a:ea typeface="微软雅黑" panose="020B0503020204020204" pitchFamily="34" charset="-122"/>
            </a:endParaRPr>
          </a:p>
          <a:p>
            <a:pPr algn="l"/>
            <a:r>
              <a:rPr lang="zh-CN" altLang="en-US" sz="1400" dirty="0">
                <a:solidFill>
                  <a:schemeClr val="tx1"/>
                </a:solidFill>
                <a:latin typeface="微软雅黑" panose="020B0503020204020204" pitchFamily="34" charset="-122"/>
                <a:ea typeface="微软雅黑" panose="020B0503020204020204" pitchFamily="34" charset="-122"/>
              </a:rPr>
              <a:t>填报表数据采集程序会自动将数值格对应的维度格字段名相同的视为同一对象，也可称为序表。</a:t>
            </a:r>
          </a:p>
        </p:txBody>
      </p:sp>
      <p:sp>
        <p:nvSpPr>
          <p:cNvPr id="16" name="圆角矩形 15"/>
          <p:cNvSpPr/>
          <p:nvPr/>
        </p:nvSpPr>
        <p:spPr>
          <a:xfrm>
            <a:off x="6343052" y="1629679"/>
            <a:ext cx="4689709" cy="26142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14" name="右箭头 13"/>
          <p:cNvSpPr/>
          <p:nvPr/>
        </p:nvSpPr>
        <p:spPr>
          <a:xfrm>
            <a:off x="5323893" y="2655420"/>
            <a:ext cx="766927" cy="3140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15" name="文本框 14"/>
          <p:cNvSpPr txBox="1"/>
          <p:nvPr/>
        </p:nvSpPr>
        <p:spPr>
          <a:xfrm>
            <a:off x="5329073" y="2380297"/>
            <a:ext cx="761747" cy="230832"/>
          </a:xfrm>
          <a:prstGeom prst="rect">
            <a:avLst/>
          </a:prstGeom>
          <a:noFill/>
        </p:spPr>
        <p:txBody>
          <a:bodyPr wrap="none" rtlCol="0">
            <a:spAutoFit/>
          </a:bodyPr>
          <a:lstStyle/>
          <a:p>
            <a:pPr algn="l"/>
            <a:r>
              <a:rPr lang="zh-CN" altLang="en-US" sz="900" dirty="0">
                <a:solidFill>
                  <a:srgbClr val="FF0000"/>
                </a:solidFill>
                <a:latin typeface="微软雅黑" panose="020B0503020204020204" pitchFamily="34" charset="-122"/>
                <a:ea typeface="微软雅黑" panose="020B0503020204020204" pitchFamily="34" charset="-122"/>
              </a:rPr>
              <a:t>设计器预览</a:t>
            </a:r>
          </a:p>
        </p:txBody>
      </p:sp>
      <p:pic>
        <p:nvPicPr>
          <p:cNvPr id="4" name="图片 3">
            <a:extLst>
              <a:ext uri="{FF2B5EF4-FFF2-40B4-BE49-F238E27FC236}">
                <a16:creationId xmlns:a16="http://schemas.microsoft.com/office/drawing/2014/main" id="{7FE8F064-D956-4D38-816C-58A022606143}"/>
              </a:ext>
            </a:extLst>
          </p:cNvPr>
          <p:cNvPicPr>
            <a:picLocks noChangeAspect="1"/>
          </p:cNvPicPr>
          <p:nvPr/>
        </p:nvPicPr>
        <p:blipFill>
          <a:blip r:embed="rId2"/>
          <a:stretch>
            <a:fillRect/>
          </a:stretch>
        </p:blipFill>
        <p:spPr>
          <a:xfrm>
            <a:off x="940486" y="1802494"/>
            <a:ext cx="4308742" cy="2268667"/>
          </a:xfrm>
          <a:prstGeom prst="rect">
            <a:avLst/>
          </a:prstGeom>
        </p:spPr>
      </p:pic>
      <p:pic>
        <p:nvPicPr>
          <p:cNvPr id="8" name="图片 7">
            <a:extLst>
              <a:ext uri="{FF2B5EF4-FFF2-40B4-BE49-F238E27FC236}">
                <a16:creationId xmlns:a16="http://schemas.microsoft.com/office/drawing/2014/main" id="{03B1959E-C0C9-42F3-9651-746F062A38B7}"/>
              </a:ext>
            </a:extLst>
          </p:cNvPr>
          <p:cNvPicPr>
            <a:picLocks noChangeAspect="1"/>
          </p:cNvPicPr>
          <p:nvPr/>
        </p:nvPicPr>
        <p:blipFill>
          <a:blip r:embed="rId3"/>
          <a:stretch>
            <a:fillRect/>
          </a:stretch>
        </p:blipFill>
        <p:spPr>
          <a:xfrm>
            <a:off x="7039610" y="1697265"/>
            <a:ext cx="2934681" cy="504075"/>
          </a:xfrm>
          <a:prstGeom prst="rect">
            <a:avLst/>
          </a:prstGeom>
        </p:spPr>
      </p:pic>
      <p:pic>
        <p:nvPicPr>
          <p:cNvPr id="13" name="图片 12">
            <a:extLst>
              <a:ext uri="{FF2B5EF4-FFF2-40B4-BE49-F238E27FC236}">
                <a16:creationId xmlns:a16="http://schemas.microsoft.com/office/drawing/2014/main" id="{EF3F98EE-2C67-4725-9C96-E0FB840FE0DB}"/>
              </a:ext>
            </a:extLst>
          </p:cNvPr>
          <p:cNvPicPr>
            <a:picLocks noChangeAspect="1"/>
          </p:cNvPicPr>
          <p:nvPr/>
        </p:nvPicPr>
        <p:blipFill>
          <a:blip r:embed="rId4"/>
          <a:stretch>
            <a:fillRect/>
          </a:stretch>
        </p:blipFill>
        <p:spPr>
          <a:xfrm>
            <a:off x="7061440" y="2292334"/>
            <a:ext cx="1314518" cy="1860646"/>
          </a:xfrm>
          <a:prstGeom prst="rect">
            <a:avLst/>
          </a:prstGeom>
        </p:spPr>
      </p:pic>
      <p:pic>
        <p:nvPicPr>
          <p:cNvPr id="19" name="图片 18">
            <a:extLst>
              <a:ext uri="{FF2B5EF4-FFF2-40B4-BE49-F238E27FC236}">
                <a16:creationId xmlns:a16="http://schemas.microsoft.com/office/drawing/2014/main" id="{3F920212-EA6A-4966-86BB-143942F49A42}"/>
              </a:ext>
            </a:extLst>
          </p:cNvPr>
          <p:cNvPicPr>
            <a:picLocks noChangeAspect="1"/>
          </p:cNvPicPr>
          <p:nvPr/>
        </p:nvPicPr>
        <p:blipFill>
          <a:blip r:embed="rId5"/>
          <a:stretch>
            <a:fillRect/>
          </a:stretch>
        </p:blipFill>
        <p:spPr>
          <a:xfrm>
            <a:off x="8506950" y="2297729"/>
            <a:ext cx="1401548" cy="185426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21665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endParaRPr lang="en-US" altLang="zh-CN" dirty="0">
              <a:sym typeface="+mn-ea"/>
            </a:endParaRPr>
          </a:p>
        </p:txBody>
      </p:sp>
      <p:sp>
        <p:nvSpPr>
          <p:cNvPr id="10" name="矩形 9"/>
          <p:cNvSpPr/>
          <p:nvPr/>
        </p:nvSpPr>
        <p:spPr>
          <a:xfrm>
            <a:off x="718185" y="985520"/>
            <a:ext cx="10349230" cy="508571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1081405" y="1304290"/>
            <a:ext cx="8867140" cy="33718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两个业务员分别</a:t>
            </a:r>
            <a:r>
              <a:rPr lang="zh-CN" sz="1600" dirty="0">
                <a:latin typeface="微软雅黑" panose="020B0503020204020204" pitchFamily="34" charset="-122"/>
                <a:ea typeface="微软雅黑" panose="020B0503020204020204" pitchFamily="34" charset="-122"/>
                <a:sym typeface="+mn-ea"/>
              </a:rPr>
              <a:t>填报不同年份的数据：</a:t>
            </a:r>
            <a:endParaRPr lang="zh-CN" sz="1600" dirty="0">
              <a:solidFill>
                <a:schemeClr val="tx1"/>
              </a:solidFill>
              <a:latin typeface="+mj-ea"/>
              <a:ea typeface="+mj-ea"/>
            </a:endParaRPr>
          </a:p>
        </p:txBody>
      </p:sp>
      <p:pic>
        <p:nvPicPr>
          <p:cNvPr id="6" name="图片 5">
            <a:extLst>
              <a:ext uri="{FF2B5EF4-FFF2-40B4-BE49-F238E27FC236}">
                <a16:creationId xmlns:a16="http://schemas.microsoft.com/office/drawing/2014/main" id="{79D488F5-DE71-4F19-966F-1180FE174C82}"/>
              </a:ext>
            </a:extLst>
          </p:cNvPr>
          <p:cNvPicPr>
            <a:picLocks noChangeAspect="1"/>
          </p:cNvPicPr>
          <p:nvPr/>
        </p:nvPicPr>
        <p:blipFill>
          <a:blip r:embed="rId2"/>
          <a:stretch>
            <a:fillRect/>
          </a:stretch>
        </p:blipFill>
        <p:spPr>
          <a:xfrm>
            <a:off x="940579" y="2151182"/>
            <a:ext cx="4795819" cy="2678250"/>
          </a:xfrm>
          <a:prstGeom prst="rect">
            <a:avLst/>
          </a:prstGeom>
        </p:spPr>
      </p:pic>
      <p:pic>
        <p:nvPicPr>
          <p:cNvPr id="8" name="图片 7">
            <a:extLst>
              <a:ext uri="{FF2B5EF4-FFF2-40B4-BE49-F238E27FC236}">
                <a16:creationId xmlns:a16="http://schemas.microsoft.com/office/drawing/2014/main" id="{5B506CC5-B3CB-4402-AAF8-CF489E44A414}"/>
              </a:ext>
            </a:extLst>
          </p:cNvPr>
          <p:cNvPicPr>
            <a:picLocks noChangeAspect="1"/>
          </p:cNvPicPr>
          <p:nvPr/>
        </p:nvPicPr>
        <p:blipFill>
          <a:blip r:embed="rId3"/>
          <a:stretch>
            <a:fillRect/>
          </a:stretch>
        </p:blipFill>
        <p:spPr>
          <a:xfrm>
            <a:off x="5958792" y="2151182"/>
            <a:ext cx="4808791" cy="26782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21665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endParaRPr lang="en-US" altLang="zh-CN" dirty="0">
              <a:sym typeface="+mn-ea"/>
            </a:endParaRPr>
          </a:p>
        </p:txBody>
      </p:sp>
      <p:sp>
        <p:nvSpPr>
          <p:cNvPr id="10" name="矩形 9"/>
          <p:cNvSpPr/>
          <p:nvPr/>
        </p:nvSpPr>
        <p:spPr>
          <a:xfrm>
            <a:off x="718185" y="985521"/>
            <a:ext cx="10869930" cy="5025536"/>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84555" y="1304290"/>
            <a:ext cx="10422890" cy="58356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该类型的业务填报提交后，</a:t>
            </a:r>
            <a:r>
              <a:rPr lang="en-US" altLang="zh-CN" sz="1600" dirty="0">
                <a:latin typeface="微软雅黑" panose="020B0503020204020204" pitchFamily="34" charset="-122"/>
                <a:ea typeface="微软雅黑" panose="020B0503020204020204" pitchFamily="34" charset="-122"/>
                <a:sym typeface="+mn-ea"/>
              </a:rPr>
              <a:t>json</a:t>
            </a:r>
            <a:r>
              <a:rPr lang="zh-CN" altLang="en-US" sz="1600" dirty="0">
                <a:latin typeface="微软雅黑" panose="020B0503020204020204" pitchFamily="34" charset="-122"/>
                <a:ea typeface="微软雅黑" panose="020B0503020204020204" pitchFamily="34" charset="-122"/>
                <a:sym typeface="+mn-ea"/>
              </a:rPr>
              <a:t>数据保存内容如下，填报表中指定了两个对象名，分别为</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资产情况</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和</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负债情况</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，所以</a:t>
            </a:r>
            <a:r>
              <a:rPr lang="en-US" altLang="zh-CN" sz="1600" dirty="0">
                <a:latin typeface="微软雅黑" panose="020B0503020204020204" pitchFamily="34" charset="-122"/>
                <a:ea typeface="微软雅黑" panose="020B0503020204020204" pitchFamily="34" charset="-122"/>
                <a:sym typeface="+mn-ea"/>
              </a:rPr>
              <a:t>json</a:t>
            </a:r>
            <a:r>
              <a:rPr lang="zh-CN" altLang="en-US" sz="1600" dirty="0">
                <a:latin typeface="微软雅黑" panose="020B0503020204020204" pitchFamily="34" charset="-122"/>
                <a:ea typeface="微软雅黑" panose="020B0503020204020204" pitchFamily="34" charset="-122"/>
                <a:sym typeface="+mn-ea"/>
              </a:rPr>
              <a:t>中包含了两个对象，相当于保存了两个序表数据。</a:t>
            </a:r>
            <a:endParaRPr lang="zh-CN" altLang="en-US" sz="1600" dirty="0">
              <a:solidFill>
                <a:schemeClr val="tx1"/>
              </a:solidFill>
              <a:latin typeface="+mj-ea"/>
              <a:ea typeface="+mj-ea"/>
            </a:endParaRPr>
          </a:p>
        </p:txBody>
      </p:sp>
      <p:sp>
        <p:nvSpPr>
          <p:cNvPr id="15" name="文本框 14"/>
          <p:cNvSpPr txBox="1"/>
          <p:nvPr/>
        </p:nvSpPr>
        <p:spPr>
          <a:xfrm>
            <a:off x="927735" y="2220595"/>
            <a:ext cx="10379710" cy="1338828"/>
          </a:xfrm>
          <a:prstGeom prst="rect">
            <a:avLst/>
          </a:prstGeom>
          <a:noFill/>
          <a:ln w="28575" cmpd="sng">
            <a:solidFill>
              <a:srgbClr val="3B6FB3"/>
            </a:solidFill>
            <a:prstDash val="solid"/>
          </a:ln>
        </p:spPr>
        <p:txBody>
          <a:bodyPr wrap="square" rtlCol="0">
            <a:spAutoFit/>
          </a:bodyPr>
          <a:lstStyle/>
          <a:p>
            <a:pPr algn="l"/>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年份</a:t>
            </a:r>
            <a:r>
              <a:rPr lang="en-US" altLang="zh-CN" sz="900">
                <a:solidFill>
                  <a:schemeClr val="accent1"/>
                </a:solidFill>
                <a:latin typeface="微软雅黑" panose="020B0503020204020204" pitchFamily="34" charset="-122"/>
                <a:ea typeface="微软雅黑" panose="020B0503020204020204" pitchFamily="34" charset="-122"/>
              </a:rPr>
              <a:t>":2011,"</a:t>
            </a:r>
            <a:r>
              <a:rPr lang="zh-CN" altLang="en-US" sz="900">
                <a:solidFill>
                  <a:schemeClr val="accent1"/>
                </a:solidFill>
                <a:latin typeface="微软雅黑" panose="020B0503020204020204" pitchFamily="34" charset="-122"/>
                <a:ea typeface="微软雅黑" panose="020B0503020204020204" pitchFamily="34" charset="-122"/>
              </a:rPr>
              <a:t>资产情况合计</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合计</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年初资产合计</a:t>
            </a:r>
            <a:r>
              <a:rPr lang="en-US" altLang="zh-CN" sz="900">
                <a:solidFill>
                  <a:schemeClr val="accent1"/>
                </a:solidFill>
                <a:latin typeface="微软雅黑" panose="020B0503020204020204" pitchFamily="34" charset="-122"/>
                <a:ea typeface="微软雅黑" panose="020B0503020204020204" pitchFamily="34" charset="-122"/>
              </a:rPr>
              <a:t>":1667,"</a:t>
            </a:r>
            <a:r>
              <a:rPr lang="zh-CN" altLang="en-US" sz="900">
                <a:solidFill>
                  <a:schemeClr val="accent1"/>
                </a:solidFill>
                <a:latin typeface="微软雅黑" panose="020B0503020204020204" pitchFamily="34" charset="-122"/>
                <a:ea typeface="微软雅黑" panose="020B0503020204020204" pitchFamily="34" charset="-122"/>
              </a:rPr>
              <a:t>年末资产合计</a:t>
            </a:r>
            <a:r>
              <a:rPr lang="en-US" altLang="zh-CN" sz="900">
                <a:solidFill>
                  <a:schemeClr val="accent1"/>
                </a:solidFill>
                <a:latin typeface="微软雅黑" panose="020B0503020204020204" pitchFamily="34" charset="-122"/>
                <a:ea typeface="微软雅黑" panose="020B0503020204020204" pitchFamily="34" charset="-122"/>
              </a:rPr>
              <a:t>":2349,"</a:t>
            </a:r>
            <a:r>
              <a:rPr lang="zh-CN" altLang="en-US" sz="900">
                <a:solidFill>
                  <a:schemeClr val="accent1"/>
                </a:solidFill>
                <a:latin typeface="微软雅黑" panose="020B0503020204020204" pitchFamily="34" charset="-122"/>
                <a:ea typeface="微软雅黑" panose="020B0503020204020204" pitchFamily="34" charset="-122"/>
              </a:rPr>
              <a:t>年初负债合计</a:t>
            </a:r>
            <a:r>
              <a:rPr lang="en-US" altLang="zh-CN" sz="900">
                <a:solidFill>
                  <a:schemeClr val="accent1"/>
                </a:solidFill>
                <a:latin typeface="微软雅黑" panose="020B0503020204020204" pitchFamily="34" charset="-122"/>
                <a:ea typeface="微软雅黑" panose="020B0503020204020204" pitchFamily="34" charset="-122"/>
              </a:rPr>
              <a:t>":485,"</a:t>
            </a:r>
            <a:r>
              <a:rPr lang="zh-CN" altLang="en-US" sz="900">
                <a:solidFill>
                  <a:schemeClr val="accent1"/>
                </a:solidFill>
                <a:latin typeface="微软雅黑" panose="020B0503020204020204" pitchFamily="34" charset="-122"/>
                <a:ea typeface="微软雅黑" panose="020B0503020204020204" pitchFamily="34" charset="-122"/>
              </a:rPr>
              <a:t>年末负债合计</a:t>
            </a:r>
            <a:r>
              <a:rPr lang="en-US" altLang="zh-CN" sz="900">
                <a:solidFill>
                  <a:schemeClr val="accent1"/>
                </a:solidFill>
                <a:latin typeface="微软雅黑" panose="020B0503020204020204" pitchFamily="34" charset="-122"/>
                <a:ea typeface="微软雅黑" panose="020B0503020204020204" pitchFamily="34" charset="-122"/>
              </a:rPr>
              <a:t>":640,"</a:t>
            </a:r>
            <a:r>
              <a:rPr lang="zh-CN" altLang="en-US" sz="900">
                <a:solidFill>
                  <a:schemeClr val="accent1"/>
                </a:solidFill>
                <a:latin typeface="微软雅黑" panose="020B0503020204020204" pitchFamily="34" charset="-122"/>
                <a:ea typeface="微软雅黑" panose="020B0503020204020204" pitchFamily="34" charset="-122"/>
              </a:rPr>
              <a:t>资产情况</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货币资金</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":55,"</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":98},{"</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短期投资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应收票据</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":25,"</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":18},{"</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":450,"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":900},{"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减：坏账准备</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":3},{"</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应收账款净额</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":368,"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":789},{"</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预付账款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":9,"</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":40},{"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其他应收款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":51,"</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":30},{"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存货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":655,"</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":288},{"</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待摊费用</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":18,"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":76},{"</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待处理流动资产损失</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":9,"</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":19},{"</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一年内到期的长期债券投资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":5,"</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":78}],"</a:t>
            </a:r>
            <a:r>
              <a:rPr lang="zh-CN" altLang="en-US" sz="900">
                <a:solidFill>
                  <a:schemeClr val="accent1"/>
                </a:solidFill>
                <a:latin typeface="微软雅黑" panose="020B0503020204020204" pitchFamily="34" charset="-122"/>
                <a:ea typeface="微软雅黑" panose="020B0503020204020204" pitchFamily="34" charset="-122"/>
              </a:rPr>
              <a:t>负债情况</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货币资金</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短期借款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":89,"</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":123},{"</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短期投资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应付票据</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":9,"</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":12},{"</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应收票据</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":214,"</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":189},{"</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预收账款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":21},{"</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减：坏账准备</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其他应付款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":65,"</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":52},{"</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应收账款净额</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应付工资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":1,"</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":3},{"</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预付账款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应付福利费</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":30,"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":22},{"</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其他应收款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应交税额</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":9,"</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":11},{"</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存货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应付利润</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":24,"</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":58},{"</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待摊费用</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其他应交款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":13},{"</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待处理流动资产损失</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预提费用</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":15,"</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":22},{"</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一年内到期的长期债券投资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一年内到期的长期负债</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":19,"</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":114}]}]</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27735" y="3851910"/>
            <a:ext cx="10379710" cy="1338828"/>
          </a:xfrm>
          <a:prstGeom prst="rect">
            <a:avLst/>
          </a:prstGeom>
          <a:noFill/>
          <a:ln w="28575" cmpd="sng">
            <a:solidFill>
              <a:srgbClr val="3B6FB3"/>
            </a:solidFill>
            <a:prstDash val="solid"/>
          </a:ln>
        </p:spPr>
        <p:txBody>
          <a:bodyPr wrap="square" rtlCol="0">
            <a:spAutoFit/>
          </a:bodyPr>
          <a:lstStyle/>
          <a:p>
            <a:pPr algn="l"/>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年份</a:t>
            </a:r>
            <a:r>
              <a:rPr lang="en-US" altLang="zh-CN" sz="900">
                <a:solidFill>
                  <a:schemeClr val="accent1"/>
                </a:solidFill>
                <a:latin typeface="微软雅黑" panose="020B0503020204020204" pitchFamily="34" charset="-122"/>
                <a:ea typeface="微软雅黑" panose="020B0503020204020204" pitchFamily="34" charset="-122"/>
              </a:rPr>
              <a:t>":2012,"</a:t>
            </a:r>
            <a:r>
              <a:rPr lang="zh-CN" altLang="en-US" sz="900">
                <a:solidFill>
                  <a:schemeClr val="accent1"/>
                </a:solidFill>
                <a:latin typeface="微软雅黑" panose="020B0503020204020204" pitchFamily="34" charset="-122"/>
                <a:ea typeface="微软雅黑" panose="020B0503020204020204" pitchFamily="34" charset="-122"/>
              </a:rPr>
              <a:t>资产情况合计</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合计</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年初资产合计</a:t>
            </a:r>
            <a:r>
              <a:rPr lang="en-US" altLang="zh-CN" sz="900">
                <a:solidFill>
                  <a:schemeClr val="accent1"/>
                </a:solidFill>
                <a:latin typeface="微软雅黑" panose="020B0503020204020204" pitchFamily="34" charset="-122"/>
                <a:ea typeface="微软雅黑" panose="020B0503020204020204" pitchFamily="34" charset="-122"/>
              </a:rPr>
              <a:t>":1622,"</a:t>
            </a:r>
            <a:r>
              <a:rPr lang="zh-CN" altLang="en-US" sz="900">
                <a:solidFill>
                  <a:schemeClr val="accent1"/>
                </a:solidFill>
                <a:latin typeface="微软雅黑" panose="020B0503020204020204" pitchFamily="34" charset="-122"/>
                <a:ea typeface="微软雅黑" panose="020B0503020204020204" pitchFamily="34" charset="-122"/>
              </a:rPr>
              <a:t>年末资产合计</a:t>
            </a:r>
            <a:r>
              <a:rPr lang="en-US" altLang="zh-CN" sz="900">
                <a:solidFill>
                  <a:schemeClr val="accent1"/>
                </a:solidFill>
                <a:latin typeface="微软雅黑" panose="020B0503020204020204" pitchFamily="34" charset="-122"/>
                <a:ea typeface="微软雅黑" panose="020B0503020204020204" pitchFamily="34" charset="-122"/>
              </a:rPr>
              <a:t>":2204,"</a:t>
            </a:r>
            <a:r>
              <a:rPr lang="zh-CN" altLang="en-US" sz="900">
                <a:solidFill>
                  <a:schemeClr val="accent1"/>
                </a:solidFill>
                <a:latin typeface="微软雅黑" panose="020B0503020204020204" pitchFamily="34" charset="-122"/>
                <a:ea typeface="微软雅黑" panose="020B0503020204020204" pitchFamily="34" charset="-122"/>
              </a:rPr>
              <a:t>年初负债合计</a:t>
            </a:r>
            <a:r>
              <a:rPr lang="en-US" altLang="zh-CN" sz="900">
                <a:solidFill>
                  <a:schemeClr val="accent1"/>
                </a:solidFill>
                <a:latin typeface="微软雅黑" panose="020B0503020204020204" pitchFamily="34" charset="-122"/>
                <a:ea typeface="微软雅黑" panose="020B0503020204020204" pitchFamily="34" charset="-122"/>
              </a:rPr>
              <a:t>":440,"</a:t>
            </a:r>
            <a:r>
              <a:rPr lang="zh-CN" altLang="en-US" sz="900">
                <a:solidFill>
                  <a:schemeClr val="accent1"/>
                </a:solidFill>
                <a:latin typeface="微软雅黑" panose="020B0503020204020204" pitchFamily="34" charset="-122"/>
                <a:ea typeface="微软雅黑" panose="020B0503020204020204" pitchFamily="34" charset="-122"/>
              </a:rPr>
              <a:t>年末负债合计</a:t>
            </a:r>
            <a:r>
              <a:rPr lang="en-US" altLang="zh-CN" sz="900">
                <a:solidFill>
                  <a:schemeClr val="accent1"/>
                </a:solidFill>
                <a:latin typeface="微软雅黑" panose="020B0503020204020204" pitchFamily="34" charset="-122"/>
                <a:ea typeface="微软雅黑" panose="020B0503020204020204" pitchFamily="34" charset="-122"/>
              </a:rPr>
              <a:t>":600,"</a:t>
            </a:r>
            <a:r>
              <a:rPr lang="zh-CN" altLang="en-US" sz="900">
                <a:solidFill>
                  <a:schemeClr val="accent1"/>
                </a:solidFill>
                <a:latin typeface="微软雅黑" panose="020B0503020204020204" pitchFamily="34" charset="-122"/>
                <a:ea typeface="微软雅黑" panose="020B0503020204020204" pitchFamily="34" charset="-122"/>
              </a:rPr>
              <a:t>资产情况</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货币资金</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":50,"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":100},{"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短期投资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":24,"</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":12},{"</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应收票据</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":22,"</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":16},{"</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":400,"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":800},{"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减：坏账准备</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":4},{"</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应收账款净额</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":398,"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":796},{"</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预付账款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":44},{"</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其他应收款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":44,"</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":24},{"</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存货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":652,"</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":238},{"</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待摊费用</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":14,"</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":64},{"</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待处理流动资产损失</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":16},{"</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一年内到期的长期债券投资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":90}],"</a:t>
            </a:r>
            <a:r>
              <a:rPr lang="zh-CN" altLang="en-US" sz="900">
                <a:solidFill>
                  <a:schemeClr val="accent1"/>
                </a:solidFill>
                <a:latin typeface="微软雅黑" panose="020B0503020204020204" pitchFamily="34" charset="-122"/>
                <a:ea typeface="微软雅黑" panose="020B0503020204020204" pitchFamily="34" charset="-122"/>
              </a:rPr>
              <a:t>负债情况</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货币资金</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短期借款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":90,"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":120},{"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短期投资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应付票据</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应收票据</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":218,"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":200},{"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预收账款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减：坏账准备</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其他应付款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":24,"</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":14},{"</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应收账款净额</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应付工资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":4},{"</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预付账款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应付福利费</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":32,"</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":24},{"</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其他应收款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应交税额</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":10},{"</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存货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应付利润</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":56},{"</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待摊费用</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其他应交款</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":2,"</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":14},{"</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待处理流动资产损失</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预提费用</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":10,"</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":18},{"</a:t>
            </a:r>
            <a:r>
              <a:rPr lang="zh-CN" altLang="en-US" sz="900">
                <a:solidFill>
                  <a:schemeClr val="accent1"/>
                </a:solidFill>
                <a:latin typeface="微软雅黑" panose="020B0503020204020204" pitchFamily="34" charset="-122"/>
                <a:ea typeface="微软雅黑" panose="020B0503020204020204" pitchFamily="34" charset="-122"/>
              </a:rPr>
              <a:t>资产</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一年内到期的长期债券投资</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负债及所有者权益</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一年内到期的长期负债</a:t>
            </a:r>
            <a:r>
              <a:rPr lang="en-US" altLang="zh-CN" sz="900">
                <a:solidFill>
                  <a:schemeClr val="accent1"/>
                </a:solidFill>
                <a:latin typeface="微软雅黑" panose="020B0503020204020204" pitchFamily="34" charset="-122"/>
                <a:ea typeface="微软雅黑" panose="020B0503020204020204" pitchFamily="34" charset="-122"/>
              </a:rPr>
              <a:t>","</a:t>
            </a:r>
            <a:r>
              <a:rPr lang="zh-CN" altLang="en-US" sz="900">
                <a:solidFill>
                  <a:schemeClr val="accent1"/>
                </a:solidFill>
                <a:latin typeface="微软雅黑" panose="020B0503020204020204" pitchFamily="34" charset="-122"/>
                <a:ea typeface="微软雅黑" panose="020B0503020204020204" pitchFamily="34" charset="-122"/>
              </a:rPr>
              <a:t>年初数</a:t>
            </a:r>
            <a:r>
              <a:rPr lang="en-US" altLang="zh-CN" sz="900">
                <a:solidFill>
                  <a:schemeClr val="accent1"/>
                </a:solidFill>
                <a:latin typeface="微软雅黑" panose="020B0503020204020204" pitchFamily="34" charset="-122"/>
                <a:ea typeface="微软雅黑" panose="020B0503020204020204" pitchFamily="34" charset="-122"/>
              </a:rPr>
              <a:t>":18,"</a:t>
            </a:r>
            <a:r>
              <a:rPr lang="zh-CN" altLang="en-US" sz="900">
                <a:solidFill>
                  <a:schemeClr val="accent1"/>
                </a:solidFill>
                <a:latin typeface="微软雅黑" panose="020B0503020204020204" pitchFamily="34" charset="-122"/>
                <a:ea typeface="微软雅黑" panose="020B0503020204020204" pitchFamily="34" charset="-122"/>
              </a:rPr>
              <a:t>年末数</a:t>
            </a:r>
            <a:r>
              <a:rPr lang="en-US" altLang="zh-CN" sz="900">
                <a:solidFill>
                  <a:schemeClr val="accent1"/>
                </a:solidFill>
                <a:latin typeface="微软雅黑" panose="020B0503020204020204" pitchFamily="34" charset="-122"/>
                <a:ea typeface="微软雅黑" panose="020B0503020204020204" pitchFamily="34" charset="-122"/>
              </a:rPr>
              <a:t>":110}]}]</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21665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endParaRPr lang="en-US" altLang="zh-CN" dirty="0">
              <a:sym typeface="+mn-ea"/>
            </a:endParaRPr>
          </a:p>
        </p:txBody>
      </p:sp>
      <p:sp>
        <p:nvSpPr>
          <p:cNvPr id="10" name="矩形 9"/>
          <p:cNvSpPr/>
          <p:nvPr/>
        </p:nvSpPr>
        <p:spPr>
          <a:xfrm>
            <a:off x="718185" y="985520"/>
            <a:ext cx="10869930" cy="563689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84555" y="1304290"/>
            <a:ext cx="10422890" cy="337185"/>
          </a:xfrm>
          <a:prstGeom prst="rect">
            <a:avLst/>
          </a:prstGeom>
          <a:noFill/>
        </p:spPr>
        <p:txBody>
          <a:bodyPr wrap="square" rtlCol="0">
            <a:spAutoFit/>
          </a:bodyPr>
          <a:lstStyle/>
          <a:p>
            <a:pPr algn="l"/>
            <a:r>
              <a:rPr lang="zh-CN" altLang="en-US" sz="1600" dirty="0">
                <a:solidFill>
                  <a:schemeClr val="tx1"/>
                </a:solidFill>
                <a:latin typeface="+mj-ea"/>
                <a:ea typeface="+mj-ea"/>
              </a:rPr>
              <a:t>上面的</a:t>
            </a:r>
            <a:r>
              <a:rPr lang="en-US" altLang="zh-CN" sz="1600" dirty="0">
                <a:solidFill>
                  <a:schemeClr val="tx1"/>
                </a:solidFill>
                <a:latin typeface="+mj-ea"/>
                <a:ea typeface="+mj-ea"/>
              </a:rPr>
              <a:t>json</a:t>
            </a:r>
            <a:r>
              <a:rPr lang="zh-CN" altLang="en-US" sz="1600" dirty="0">
                <a:solidFill>
                  <a:schemeClr val="tx1"/>
                </a:solidFill>
                <a:latin typeface="+mj-ea"/>
                <a:ea typeface="+mj-ea"/>
              </a:rPr>
              <a:t>数据，以</a:t>
            </a:r>
            <a:r>
              <a:rPr lang="en-US" altLang="zh-CN" sz="1600" dirty="0">
                <a:solidFill>
                  <a:schemeClr val="tx1"/>
                </a:solidFill>
                <a:latin typeface="+mj-ea"/>
                <a:ea typeface="+mj-ea"/>
              </a:rPr>
              <a:t>excel</a:t>
            </a:r>
            <a:r>
              <a:rPr lang="zh-CN" altLang="en-US" sz="1600" dirty="0">
                <a:solidFill>
                  <a:schemeClr val="tx1"/>
                </a:solidFill>
                <a:latin typeface="+mj-ea"/>
                <a:ea typeface="+mj-ea"/>
              </a:rPr>
              <a:t>形式展现的话，可以看做是两张表，分别为资产情况表和负债情况表：</a:t>
            </a:r>
          </a:p>
        </p:txBody>
      </p:sp>
      <p:pic>
        <p:nvPicPr>
          <p:cNvPr id="4" name="图片 3">
            <a:extLst>
              <a:ext uri="{FF2B5EF4-FFF2-40B4-BE49-F238E27FC236}">
                <a16:creationId xmlns:a16="http://schemas.microsoft.com/office/drawing/2014/main" id="{58CD2B37-C49E-4DCE-B70C-ADFEB8DA0EC1}"/>
              </a:ext>
            </a:extLst>
          </p:cNvPr>
          <p:cNvPicPr>
            <a:picLocks noChangeAspect="1"/>
          </p:cNvPicPr>
          <p:nvPr/>
        </p:nvPicPr>
        <p:blipFill>
          <a:blip r:embed="rId2"/>
          <a:stretch>
            <a:fillRect/>
          </a:stretch>
        </p:blipFill>
        <p:spPr>
          <a:xfrm>
            <a:off x="5776251" y="1663061"/>
            <a:ext cx="4476980" cy="4153113"/>
          </a:xfrm>
          <a:prstGeom prst="rect">
            <a:avLst/>
          </a:prstGeom>
        </p:spPr>
      </p:pic>
      <p:pic>
        <p:nvPicPr>
          <p:cNvPr id="8" name="图片 7">
            <a:extLst>
              <a:ext uri="{FF2B5EF4-FFF2-40B4-BE49-F238E27FC236}">
                <a16:creationId xmlns:a16="http://schemas.microsoft.com/office/drawing/2014/main" id="{ED3A63BE-3FDB-439A-A6DE-21D3673B3F34}"/>
              </a:ext>
            </a:extLst>
          </p:cNvPr>
          <p:cNvPicPr>
            <a:picLocks noChangeAspect="1"/>
          </p:cNvPicPr>
          <p:nvPr/>
        </p:nvPicPr>
        <p:blipFill>
          <a:blip r:embed="rId3"/>
          <a:stretch>
            <a:fillRect/>
          </a:stretch>
        </p:blipFill>
        <p:spPr>
          <a:xfrm>
            <a:off x="1414697" y="1663060"/>
            <a:ext cx="4026107" cy="415311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588391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p>
        </p:txBody>
      </p:sp>
      <p:sp>
        <p:nvSpPr>
          <p:cNvPr id="10" name="矩形 9"/>
          <p:cNvSpPr/>
          <p:nvPr/>
        </p:nvSpPr>
        <p:spPr>
          <a:xfrm>
            <a:off x="718185" y="962026"/>
            <a:ext cx="10634345" cy="4239562"/>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64235" y="1253490"/>
            <a:ext cx="443611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制作统计表</a:t>
            </a:r>
          </a:p>
        </p:txBody>
      </p:sp>
      <p:sp>
        <p:nvSpPr>
          <p:cNvPr id="9" name="矩形 8"/>
          <p:cNvSpPr/>
          <p:nvPr/>
        </p:nvSpPr>
        <p:spPr>
          <a:xfrm>
            <a:off x="5708015" y="1253490"/>
            <a:ext cx="536702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统计结果</a:t>
            </a:r>
          </a:p>
        </p:txBody>
      </p:sp>
      <p:pic>
        <p:nvPicPr>
          <p:cNvPr id="4" name="图片 3">
            <a:extLst>
              <a:ext uri="{FF2B5EF4-FFF2-40B4-BE49-F238E27FC236}">
                <a16:creationId xmlns:a16="http://schemas.microsoft.com/office/drawing/2014/main" id="{CDC88FFE-BDEB-48B5-BBD0-CEC6FAF400A7}"/>
              </a:ext>
            </a:extLst>
          </p:cNvPr>
          <p:cNvPicPr>
            <a:picLocks noChangeAspect="1"/>
          </p:cNvPicPr>
          <p:nvPr/>
        </p:nvPicPr>
        <p:blipFill>
          <a:blip r:embed="rId3"/>
          <a:stretch>
            <a:fillRect/>
          </a:stretch>
        </p:blipFill>
        <p:spPr>
          <a:xfrm>
            <a:off x="1165090" y="2099282"/>
            <a:ext cx="3137061" cy="527077"/>
          </a:xfrm>
          <a:prstGeom prst="rect">
            <a:avLst/>
          </a:prstGeom>
        </p:spPr>
      </p:pic>
      <p:pic>
        <p:nvPicPr>
          <p:cNvPr id="8" name="图片 7">
            <a:extLst>
              <a:ext uri="{FF2B5EF4-FFF2-40B4-BE49-F238E27FC236}">
                <a16:creationId xmlns:a16="http://schemas.microsoft.com/office/drawing/2014/main" id="{632C8036-D42F-4EB0-B403-4699C0DE1E6C}"/>
              </a:ext>
            </a:extLst>
          </p:cNvPr>
          <p:cNvPicPr>
            <a:picLocks noChangeAspect="1"/>
          </p:cNvPicPr>
          <p:nvPr/>
        </p:nvPicPr>
        <p:blipFill>
          <a:blip r:embed="rId4"/>
          <a:stretch>
            <a:fillRect/>
          </a:stretch>
        </p:blipFill>
        <p:spPr>
          <a:xfrm>
            <a:off x="5756139" y="2159886"/>
            <a:ext cx="5270771" cy="1968601"/>
          </a:xfrm>
          <a:prstGeom prst="rect">
            <a:avLst/>
          </a:prstGeom>
        </p:spPr>
      </p:pic>
      <p:sp>
        <p:nvSpPr>
          <p:cNvPr id="12" name="文本框 11">
            <a:extLst>
              <a:ext uri="{FF2B5EF4-FFF2-40B4-BE49-F238E27FC236}">
                <a16:creationId xmlns:a16="http://schemas.microsoft.com/office/drawing/2014/main" id="{F4E60AC8-3986-4D86-B888-85E929894917}"/>
              </a:ext>
            </a:extLst>
          </p:cNvPr>
          <p:cNvSpPr txBox="1"/>
          <p:nvPr/>
        </p:nvSpPr>
        <p:spPr>
          <a:xfrm>
            <a:off x="864234" y="3144187"/>
            <a:ext cx="4652145" cy="1569660"/>
          </a:xfrm>
          <a:prstGeom prst="rect">
            <a:avLst/>
          </a:prstGeom>
          <a:noFill/>
        </p:spPr>
        <p:txBody>
          <a:bodyPr wrap="square" rtlCol="0">
            <a:spAutoFit/>
          </a:bodyPr>
          <a:lstStyle/>
          <a:p>
            <a:pPr algn="l"/>
            <a:r>
              <a:rPr lang="zh-CN" altLang="en-US" sz="1200" dirty="0">
                <a:solidFill>
                  <a:schemeClr val="tx1"/>
                </a:solidFill>
                <a:latin typeface="微软雅黑" panose="020B0503020204020204" pitchFamily="34" charset="-122"/>
                <a:ea typeface="微软雅黑" panose="020B0503020204020204" pitchFamily="34" charset="-122"/>
              </a:rPr>
              <a:t>基准表设为上面的资产负债表；</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A2</a:t>
            </a:r>
            <a:r>
              <a:rPr lang="zh-CN" altLang="en-US" sz="1200" dirty="0">
                <a:solidFill>
                  <a:schemeClr val="tx1"/>
                </a:solidFill>
                <a:latin typeface="微软雅黑" panose="020B0503020204020204" pitchFamily="34" charset="-122"/>
                <a:ea typeface="微软雅黑" panose="020B0503020204020204" pitchFamily="34" charset="-122"/>
              </a:rPr>
              <a:t>：单元格类型为维度格，单元格内容为维序列，数据来源为</a:t>
            </a:r>
            <a:r>
              <a:rPr lang="en-US" altLang="zh-CN" sz="1200" dirty="0">
                <a:solidFill>
                  <a:schemeClr val="tx1"/>
                </a:solidFill>
                <a:latin typeface="微软雅黑" panose="020B0503020204020204" pitchFamily="34" charset="-122"/>
                <a:ea typeface="微软雅黑" panose="020B0503020204020204" pitchFamily="34" charset="-122"/>
              </a:rPr>
              <a:t>B2</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求和</a:t>
            </a:r>
            <a:r>
              <a:rPr lang="en-US" altLang="zh-CN" sz="1200" dirty="0">
                <a:solidFill>
                  <a:schemeClr val="tx1"/>
                </a:solidFill>
                <a:latin typeface="微软雅黑" panose="020B0503020204020204" pitchFamily="34" charset="-122"/>
                <a:ea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B2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B18</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求和</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C2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C18</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求和</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D2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E18</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求和</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E2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F18</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求和</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gn="l"/>
            <a:r>
              <a:rPr lang="zh-CN" altLang="en-US" sz="1200" dirty="0">
                <a:latin typeface="微软雅黑" panose="020B0503020204020204" pitchFamily="34" charset="-122"/>
                <a:ea typeface="微软雅黑" panose="020B0503020204020204" pitchFamily="34" charset="-122"/>
                <a:sym typeface="+mn-ea"/>
              </a:rPr>
              <a:t>上传统计表，查看统计结果如右图：</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16966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p>
        </p:txBody>
      </p:sp>
      <p:sp>
        <p:nvSpPr>
          <p:cNvPr id="10" name="矩形 9"/>
          <p:cNvSpPr/>
          <p:nvPr/>
        </p:nvSpPr>
        <p:spPr>
          <a:xfrm>
            <a:off x="718185" y="962025"/>
            <a:ext cx="10634345" cy="5498736"/>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39470" y="1036132"/>
            <a:ext cx="10239128" cy="417195"/>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自助统计分析</a:t>
            </a:r>
          </a:p>
        </p:txBody>
      </p:sp>
      <p:pic>
        <p:nvPicPr>
          <p:cNvPr id="6" name="图片 5">
            <a:extLst>
              <a:ext uri="{FF2B5EF4-FFF2-40B4-BE49-F238E27FC236}">
                <a16:creationId xmlns:a16="http://schemas.microsoft.com/office/drawing/2014/main" id="{59EDEED4-935F-4A2B-8D68-1BA62294DE63}"/>
              </a:ext>
            </a:extLst>
          </p:cNvPr>
          <p:cNvPicPr>
            <a:picLocks noChangeAspect="1"/>
          </p:cNvPicPr>
          <p:nvPr/>
        </p:nvPicPr>
        <p:blipFill>
          <a:blip r:embed="rId3"/>
          <a:stretch>
            <a:fillRect/>
          </a:stretch>
        </p:blipFill>
        <p:spPr>
          <a:xfrm>
            <a:off x="1729941" y="2338432"/>
            <a:ext cx="2889398" cy="3930852"/>
          </a:xfrm>
          <a:prstGeom prst="rect">
            <a:avLst/>
          </a:prstGeom>
        </p:spPr>
      </p:pic>
      <p:sp>
        <p:nvSpPr>
          <p:cNvPr id="9" name="文本框 8">
            <a:extLst>
              <a:ext uri="{FF2B5EF4-FFF2-40B4-BE49-F238E27FC236}">
                <a16:creationId xmlns:a16="http://schemas.microsoft.com/office/drawing/2014/main" id="{FB2C8150-D281-4BAD-9617-A9B4BBF963E0}"/>
              </a:ext>
            </a:extLst>
          </p:cNvPr>
          <p:cNvSpPr txBox="1"/>
          <p:nvPr/>
        </p:nvSpPr>
        <p:spPr>
          <a:xfrm>
            <a:off x="858520" y="1529715"/>
            <a:ext cx="10468610" cy="523220"/>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rPr>
              <a:t>从前面的内容我们已经了解到，</a:t>
            </a:r>
            <a:r>
              <a:rPr lang="en-US" altLang="zh-CN" sz="1400" dirty="0">
                <a:latin typeface="微软雅黑" panose="020B0503020204020204" pitchFamily="34" charset="-122"/>
                <a:ea typeface="微软雅黑" panose="020B0503020204020204" pitchFamily="34" charset="-122"/>
              </a:rPr>
              <a:t>json</a:t>
            </a:r>
            <a:r>
              <a:rPr lang="zh-CN" altLang="en-US" sz="1400" dirty="0">
                <a:latin typeface="微软雅黑" panose="020B0503020204020204" pitchFamily="34" charset="-122"/>
                <a:ea typeface="微软雅黑" panose="020B0503020204020204" pitchFamily="34" charset="-122"/>
              </a:rPr>
              <a:t>中的数据是分为两个表的，所以在分组分析中，需要先选择要分析的表名称，然后再通过拖拽字段，进行自助汇总统计，下面是资产情况表的分析结果：</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EBF7179A-8688-40DF-87E6-450C72B7D278}"/>
              </a:ext>
            </a:extLst>
          </p:cNvPr>
          <p:cNvPicPr>
            <a:picLocks noChangeAspect="1"/>
          </p:cNvPicPr>
          <p:nvPr/>
        </p:nvPicPr>
        <p:blipFill>
          <a:blip r:embed="rId4"/>
          <a:stretch>
            <a:fillRect/>
          </a:stretch>
        </p:blipFill>
        <p:spPr>
          <a:xfrm>
            <a:off x="5326370" y="2366771"/>
            <a:ext cx="4864350" cy="370224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6169660" cy="539750"/>
          </a:xfrm>
        </p:spPr>
        <p:txBody>
          <a:bodyPr>
            <a:normAutofit fontScale="90000"/>
          </a:bodyPr>
          <a:lstStyle/>
          <a:p>
            <a:r>
              <a:rPr lang="zh-CN" altLang="en-US" dirty="0">
                <a:sym typeface="+mn-ea"/>
              </a:rPr>
              <a:t>多种类型业务填报表</a:t>
            </a:r>
            <a:r>
              <a:rPr lang="en-US" altLang="zh-CN" dirty="0">
                <a:sym typeface="+mn-ea"/>
              </a:rPr>
              <a:t>-</a:t>
            </a:r>
            <a:r>
              <a:rPr lang="zh-CN" altLang="en-US" dirty="0">
                <a:sym typeface="+mn-ea"/>
              </a:rPr>
              <a:t>自由式业务填报表</a:t>
            </a:r>
          </a:p>
        </p:txBody>
      </p:sp>
      <p:sp>
        <p:nvSpPr>
          <p:cNvPr id="10" name="矩形 9"/>
          <p:cNvSpPr/>
          <p:nvPr/>
        </p:nvSpPr>
        <p:spPr>
          <a:xfrm>
            <a:off x="718185" y="962024"/>
            <a:ext cx="10634345" cy="5536211"/>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39470" y="1030863"/>
            <a:ext cx="9947910" cy="417195"/>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自助统计分析</a:t>
            </a:r>
          </a:p>
        </p:txBody>
      </p:sp>
      <p:pic>
        <p:nvPicPr>
          <p:cNvPr id="5" name="图片 4">
            <a:extLst>
              <a:ext uri="{FF2B5EF4-FFF2-40B4-BE49-F238E27FC236}">
                <a16:creationId xmlns:a16="http://schemas.microsoft.com/office/drawing/2014/main" id="{D6DEA2E2-2D38-4B1B-9A30-45FA5C89EBB3}"/>
              </a:ext>
            </a:extLst>
          </p:cNvPr>
          <p:cNvPicPr>
            <a:picLocks noChangeAspect="1"/>
          </p:cNvPicPr>
          <p:nvPr/>
        </p:nvPicPr>
        <p:blipFill>
          <a:blip r:embed="rId3"/>
          <a:stretch>
            <a:fillRect/>
          </a:stretch>
        </p:blipFill>
        <p:spPr>
          <a:xfrm>
            <a:off x="1819672" y="2192912"/>
            <a:ext cx="2781443" cy="3949903"/>
          </a:xfrm>
          <a:prstGeom prst="rect">
            <a:avLst/>
          </a:prstGeom>
        </p:spPr>
      </p:pic>
      <p:sp>
        <p:nvSpPr>
          <p:cNvPr id="11" name="文本框 10">
            <a:extLst>
              <a:ext uri="{FF2B5EF4-FFF2-40B4-BE49-F238E27FC236}">
                <a16:creationId xmlns:a16="http://schemas.microsoft.com/office/drawing/2014/main" id="{78A51726-7A23-45A5-B8AA-19C274307A09}"/>
              </a:ext>
            </a:extLst>
          </p:cNvPr>
          <p:cNvSpPr txBox="1"/>
          <p:nvPr/>
        </p:nvSpPr>
        <p:spPr>
          <a:xfrm>
            <a:off x="858520" y="1529715"/>
            <a:ext cx="10468610" cy="307777"/>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rPr>
              <a:t>下面是负债情况表的分析结果：</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20084BE8-0577-4189-BF9D-4DAC62CC93D1}"/>
              </a:ext>
            </a:extLst>
          </p:cNvPr>
          <p:cNvPicPr>
            <a:picLocks noChangeAspect="1"/>
          </p:cNvPicPr>
          <p:nvPr/>
        </p:nvPicPr>
        <p:blipFill>
          <a:blip r:embed="rId4"/>
          <a:stretch>
            <a:fillRect/>
          </a:stretch>
        </p:blipFill>
        <p:spPr>
          <a:xfrm>
            <a:off x="5253778" y="2281816"/>
            <a:ext cx="4870700" cy="3772094"/>
          </a:xfrm>
          <a:prstGeom prst="rect">
            <a:avLst/>
          </a:prstGeom>
        </p:spPr>
      </p:pic>
    </p:spTree>
    <p:extLst>
      <p:ext uri="{BB962C8B-B14F-4D97-AF65-F5344CB8AC3E}">
        <p14:creationId xmlns:p14="http://schemas.microsoft.com/office/powerpoint/2010/main" val="1749074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主子表</a:t>
            </a:r>
            <a:endParaRPr lang="en-US" altLang="zh-CN" dirty="0">
              <a:sym typeface="+mn-ea"/>
            </a:endParaRPr>
          </a:p>
        </p:txBody>
      </p:sp>
      <p:sp>
        <p:nvSpPr>
          <p:cNvPr id="10" name="矩形 9"/>
          <p:cNvSpPr/>
          <p:nvPr/>
        </p:nvSpPr>
        <p:spPr>
          <a:xfrm>
            <a:off x="718185" y="995045"/>
            <a:ext cx="10869930" cy="547941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956310" y="1245870"/>
            <a:ext cx="10294620" cy="82994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填报应用中，常常可以看到，某个填报表包含了多片区域，每一片区域都针对同一个对象，但是各区域又各自展示不同的主题，像这样的报表称之为主子报表。通常由自由格式填报表及行式填报表组成，且为一对多，父与子的关系。如下，上方为订单信息，下方为这个订单的明细：</a:t>
            </a:r>
            <a:endParaRPr lang="zh-CN" altLang="en-US" sz="1600" dirty="0">
              <a:solidFill>
                <a:schemeClr val="tx1"/>
              </a:solidFill>
              <a:latin typeface="+mj-ea"/>
              <a:ea typeface="+mj-ea"/>
            </a:endParaRPr>
          </a:p>
        </p:txBody>
      </p:sp>
      <p:pic>
        <p:nvPicPr>
          <p:cNvPr id="4" name="图片 3"/>
          <p:cNvPicPr>
            <a:picLocks noChangeAspect="1"/>
          </p:cNvPicPr>
          <p:nvPr/>
        </p:nvPicPr>
        <p:blipFill>
          <a:blip r:embed="rId2"/>
          <a:stretch>
            <a:fillRect/>
          </a:stretch>
        </p:blipFill>
        <p:spPr>
          <a:xfrm>
            <a:off x="956310" y="2562225"/>
            <a:ext cx="8387080" cy="3242310"/>
          </a:xfrm>
          <a:prstGeom prst="rect">
            <a:avLst/>
          </a:prstGeom>
        </p:spPr>
      </p:pic>
      <p:sp>
        <p:nvSpPr>
          <p:cNvPr id="6" name="文本框 5"/>
          <p:cNvSpPr txBox="1"/>
          <p:nvPr/>
        </p:nvSpPr>
        <p:spPr>
          <a:xfrm>
            <a:off x="8642985" y="3627755"/>
            <a:ext cx="944880" cy="398780"/>
          </a:xfrm>
          <a:prstGeom prst="rect">
            <a:avLst/>
          </a:prstGeom>
          <a:noFill/>
        </p:spPr>
        <p:txBody>
          <a:bodyPr wrap="none" rtlCol="0">
            <a:spAutoFit/>
          </a:bodyPr>
          <a:lstStyle/>
          <a:p>
            <a:pPr algn="l"/>
            <a:r>
              <a:rPr lang="zh-CN" altLang="en-US" sz="2000" dirty="0">
                <a:solidFill>
                  <a:srgbClr val="FF0000"/>
                </a:solidFill>
                <a:latin typeface="微软雅黑" panose="020B0503020204020204" pitchFamily="34" charset="-122"/>
                <a:ea typeface="微软雅黑" panose="020B0503020204020204" pitchFamily="34" charset="-122"/>
              </a:rPr>
              <a:t>区域一</a:t>
            </a:r>
          </a:p>
        </p:txBody>
      </p:sp>
      <p:sp>
        <p:nvSpPr>
          <p:cNvPr id="7" name="文本框 6"/>
          <p:cNvSpPr txBox="1"/>
          <p:nvPr/>
        </p:nvSpPr>
        <p:spPr>
          <a:xfrm>
            <a:off x="7764780" y="5003165"/>
            <a:ext cx="944880" cy="398780"/>
          </a:xfrm>
          <a:prstGeom prst="rect">
            <a:avLst/>
          </a:prstGeom>
          <a:noFill/>
        </p:spPr>
        <p:txBody>
          <a:bodyPr wrap="none" rtlCol="0">
            <a:spAutoFit/>
          </a:bodyPr>
          <a:lstStyle/>
          <a:p>
            <a:pPr algn="l"/>
            <a:r>
              <a:rPr lang="zh-CN" altLang="en-US" sz="2000" dirty="0">
                <a:solidFill>
                  <a:srgbClr val="FF0000"/>
                </a:solidFill>
                <a:latin typeface="微软雅黑" panose="020B0503020204020204" pitchFamily="34" charset="-122"/>
                <a:ea typeface="微软雅黑" panose="020B0503020204020204" pitchFamily="34" charset="-122"/>
              </a:rPr>
              <a:t>区域二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3600" dirty="0"/>
              <a:t>润乾业务填报方案</a:t>
            </a:r>
          </a:p>
        </p:txBody>
      </p:sp>
      <p:sp>
        <p:nvSpPr>
          <p:cNvPr id="10" name="矩形 9"/>
          <p:cNvSpPr/>
          <p:nvPr/>
        </p:nvSpPr>
        <p:spPr>
          <a:xfrm>
            <a:off x="872490" y="1287780"/>
            <a:ext cx="10591165" cy="3455035"/>
          </a:xfrm>
          <a:prstGeom prst="rect">
            <a:avLst/>
          </a:prstGeom>
          <a:solidFill>
            <a:srgbClr val="ECECEC"/>
          </a:solidFill>
          <a:ln>
            <a:noFill/>
          </a:ln>
          <a:effectLst/>
        </p:spPr>
        <p:txBody>
          <a:bodyPr spcFirstLastPara="0" vert="horz" wrap="square" lIns="0" tIns="0" rIns="0" bIns="0" numCol="1" spcCol="1270" rtlCol="0" anchor="ctr" anchorCtr="0">
            <a:noAutofit/>
          </a:bodyPr>
          <a:lstStyle/>
          <a:p>
            <a:pPr defTabSz="711200" eaLnBrk="1" fontAlgn="auto" hangingPunct="1">
              <a:spcAft>
                <a:spcPct val="35000"/>
              </a:spcAft>
            </a:pPr>
            <a:r>
              <a:rPr lang="en-US" altLang="zh-CN" dirty="0"/>
              <a:t>       </a:t>
            </a: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2" name="矩形 1"/>
          <p:cNvSpPr/>
          <p:nvPr/>
        </p:nvSpPr>
        <p:spPr>
          <a:xfrm>
            <a:off x="1416050" y="3597910"/>
            <a:ext cx="1758315" cy="72453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dirty="0">
                <a:solidFill>
                  <a:schemeClr val="bg1"/>
                </a:solidFill>
                <a:latin typeface="+mn-lt"/>
                <a:ea typeface="+mn-ea"/>
                <a:cs typeface="+mn-ea"/>
                <a:sym typeface="+mn-lt"/>
              </a:rPr>
              <a:t>制作填报表</a:t>
            </a:r>
          </a:p>
        </p:txBody>
      </p:sp>
      <p:sp>
        <p:nvSpPr>
          <p:cNvPr id="4" name="矩形 3"/>
          <p:cNvSpPr/>
          <p:nvPr/>
        </p:nvSpPr>
        <p:spPr>
          <a:xfrm>
            <a:off x="3892550" y="3596640"/>
            <a:ext cx="1837690" cy="72453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dirty="0">
                <a:solidFill>
                  <a:schemeClr val="bg1"/>
                </a:solidFill>
                <a:latin typeface="+mn-lt"/>
                <a:ea typeface="+mn-ea"/>
                <a:cs typeface="+mn-ea"/>
                <a:sym typeface="+mn-lt"/>
              </a:rPr>
              <a:t>平台发布报表</a:t>
            </a:r>
          </a:p>
        </p:txBody>
      </p:sp>
      <p:sp>
        <p:nvSpPr>
          <p:cNvPr id="5" name="矩形 4"/>
          <p:cNvSpPr/>
          <p:nvPr/>
        </p:nvSpPr>
        <p:spPr>
          <a:xfrm>
            <a:off x="6407150" y="3596640"/>
            <a:ext cx="1819910" cy="72453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dirty="0">
                <a:solidFill>
                  <a:schemeClr val="bg1"/>
                </a:solidFill>
                <a:latin typeface="+mn-lt"/>
                <a:ea typeface="+mn-ea"/>
                <a:cs typeface="+mn-ea"/>
                <a:sym typeface="+mn-lt"/>
              </a:rPr>
              <a:t>业务人员填报</a:t>
            </a:r>
          </a:p>
        </p:txBody>
      </p:sp>
      <p:sp>
        <p:nvSpPr>
          <p:cNvPr id="6" name="矩形 5"/>
          <p:cNvSpPr/>
          <p:nvPr/>
        </p:nvSpPr>
        <p:spPr>
          <a:xfrm>
            <a:off x="8958580" y="3596640"/>
            <a:ext cx="1838960" cy="72453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dirty="0">
                <a:solidFill>
                  <a:schemeClr val="bg1"/>
                </a:solidFill>
                <a:latin typeface="+mn-lt"/>
                <a:ea typeface="+mn-ea"/>
                <a:cs typeface="+mn-ea"/>
                <a:sym typeface="+mn-lt"/>
              </a:rPr>
              <a:t>自助式数据分析</a:t>
            </a:r>
          </a:p>
        </p:txBody>
      </p:sp>
      <p:sp>
        <p:nvSpPr>
          <p:cNvPr id="25" name="right-arrowhead_45093"/>
          <p:cNvSpPr>
            <a:spLocks noChangeAspect="1"/>
          </p:cNvSpPr>
          <p:nvPr/>
        </p:nvSpPr>
        <p:spPr bwMode="auto">
          <a:xfrm>
            <a:off x="3351722" y="3655017"/>
            <a:ext cx="363980" cy="609685"/>
          </a:xfrm>
          <a:custGeom>
            <a:avLst/>
            <a:gdLst>
              <a:gd name="T0" fmla="*/ 225 w 242"/>
              <a:gd name="T1" fmla="*/ 241 h 406"/>
              <a:gd name="T2" fmla="*/ 100 w 242"/>
              <a:gd name="T3" fmla="*/ 387 h 406"/>
              <a:gd name="T4" fmla="*/ 60 w 242"/>
              <a:gd name="T5" fmla="*/ 406 h 406"/>
              <a:gd name="T6" fmla="*/ 25 w 242"/>
              <a:gd name="T7" fmla="*/ 394 h 406"/>
              <a:gd name="T8" fmla="*/ 19 w 242"/>
              <a:gd name="T9" fmla="*/ 318 h 406"/>
              <a:gd name="T10" fmla="*/ 114 w 242"/>
              <a:gd name="T11" fmla="*/ 206 h 406"/>
              <a:gd name="T12" fmla="*/ 19 w 242"/>
              <a:gd name="T13" fmla="*/ 94 h 406"/>
              <a:gd name="T14" fmla="*/ 25 w 242"/>
              <a:gd name="T15" fmla="*/ 19 h 406"/>
              <a:gd name="T16" fmla="*/ 100 w 242"/>
              <a:gd name="T17" fmla="*/ 25 h 406"/>
              <a:gd name="T18" fmla="*/ 225 w 242"/>
              <a:gd name="T19" fmla="*/ 172 h 406"/>
              <a:gd name="T20" fmla="*/ 225 w 242"/>
              <a:gd name="T21" fmla="*/ 24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406">
                <a:moveTo>
                  <a:pt x="225" y="241"/>
                </a:moveTo>
                <a:lnTo>
                  <a:pt x="100" y="387"/>
                </a:lnTo>
                <a:cubicBezTo>
                  <a:pt x="90" y="400"/>
                  <a:pt x="75" y="406"/>
                  <a:pt x="60" y="406"/>
                </a:cubicBezTo>
                <a:cubicBezTo>
                  <a:pt x="48" y="406"/>
                  <a:pt x="35" y="402"/>
                  <a:pt x="25" y="394"/>
                </a:cubicBezTo>
                <a:cubicBezTo>
                  <a:pt x="3" y="375"/>
                  <a:pt x="0" y="341"/>
                  <a:pt x="19" y="318"/>
                </a:cubicBezTo>
                <a:lnTo>
                  <a:pt x="114" y="206"/>
                </a:lnTo>
                <a:lnTo>
                  <a:pt x="19" y="94"/>
                </a:lnTo>
                <a:cubicBezTo>
                  <a:pt x="0" y="71"/>
                  <a:pt x="3" y="38"/>
                  <a:pt x="25" y="19"/>
                </a:cubicBezTo>
                <a:cubicBezTo>
                  <a:pt x="48" y="0"/>
                  <a:pt x="81" y="2"/>
                  <a:pt x="100" y="25"/>
                </a:cubicBezTo>
                <a:lnTo>
                  <a:pt x="225" y="172"/>
                </a:lnTo>
                <a:cubicBezTo>
                  <a:pt x="242" y="192"/>
                  <a:pt x="242" y="221"/>
                  <a:pt x="225" y="241"/>
                </a:cubicBezTo>
                <a:close/>
              </a:path>
            </a:pathLst>
          </a:custGeom>
          <a:solidFill>
            <a:srgbClr val="FFC000"/>
          </a:solidFill>
          <a:ln>
            <a:noFill/>
          </a:ln>
        </p:spPr>
      </p:sp>
      <p:sp>
        <p:nvSpPr>
          <p:cNvPr id="7" name="right-arrowhead_45093"/>
          <p:cNvSpPr>
            <a:spLocks noChangeAspect="1"/>
          </p:cNvSpPr>
          <p:nvPr/>
        </p:nvSpPr>
        <p:spPr bwMode="auto">
          <a:xfrm>
            <a:off x="5913947" y="3655017"/>
            <a:ext cx="363980" cy="609685"/>
          </a:xfrm>
          <a:custGeom>
            <a:avLst/>
            <a:gdLst>
              <a:gd name="T0" fmla="*/ 225 w 242"/>
              <a:gd name="T1" fmla="*/ 241 h 406"/>
              <a:gd name="T2" fmla="*/ 100 w 242"/>
              <a:gd name="T3" fmla="*/ 387 h 406"/>
              <a:gd name="T4" fmla="*/ 60 w 242"/>
              <a:gd name="T5" fmla="*/ 406 h 406"/>
              <a:gd name="T6" fmla="*/ 25 w 242"/>
              <a:gd name="T7" fmla="*/ 394 h 406"/>
              <a:gd name="T8" fmla="*/ 19 w 242"/>
              <a:gd name="T9" fmla="*/ 318 h 406"/>
              <a:gd name="T10" fmla="*/ 114 w 242"/>
              <a:gd name="T11" fmla="*/ 206 h 406"/>
              <a:gd name="T12" fmla="*/ 19 w 242"/>
              <a:gd name="T13" fmla="*/ 94 h 406"/>
              <a:gd name="T14" fmla="*/ 25 w 242"/>
              <a:gd name="T15" fmla="*/ 19 h 406"/>
              <a:gd name="T16" fmla="*/ 100 w 242"/>
              <a:gd name="T17" fmla="*/ 25 h 406"/>
              <a:gd name="T18" fmla="*/ 225 w 242"/>
              <a:gd name="T19" fmla="*/ 172 h 406"/>
              <a:gd name="T20" fmla="*/ 225 w 242"/>
              <a:gd name="T21" fmla="*/ 24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406">
                <a:moveTo>
                  <a:pt x="225" y="241"/>
                </a:moveTo>
                <a:lnTo>
                  <a:pt x="100" y="387"/>
                </a:lnTo>
                <a:cubicBezTo>
                  <a:pt x="90" y="400"/>
                  <a:pt x="75" y="406"/>
                  <a:pt x="60" y="406"/>
                </a:cubicBezTo>
                <a:cubicBezTo>
                  <a:pt x="48" y="406"/>
                  <a:pt x="35" y="402"/>
                  <a:pt x="25" y="394"/>
                </a:cubicBezTo>
                <a:cubicBezTo>
                  <a:pt x="3" y="375"/>
                  <a:pt x="0" y="341"/>
                  <a:pt x="19" y="318"/>
                </a:cubicBezTo>
                <a:lnTo>
                  <a:pt x="114" y="206"/>
                </a:lnTo>
                <a:lnTo>
                  <a:pt x="19" y="94"/>
                </a:lnTo>
                <a:cubicBezTo>
                  <a:pt x="0" y="71"/>
                  <a:pt x="3" y="38"/>
                  <a:pt x="25" y="19"/>
                </a:cubicBezTo>
                <a:cubicBezTo>
                  <a:pt x="48" y="0"/>
                  <a:pt x="81" y="2"/>
                  <a:pt x="100" y="25"/>
                </a:cubicBezTo>
                <a:lnTo>
                  <a:pt x="225" y="172"/>
                </a:lnTo>
                <a:cubicBezTo>
                  <a:pt x="242" y="192"/>
                  <a:pt x="242" y="221"/>
                  <a:pt x="225" y="241"/>
                </a:cubicBezTo>
                <a:close/>
              </a:path>
            </a:pathLst>
          </a:custGeom>
          <a:solidFill>
            <a:srgbClr val="FFC000"/>
          </a:solidFill>
          <a:ln>
            <a:noFill/>
          </a:ln>
        </p:spPr>
      </p:sp>
      <p:sp>
        <p:nvSpPr>
          <p:cNvPr id="9" name="right-arrowhead_45093"/>
          <p:cNvSpPr>
            <a:spLocks noChangeAspect="1"/>
          </p:cNvSpPr>
          <p:nvPr/>
        </p:nvSpPr>
        <p:spPr bwMode="auto">
          <a:xfrm>
            <a:off x="8437880" y="3655695"/>
            <a:ext cx="363855" cy="609600"/>
          </a:xfrm>
          <a:custGeom>
            <a:avLst/>
            <a:gdLst>
              <a:gd name="T0" fmla="*/ 225 w 242"/>
              <a:gd name="T1" fmla="*/ 241 h 406"/>
              <a:gd name="T2" fmla="*/ 100 w 242"/>
              <a:gd name="T3" fmla="*/ 387 h 406"/>
              <a:gd name="T4" fmla="*/ 60 w 242"/>
              <a:gd name="T5" fmla="*/ 406 h 406"/>
              <a:gd name="T6" fmla="*/ 25 w 242"/>
              <a:gd name="T7" fmla="*/ 394 h 406"/>
              <a:gd name="T8" fmla="*/ 19 w 242"/>
              <a:gd name="T9" fmla="*/ 318 h 406"/>
              <a:gd name="T10" fmla="*/ 114 w 242"/>
              <a:gd name="T11" fmla="*/ 206 h 406"/>
              <a:gd name="T12" fmla="*/ 19 w 242"/>
              <a:gd name="T13" fmla="*/ 94 h 406"/>
              <a:gd name="T14" fmla="*/ 25 w 242"/>
              <a:gd name="T15" fmla="*/ 19 h 406"/>
              <a:gd name="T16" fmla="*/ 100 w 242"/>
              <a:gd name="T17" fmla="*/ 25 h 406"/>
              <a:gd name="T18" fmla="*/ 225 w 242"/>
              <a:gd name="T19" fmla="*/ 172 h 406"/>
              <a:gd name="T20" fmla="*/ 225 w 242"/>
              <a:gd name="T21" fmla="*/ 24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406">
                <a:moveTo>
                  <a:pt x="225" y="241"/>
                </a:moveTo>
                <a:lnTo>
                  <a:pt x="100" y="387"/>
                </a:lnTo>
                <a:cubicBezTo>
                  <a:pt x="90" y="400"/>
                  <a:pt x="75" y="406"/>
                  <a:pt x="60" y="406"/>
                </a:cubicBezTo>
                <a:cubicBezTo>
                  <a:pt x="48" y="406"/>
                  <a:pt x="35" y="402"/>
                  <a:pt x="25" y="394"/>
                </a:cubicBezTo>
                <a:cubicBezTo>
                  <a:pt x="3" y="375"/>
                  <a:pt x="0" y="341"/>
                  <a:pt x="19" y="318"/>
                </a:cubicBezTo>
                <a:lnTo>
                  <a:pt x="114" y="206"/>
                </a:lnTo>
                <a:lnTo>
                  <a:pt x="19" y="94"/>
                </a:lnTo>
                <a:cubicBezTo>
                  <a:pt x="0" y="71"/>
                  <a:pt x="3" y="38"/>
                  <a:pt x="25" y="19"/>
                </a:cubicBezTo>
                <a:cubicBezTo>
                  <a:pt x="48" y="0"/>
                  <a:pt x="81" y="2"/>
                  <a:pt x="100" y="25"/>
                </a:cubicBezTo>
                <a:lnTo>
                  <a:pt x="225" y="172"/>
                </a:lnTo>
                <a:cubicBezTo>
                  <a:pt x="242" y="192"/>
                  <a:pt x="242" y="221"/>
                  <a:pt x="225" y="241"/>
                </a:cubicBezTo>
                <a:close/>
              </a:path>
            </a:pathLst>
          </a:custGeom>
          <a:solidFill>
            <a:srgbClr val="FFC000"/>
          </a:solidFill>
          <a:ln>
            <a:noFill/>
          </a:ln>
        </p:spPr>
      </p:sp>
      <p:sp>
        <p:nvSpPr>
          <p:cNvPr id="12" name="文本框 11"/>
          <p:cNvSpPr txBox="1"/>
          <p:nvPr/>
        </p:nvSpPr>
        <p:spPr>
          <a:xfrm>
            <a:off x="1219835" y="1775460"/>
            <a:ext cx="9187815" cy="1330960"/>
          </a:xfrm>
          <a:prstGeom prst="rect">
            <a:avLst/>
          </a:prstGeom>
          <a:noFill/>
        </p:spPr>
        <p:txBody>
          <a:bodyPr wrap="square" rtlCol="0">
            <a:spAutoFit/>
          </a:bodyPr>
          <a:lstStyle/>
          <a:p>
            <a:pPr algn="l" defTabSz="711200" eaLnBrk="1" fontAlgn="auto" hangingPunct="1">
              <a:spcAft>
                <a:spcPct val="35000"/>
              </a:spcAft>
            </a:pPr>
            <a:r>
              <a:rPr lang="en-US" altLang="zh-CN" sz="1800" dirty="0">
                <a:sym typeface="+mn-ea"/>
              </a:rPr>
              <a:t>        </a:t>
            </a:r>
            <a:r>
              <a:rPr lang="zh-CN" altLang="en-US" sz="1800" dirty="0">
                <a:sym typeface="+mn-ea"/>
              </a:rPr>
              <a:t>传统的数据采集填报方案相对复杂，需要业务人员有一定的IT技术功底，但是业务人员作为数据采集上报的主要成员，基本都是技术小白，严重依赖技术人员协助，独立完成整个填报有一定的难度。</a:t>
            </a:r>
            <a:endParaRPr lang="zh-CN" altLang="en-US" sz="1800" dirty="0"/>
          </a:p>
          <a:p>
            <a:pPr algn="l" defTabSz="711200" eaLnBrk="1" fontAlgn="auto" hangingPunct="1">
              <a:spcAft>
                <a:spcPct val="35000"/>
              </a:spcAft>
            </a:pPr>
            <a:r>
              <a:rPr lang="zh-CN" altLang="en-US" sz="1800" dirty="0">
                <a:sym typeface="+mn-ea"/>
              </a:rPr>
              <a:t>        针对这类需求，润乾提供了一整套的业务填报方案，仅仅只需四步：    </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主子表</a:t>
            </a:r>
            <a:endParaRPr lang="en-US" altLang="zh-CN" dirty="0">
              <a:sym typeface="+mn-ea"/>
            </a:endParaRPr>
          </a:p>
        </p:txBody>
      </p:sp>
      <p:sp>
        <p:nvSpPr>
          <p:cNvPr id="10" name="矩形 9"/>
          <p:cNvSpPr/>
          <p:nvPr/>
        </p:nvSpPr>
        <p:spPr>
          <a:xfrm>
            <a:off x="718185" y="995045"/>
            <a:ext cx="10869930" cy="533590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pic>
        <p:nvPicPr>
          <p:cNvPr id="6" name="图片 5"/>
          <p:cNvPicPr>
            <a:picLocks noChangeAspect="1"/>
          </p:cNvPicPr>
          <p:nvPr/>
        </p:nvPicPr>
        <p:blipFill>
          <a:blip r:embed="rId2"/>
          <a:stretch>
            <a:fillRect/>
          </a:stretch>
        </p:blipFill>
        <p:spPr>
          <a:xfrm>
            <a:off x="937895" y="1630045"/>
            <a:ext cx="4904740" cy="1915160"/>
          </a:xfrm>
          <a:prstGeom prst="rect">
            <a:avLst/>
          </a:prstGeom>
        </p:spPr>
      </p:pic>
      <p:sp>
        <p:nvSpPr>
          <p:cNvPr id="11" name="文本框 10"/>
          <p:cNvSpPr txBox="1"/>
          <p:nvPr/>
        </p:nvSpPr>
        <p:spPr>
          <a:xfrm>
            <a:off x="857250" y="1159510"/>
            <a:ext cx="10592435" cy="337185"/>
          </a:xfrm>
          <a:prstGeom prst="rect">
            <a:avLst/>
          </a:prstGeom>
          <a:noFill/>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报表设计界面如下：</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37260" y="4091305"/>
            <a:ext cx="10592435" cy="82994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上面区域为自由式填报表类型，收集单个订单的信息，下面区域的表为行式填报表类型，收集上面的订单</a:t>
            </a:r>
            <a:r>
              <a:rPr lang="en-US" altLang="zh-CN" sz="1600" dirty="0">
                <a:latin typeface="微软雅黑" panose="020B0503020204020204" pitchFamily="34" charset="-122"/>
                <a:ea typeface="微软雅黑" panose="020B0503020204020204" pitchFamily="34" charset="-122"/>
                <a:sym typeface="+mn-ea"/>
              </a:rPr>
              <a:t>ID</a:t>
            </a:r>
            <a:r>
              <a:rPr lang="zh-CN" altLang="en-US" sz="1600" dirty="0">
                <a:latin typeface="微软雅黑" panose="020B0503020204020204" pitchFamily="34" charset="-122"/>
                <a:ea typeface="微软雅黑" panose="020B0503020204020204" pitchFamily="34" charset="-122"/>
                <a:sym typeface="+mn-ea"/>
              </a:rPr>
              <a:t>中所包含的所有产品的明细信息。</a:t>
            </a:r>
          </a:p>
          <a:p>
            <a:pPr algn="l"/>
            <a:r>
              <a:rPr lang="zh-CN" altLang="en-US" sz="1600" dirty="0">
                <a:solidFill>
                  <a:schemeClr val="tx1"/>
                </a:solidFill>
                <a:latin typeface="微软雅黑" panose="020B0503020204020204" pitchFamily="34" charset="-122"/>
                <a:ea typeface="微软雅黑" panose="020B0503020204020204" pitchFamily="34" charset="-122"/>
              </a:rPr>
              <a:t>设置</a:t>
            </a:r>
            <a:r>
              <a:rPr lang="en-US" altLang="zh-CN" sz="1600" dirty="0">
                <a:solidFill>
                  <a:schemeClr val="tx1"/>
                </a:solidFill>
                <a:latin typeface="微软雅黑" panose="020B0503020204020204" pitchFamily="34" charset="-122"/>
                <a:ea typeface="微软雅黑" panose="020B0503020204020204" pitchFamily="34" charset="-122"/>
              </a:rPr>
              <a:t>C12</a:t>
            </a:r>
            <a:r>
              <a:rPr lang="zh-CN" altLang="en-US" sz="1600" dirty="0">
                <a:solidFill>
                  <a:schemeClr val="tx1"/>
                </a:solidFill>
                <a:latin typeface="微软雅黑" panose="020B0503020204020204" pitchFamily="34" charset="-122"/>
                <a:ea typeface="微软雅黑" panose="020B0503020204020204" pitchFamily="34" charset="-122"/>
              </a:rPr>
              <a:t>格的字段名称为</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订单明细</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产品</a:t>
            </a:r>
            <a:r>
              <a:rPr lang="en-US" altLang="zh-CN" sz="1600" dirty="0">
                <a:solidFill>
                  <a:schemeClr val="tx1"/>
                </a:solidFill>
                <a:latin typeface="微软雅黑" panose="020B0503020204020204" pitchFamily="34" charset="-122"/>
                <a:ea typeface="微软雅黑" panose="020B0503020204020204" pitchFamily="34" charset="-122"/>
              </a:rPr>
              <a:t>ID”</a:t>
            </a:r>
          </a:p>
        </p:txBody>
      </p:sp>
      <p:sp>
        <p:nvSpPr>
          <p:cNvPr id="16" name="圆角矩形 15"/>
          <p:cNvSpPr/>
          <p:nvPr/>
        </p:nvSpPr>
        <p:spPr>
          <a:xfrm>
            <a:off x="6588125" y="1609090"/>
            <a:ext cx="4792345" cy="20059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pic>
        <p:nvPicPr>
          <p:cNvPr id="4" name="图片 3"/>
          <p:cNvPicPr>
            <a:picLocks noChangeAspect="1"/>
          </p:cNvPicPr>
          <p:nvPr/>
        </p:nvPicPr>
        <p:blipFill>
          <a:blip r:embed="rId3"/>
          <a:stretch>
            <a:fillRect/>
          </a:stretch>
        </p:blipFill>
        <p:spPr>
          <a:xfrm>
            <a:off x="6653530" y="1815465"/>
            <a:ext cx="4660900" cy="473710"/>
          </a:xfrm>
          <a:prstGeom prst="rect">
            <a:avLst/>
          </a:prstGeom>
        </p:spPr>
      </p:pic>
      <p:pic>
        <p:nvPicPr>
          <p:cNvPr id="5" name="图片 4"/>
          <p:cNvPicPr>
            <a:picLocks noChangeAspect="1"/>
          </p:cNvPicPr>
          <p:nvPr/>
        </p:nvPicPr>
        <p:blipFill>
          <a:blip r:embed="rId4"/>
          <a:stretch>
            <a:fillRect/>
          </a:stretch>
        </p:blipFill>
        <p:spPr>
          <a:xfrm>
            <a:off x="6693535" y="2456180"/>
            <a:ext cx="1158240" cy="549275"/>
          </a:xfrm>
          <a:prstGeom prst="rect">
            <a:avLst/>
          </a:prstGeom>
        </p:spPr>
      </p:pic>
      <p:sp>
        <p:nvSpPr>
          <p:cNvPr id="14" name="右箭头 13"/>
          <p:cNvSpPr/>
          <p:nvPr/>
        </p:nvSpPr>
        <p:spPr>
          <a:xfrm>
            <a:off x="5865495" y="2473325"/>
            <a:ext cx="736600" cy="2774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15" name="文本框 14"/>
          <p:cNvSpPr txBox="1"/>
          <p:nvPr/>
        </p:nvSpPr>
        <p:spPr>
          <a:xfrm>
            <a:off x="5807710" y="2289175"/>
            <a:ext cx="690880" cy="213995"/>
          </a:xfrm>
          <a:prstGeom prst="rect">
            <a:avLst/>
          </a:prstGeom>
          <a:noFill/>
        </p:spPr>
        <p:txBody>
          <a:bodyPr wrap="none" rtlCol="0">
            <a:spAutoFit/>
          </a:bodyPr>
          <a:lstStyle/>
          <a:p>
            <a:pPr algn="l"/>
            <a:r>
              <a:rPr lang="zh-CN" altLang="en-US" sz="800" dirty="0">
                <a:solidFill>
                  <a:srgbClr val="FF0000"/>
                </a:solidFill>
                <a:latin typeface="微软雅黑" panose="020B0503020204020204" pitchFamily="34" charset="-122"/>
                <a:ea typeface="微软雅黑" panose="020B0503020204020204" pitchFamily="34" charset="-122"/>
              </a:rPr>
              <a:t>设计器预览</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主子表</a:t>
            </a:r>
            <a:endParaRPr lang="en-US" altLang="zh-CN" dirty="0">
              <a:sym typeface="+mn-ea"/>
            </a:endParaRPr>
          </a:p>
        </p:txBody>
      </p:sp>
      <p:sp>
        <p:nvSpPr>
          <p:cNvPr id="10" name="矩形 9"/>
          <p:cNvSpPr/>
          <p:nvPr/>
        </p:nvSpPr>
        <p:spPr>
          <a:xfrm>
            <a:off x="718185" y="1000760"/>
            <a:ext cx="10892790" cy="564007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35660" y="1236345"/>
            <a:ext cx="10520680" cy="337185"/>
          </a:xfrm>
          <a:prstGeom prst="rect">
            <a:avLst/>
          </a:prstGeom>
          <a:noFill/>
        </p:spPr>
        <p:txBody>
          <a:bodyPr wrap="square" rtlCol="0">
            <a:spAutoFit/>
          </a:bodyPr>
          <a:lstStyle/>
          <a:p>
            <a:pPr algn="l"/>
            <a:r>
              <a:rPr lang="zh-CN" altLang="en-US" sz="1600" dirty="0">
                <a:solidFill>
                  <a:schemeClr val="tx1"/>
                </a:solidFill>
                <a:latin typeface="+mj-ea"/>
                <a:ea typeface="+mj-ea"/>
              </a:rPr>
              <a:t>多个订单填报内容：</a:t>
            </a:r>
          </a:p>
        </p:txBody>
      </p:sp>
      <p:pic>
        <p:nvPicPr>
          <p:cNvPr id="4" name="图片 3"/>
          <p:cNvPicPr>
            <a:picLocks noChangeAspect="1"/>
          </p:cNvPicPr>
          <p:nvPr/>
        </p:nvPicPr>
        <p:blipFill>
          <a:blip r:embed="rId2"/>
          <a:stretch>
            <a:fillRect/>
          </a:stretch>
        </p:blipFill>
        <p:spPr>
          <a:xfrm>
            <a:off x="887095" y="1723390"/>
            <a:ext cx="5428615" cy="2254250"/>
          </a:xfrm>
          <a:prstGeom prst="rect">
            <a:avLst/>
          </a:prstGeom>
        </p:spPr>
      </p:pic>
      <p:pic>
        <p:nvPicPr>
          <p:cNvPr id="6" name="图片 5"/>
          <p:cNvPicPr>
            <a:picLocks noChangeAspect="1"/>
          </p:cNvPicPr>
          <p:nvPr/>
        </p:nvPicPr>
        <p:blipFill>
          <a:blip r:embed="rId3"/>
          <a:stretch>
            <a:fillRect/>
          </a:stretch>
        </p:blipFill>
        <p:spPr>
          <a:xfrm>
            <a:off x="4435475" y="3957320"/>
            <a:ext cx="6718300" cy="255587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主子表</a:t>
            </a:r>
            <a:endParaRPr lang="en-US" altLang="zh-CN" dirty="0">
              <a:sym typeface="+mn-ea"/>
            </a:endParaRPr>
          </a:p>
        </p:txBody>
      </p:sp>
      <p:sp>
        <p:nvSpPr>
          <p:cNvPr id="10" name="矩形 9"/>
          <p:cNvSpPr/>
          <p:nvPr/>
        </p:nvSpPr>
        <p:spPr>
          <a:xfrm>
            <a:off x="718185" y="995045"/>
            <a:ext cx="10927080" cy="551243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35660" y="1236345"/>
            <a:ext cx="10520680" cy="58356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报表填报提交后，</a:t>
            </a:r>
            <a:r>
              <a:rPr lang="en-US" altLang="zh-CN" sz="1600" dirty="0">
                <a:latin typeface="微软雅黑" panose="020B0503020204020204" pitchFamily="34" charset="-122"/>
                <a:ea typeface="微软雅黑" panose="020B0503020204020204" pitchFamily="34" charset="-122"/>
                <a:sym typeface="+mn-ea"/>
              </a:rPr>
              <a:t>json</a:t>
            </a:r>
            <a:r>
              <a:rPr lang="zh-CN" altLang="en-US" sz="1600" dirty="0">
                <a:latin typeface="微软雅黑" panose="020B0503020204020204" pitchFamily="34" charset="-122"/>
                <a:ea typeface="微软雅黑" panose="020B0503020204020204" pitchFamily="34" charset="-122"/>
                <a:sym typeface="+mn-ea"/>
              </a:rPr>
              <a:t>数据保存内容如下，上半部分为主表的数据，下半部分为子表区域的数据，其中子表数据的对象名称为订单明细，子表中每一行与主表中的数据共同组成一个条记录。</a:t>
            </a:r>
            <a:endParaRPr lang="zh-CN" altLang="en-US" sz="1600" dirty="0">
              <a:solidFill>
                <a:schemeClr val="tx1"/>
              </a:solidFill>
              <a:latin typeface="+mj-ea"/>
              <a:ea typeface="+mj-ea"/>
            </a:endParaRPr>
          </a:p>
        </p:txBody>
      </p:sp>
      <p:sp>
        <p:nvSpPr>
          <p:cNvPr id="15" name="文本框 14"/>
          <p:cNvSpPr txBox="1"/>
          <p:nvPr/>
        </p:nvSpPr>
        <p:spPr>
          <a:xfrm>
            <a:off x="976630" y="2114550"/>
            <a:ext cx="4676775" cy="2861310"/>
          </a:xfrm>
          <a:prstGeom prst="rect">
            <a:avLst/>
          </a:prstGeom>
          <a:noFill/>
          <a:ln w="28575" cmpd="sng">
            <a:solidFill>
              <a:srgbClr val="3B6FB3"/>
            </a:solidFill>
            <a:prstDash val="solid"/>
          </a:ln>
        </p:spPr>
        <p:txBody>
          <a:bodyPr wrap="square" rtlCol="0">
            <a:spAutoFit/>
          </a:bodyPr>
          <a:lstStyle/>
          <a:p>
            <a:pPr algn="l"/>
            <a:r>
              <a:rPr lang="zh-CN" altLang="en-US" sz="1000" dirty="0">
                <a:solidFill>
                  <a:schemeClr val="accent1"/>
                </a:solidFill>
                <a:latin typeface="微软雅黑" panose="020B0503020204020204" pitchFamily="34" charset="-122"/>
                <a:ea typeface="微软雅黑" panose="020B0503020204020204" pitchFamily="34" charset="-122"/>
              </a:rPr>
              <a:t>[{"订单ID":10326,</a:t>
            </a:r>
          </a:p>
          <a:p>
            <a:pPr algn="l"/>
            <a:r>
              <a:rPr lang="zh-CN" altLang="en-US" sz="1000" dirty="0">
                <a:solidFill>
                  <a:schemeClr val="accent1"/>
                </a:solidFill>
                <a:latin typeface="微软雅黑" panose="020B0503020204020204" pitchFamily="34" charset="-122"/>
                <a:ea typeface="微软雅黑" panose="020B0503020204020204" pitchFamily="34" charset="-122"/>
              </a:rPr>
              <a:t>"客户ID":"BOLID",</a:t>
            </a:r>
          </a:p>
          <a:p>
            <a:pPr algn="l"/>
            <a:r>
              <a:rPr lang="zh-CN" altLang="en-US" sz="1000" dirty="0">
                <a:solidFill>
                  <a:schemeClr val="accent1"/>
                </a:solidFill>
                <a:latin typeface="微软雅黑" panose="020B0503020204020204" pitchFamily="34" charset="-122"/>
                <a:ea typeface="微软雅黑" panose="020B0503020204020204" pitchFamily="34" charset="-122"/>
              </a:rPr>
              <a:t>"雇员ID":"4",</a:t>
            </a:r>
          </a:p>
          <a:p>
            <a:pPr algn="l"/>
            <a:r>
              <a:rPr lang="zh-CN" altLang="en-US" sz="1000" dirty="0">
                <a:solidFill>
                  <a:schemeClr val="accent1"/>
                </a:solidFill>
                <a:latin typeface="微软雅黑" panose="020B0503020204020204" pitchFamily="34" charset="-122"/>
                <a:ea typeface="微软雅黑" panose="020B0503020204020204" pitchFamily="34" charset="-122"/>
              </a:rPr>
              <a:t>"发货日期":"2012-10-14",</a:t>
            </a:r>
          </a:p>
          <a:p>
            <a:pPr algn="l"/>
            <a:r>
              <a:rPr lang="zh-CN" altLang="en-US" sz="1000" dirty="0">
                <a:solidFill>
                  <a:schemeClr val="accent1"/>
                </a:solidFill>
                <a:latin typeface="微软雅黑" panose="020B0503020204020204" pitchFamily="34" charset="-122"/>
                <a:ea typeface="微软雅黑" panose="020B0503020204020204" pitchFamily="34" charset="-122"/>
              </a:rPr>
              <a:t>"运货商":"2","运货费":77.9,</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"货主名称":"刘先生",</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"货主地区":"华南",</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"货主城市":"厦门",</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"货主邮政编码":"232345",</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"货主国家":"中国",</a:t>
            </a:r>
          </a:p>
          <a:p>
            <a:pPr algn="l"/>
            <a:r>
              <a:rPr lang="zh-CN" altLang="en-US" sz="1000" dirty="0">
                <a:solidFill>
                  <a:schemeClr val="accent1"/>
                </a:solidFill>
                <a:latin typeface="微软雅黑" panose="020B0503020204020204" pitchFamily="34" charset="-122"/>
                <a:ea typeface="微软雅黑" panose="020B0503020204020204" pitchFamily="34" charset="-122"/>
              </a:rPr>
              <a:t>"订单金额":982,</a:t>
            </a:r>
          </a:p>
          <a:p>
            <a:pPr algn="l"/>
            <a:r>
              <a:rPr lang="zh-CN" altLang="en-US" sz="1000" dirty="0">
                <a:solidFill>
                  <a:schemeClr val="accent1"/>
                </a:solidFill>
                <a:latin typeface="微软雅黑" panose="020B0503020204020204" pitchFamily="34" charset="-122"/>
                <a:ea typeface="微软雅黑" panose="020B0503020204020204" pitchFamily="34" charset="-122"/>
              </a:rPr>
              <a:t>"订购日期":"2012-10-10",</a:t>
            </a:r>
          </a:p>
          <a:p>
            <a:pPr algn="l"/>
            <a:r>
              <a:rPr lang="zh-CN" altLang="en-US" sz="1000" dirty="0">
                <a:solidFill>
                  <a:schemeClr val="accent1"/>
                </a:solidFill>
                <a:latin typeface="微软雅黑" panose="020B0503020204020204" pitchFamily="34" charset="-122"/>
                <a:ea typeface="微软雅黑" panose="020B0503020204020204" pitchFamily="34" charset="-122"/>
              </a:rPr>
              <a:t>"到货日期":"2012-11-07",</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"货主地址":"成大西街 69 号",</a:t>
            </a:r>
          </a:p>
          <a:p>
            <a:pPr algn="l"/>
            <a:r>
              <a:rPr lang="zh-CN" altLang="en-US" sz="1000" dirty="0">
                <a:solidFill>
                  <a:schemeClr val="accent1"/>
                </a:solidFill>
                <a:latin typeface="微软雅黑" panose="020B0503020204020204" pitchFamily="34" charset="-122"/>
                <a:ea typeface="微软雅黑" panose="020B0503020204020204" pitchFamily="34" charset="-122"/>
              </a:rPr>
              <a:t>"订单明细":[{"产品ID":4,"单价":17.6,"数量":24,"折扣":0,"金额":422.4},</a:t>
            </a:r>
          </a:p>
          <a:p>
            <a:pPr algn="l"/>
            <a:r>
              <a:rPr lang="zh-CN" altLang="en-US" sz="1000" dirty="0">
                <a:solidFill>
                  <a:schemeClr val="accent1"/>
                </a:solidFill>
                <a:latin typeface="微软雅黑" panose="020B0503020204020204" pitchFamily="34" charset="-122"/>
                <a:ea typeface="微软雅黑" panose="020B0503020204020204" pitchFamily="34" charset="-122"/>
              </a:rPr>
              <a:t>{"产品ID":57,"单价":15.6,"数量":16,"折扣":0,"金额":249.6},</a:t>
            </a:r>
          </a:p>
          <a:p>
            <a:pPr algn="l"/>
            <a:r>
              <a:rPr lang="zh-CN" altLang="en-US" sz="1000" dirty="0">
                <a:solidFill>
                  <a:schemeClr val="accent1"/>
                </a:solidFill>
                <a:latin typeface="微软雅黑" panose="020B0503020204020204" pitchFamily="34" charset="-122"/>
                <a:ea typeface="微软雅黑" panose="020B0503020204020204" pitchFamily="34" charset="-122"/>
              </a:rPr>
              <a:t>{"产品ID":75,"单价":6.2,"数量":50,"折扣":0,"金额":310}]}]</a:t>
            </a:r>
          </a:p>
          <a:p>
            <a:pPr algn="l"/>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925820" y="2114550"/>
            <a:ext cx="4708525" cy="2861310"/>
          </a:xfrm>
          <a:prstGeom prst="rect">
            <a:avLst/>
          </a:prstGeom>
          <a:noFill/>
          <a:ln w="28575" cmpd="sng">
            <a:solidFill>
              <a:srgbClr val="3B6FB3"/>
            </a:solidFill>
            <a:prstDash val="solid"/>
          </a:ln>
        </p:spPr>
        <p:txBody>
          <a:bodyPr wrap="square" rtlCol="0">
            <a:spAutoFit/>
          </a:bodyPr>
          <a:lstStyle/>
          <a:p>
            <a:pPr algn="l"/>
            <a:r>
              <a:rPr lang="zh-CN" altLang="en-US" sz="1000" dirty="0">
                <a:solidFill>
                  <a:schemeClr val="accent1"/>
                </a:solidFill>
                <a:latin typeface="微软雅黑" panose="020B0503020204020204" pitchFamily="34" charset="-122"/>
                <a:ea typeface="微软雅黑" panose="020B0503020204020204" pitchFamily="34" charset="-122"/>
              </a:rPr>
              <a:t>[{"订单ID":10327,</a:t>
            </a:r>
          </a:p>
          <a:p>
            <a:pPr algn="l"/>
            <a:r>
              <a:rPr lang="zh-CN" altLang="en-US" sz="1000" dirty="0">
                <a:solidFill>
                  <a:schemeClr val="accent1"/>
                </a:solidFill>
                <a:latin typeface="微软雅黑" panose="020B0503020204020204" pitchFamily="34" charset="-122"/>
                <a:ea typeface="微软雅黑" panose="020B0503020204020204" pitchFamily="34" charset="-122"/>
              </a:rPr>
              <a:t>"客户ID":"FOLKO",</a:t>
            </a:r>
          </a:p>
          <a:p>
            <a:pPr algn="l"/>
            <a:r>
              <a:rPr lang="zh-CN" altLang="en-US" sz="1000" dirty="0">
                <a:solidFill>
                  <a:schemeClr val="accent1"/>
                </a:solidFill>
                <a:latin typeface="微软雅黑" panose="020B0503020204020204" pitchFamily="34" charset="-122"/>
                <a:ea typeface="微软雅黑" panose="020B0503020204020204" pitchFamily="34" charset="-122"/>
              </a:rPr>
              <a:t>"雇员ID":2,</a:t>
            </a:r>
          </a:p>
          <a:p>
            <a:pPr algn="l"/>
            <a:r>
              <a:rPr lang="zh-CN" altLang="en-US" sz="1000" dirty="0">
                <a:solidFill>
                  <a:schemeClr val="accent1"/>
                </a:solidFill>
                <a:latin typeface="微软雅黑" panose="020B0503020204020204" pitchFamily="34" charset="-122"/>
                <a:ea typeface="微软雅黑" panose="020B0503020204020204" pitchFamily="34" charset="-122"/>
              </a:rPr>
              <a:t>"发货日期":"2012-10-14",</a:t>
            </a:r>
          </a:p>
          <a:p>
            <a:pPr algn="l"/>
            <a:r>
              <a:rPr lang="zh-CN" altLang="en-US" sz="1000" dirty="0">
                <a:solidFill>
                  <a:schemeClr val="accent1"/>
                </a:solidFill>
                <a:latin typeface="微软雅黑" panose="020B0503020204020204" pitchFamily="34" charset="-122"/>
                <a:ea typeface="微软雅黑" panose="020B0503020204020204" pitchFamily="34" charset="-122"/>
              </a:rPr>
              <a:t>"运货商":1,"运货费":63.4,</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"货主名称":"陈先生",</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"货主地区":"西南",</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"货主城市":"重庆",</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"货主邮政编码":"234324",</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"货主国家":"中国",</a:t>
            </a:r>
          </a:p>
          <a:p>
            <a:pPr algn="l"/>
            <a:r>
              <a:rPr lang="zh-CN" altLang="en-US" sz="1000" dirty="0">
                <a:solidFill>
                  <a:schemeClr val="accent1"/>
                </a:solidFill>
                <a:latin typeface="微软雅黑" panose="020B0503020204020204" pitchFamily="34" charset="-122"/>
                <a:ea typeface="微软雅黑" panose="020B0503020204020204" pitchFamily="34" charset="-122"/>
              </a:rPr>
              <a:t>"订单金额":1810,</a:t>
            </a:r>
          </a:p>
          <a:p>
            <a:pPr algn="l"/>
            <a:r>
              <a:rPr lang="zh-CN" altLang="en-US" sz="1000" dirty="0">
                <a:solidFill>
                  <a:schemeClr val="accent1"/>
                </a:solidFill>
                <a:latin typeface="微软雅黑" panose="020B0503020204020204" pitchFamily="34" charset="-122"/>
                <a:ea typeface="微软雅黑" panose="020B0503020204020204" pitchFamily="34" charset="-122"/>
              </a:rPr>
              <a:t>"订购日期":"2012-10-11",</a:t>
            </a:r>
          </a:p>
          <a:p>
            <a:pPr algn="l"/>
            <a:r>
              <a:rPr lang="zh-CN" altLang="en-US" sz="1000" dirty="0">
                <a:solidFill>
                  <a:schemeClr val="accent1"/>
                </a:solidFill>
                <a:latin typeface="微软雅黑" panose="020B0503020204020204" pitchFamily="34" charset="-122"/>
                <a:ea typeface="微软雅黑" panose="020B0503020204020204" pitchFamily="34" charset="-122"/>
              </a:rPr>
              <a:t>"到货日期":"2012-10-11",</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"货主地址":"川明东街37号",</a:t>
            </a:r>
          </a:p>
          <a:p>
            <a:pPr algn="l"/>
            <a:r>
              <a:rPr lang="zh-CN" altLang="en-US" sz="1000" dirty="0">
                <a:solidFill>
                  <a:schemeClr val="accent1"/>
                </a:solidFill>
                <a:latin typeface="微软雅黑" panose="020B0503020204020204" pitchFamily="34" charset="-122"/>
                <a:ea typeface="微软雅黑" panose="020B0503020204020204" pitchFamily="34" charset="-122"/>
              </a:rPr>
              <a:t>"订单明细":[{"产品ID":2,"单价":15.2,"数量":25,"折扣":0.2,"金额":304},</a:t>
            </a:r>
          </a:p>
          <a:p>
            <a:pPr algn="l"/>
            <a:r>
              <a:rPr lang="zh-CN" altLang="en-US" sz="1000" dirty="0">
                <a:solidFill>
                  <a:schemeClr val="accent1"/>
                </a:solidFill>
                <a:latin typeface="微软雅黑" panose="020B0503020204020204" pitchFamily="34" charset="-122"/>
                <a:ea typeface="微软雅黑" panose="020B0503020204020204" pitchFamily="34" charset="-122"/>
              </a:rPr>
              <a:t>                  {"产品ID":11,"单价":16.8,"数量":50,"折扣":0.2,"金额":672},</a:t>
            </a:r>
          </a:p>
          <a:p>
            <a:pPr algn="l"/>
            <a:r>
              <a:rPr lang="zh-CN" altLang="en-US" sz="1000" dirty="0">
                <a:solidFill>
                  <a:schemeClr val="accent1"/>
                </a:solidFill>
                <a:latin typeface="微软雅黑" panose="020B0503020204020204" pitchFamily="34" charset="-122"/>
                <a:ea typeface="微软雅黑" panose="020B0503020204020204" pitchFamily="34" charset="-122"/>
              </a:rPr>
              <a:t>                  {"产品ID":30,"单价":20.7,"数量":35,"折扣":0.2,"金额":579.6},</a:t>
            </a:r>
          </a:p>
          <a:p>
            <a:pPr algn="l"/>
            <a:r>
              <a:rPr lang="zh-CN" altLang="en-US" sz="1000" dirty="0">
                <a:solidFill>
                  <a:schemeClr val="accent1"/>
                </a:solidFill>
                <a:latin typeface="微软雅黑" panose="020B0503020204020204" pitchFamily="34" charset="-122"/>
                <a:ea typeface="微软雅黑" panose="020B0503020204020204" pitchFamily="34" charset="-122"/>
              </a:rPr>
              <a:t>                  {"产品ID":58,"单价":10.6,"数量":30,"折扣":0.2,"金额":254.4}]}]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主子表</a:t>
            </a:r>
            <a:endParaRPr lang="en-US" altLang="zh-CN" dirty="0">
              <a:sym typeface="+mn-ea"/>
            </a:endParaRPr>
          </a:p>
        </p:txBody>
      </p:sp>
      <p:sp>
        <p:nvSpPr>
          <p:cNvPr id="10" name="矩形 9"/>
          <p:cNvSpPr/>
          <p:nvPr/>
        </p:nvSpPr>
        <p:spPr>
          <a:xfrm>
            <a:off x="718185" y="1000760"/>
            <a:ext cx="10927080" cy="551243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35660" y="1236345"/>
            <a:ext cx="10520680" cy="337185"/>
          </a:xfrm>
          <a:prstGeom prst="rect">
            <a:avLst/>
          </a:prstGeom>
          <a:noFill/>
        </p:spPr>
        <p:txBody>
          <a:bodyPr wrap="square" rtlCol="0">
            <a:spAutoFit/>
          </a:bodyPr>
          <a:lstStyle/>
          <a:p>
            <a:pPr algn="l"/>
            <a:r>
              <a:rPr lang="zh-CN" altLang="en-US" sz="1600" dirty="0">
                <a:solidFill>
                  <a:schemeClr val="tx1"/>
                </a:solidFill>
                <a:latin typeface="+mj-ea"/>
                <a:ea typeface="+mj-ea"/>
              </a:rPr>
              <a:t>上面的</a:t>
            </a:r>
            <a:r>
              <a:rPr lang="en-US" altLang="zh-CN" sz="1600" dirty="0">
                <a:solidFill>
                  <a:schemeClr val="tx1"/>
                </a:solidFill>
                <a:latin typeface="+mj-ea"/>
                <a:ea typeface="+mj-ea"/>
              </a:rPr>
              <a:t>json</a:t>
            </a:r>
            <a:r>
              <a:rPr lang="zh-CN" altLang="en-US" sz="1600" dirty="0">
                <a:solidFill>
                  <a:schemeClr val="tx1"/>
                </a:solidFill>
                <a:latin typeface="+mj-ea"/>
                <a:ea typeface="+mj-ea"/>
              </a:rPr>
              <a:t>数据，以</a:t>
            </a:r>
            <a:r>
              <a:rPr lang="en-US" altLang="zh-CN" sz="1600" dirty="0">
                <a:solidFill>
                  <a:schemeClr val="tx1"/>
                </a:solidFill>
                <a:latin typeface="+mj-ea"/>
                <a:ea typeface="+mj-ea"/>
              </a:rPr>
              <a:t>excel</a:t>
            </a:r>
            <a:r>
              <a:rPr lang="zh-CN" altLang="en-US" sz="1600" dirty="0">
                <a:solidFill>
                  <a:schemeClr val="tx1"/>
                </a:solidFill>
                <a:latin typeface="+mj-ea"/>
                <a:ea typeface="+mj-ea"/>
              </a:rPr>
              <a:t>的形式显示内容如下：</a:t>
            </a:r>
          </a:p>
        </p:txBody>
      </p:sp>
      <p:pic>
        <p:nvPicPr>
          <p:cNvPr id="6" name="图片 5"/>
          <p:cNvPicPr>
            <a:picLocks noChangeAspect="1"/>
          </p:cNvPicPr>
          <p:nvPr/>
        </p:nvPicPr>
        <p:blipFill>
          <a:blip r:embed="rId2"/>
          <a:stretch>
            <a:fillRect/>
          </a:stretch>
        </p:blipFill>
        <p:spPr>
          <a:xfrm>
            <a:off x="979170" y="2090420"/>
            <a:ext cx="9795510" cy="200723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5883910" cy="539750"/>
          </a:xfrm>
        </p:spPr>
        <p:txBody>
          <a:bodyPr>
            <a:normAutofit/>
          </a:bodyPr>
          <a:lstStyle/>
          <a:p>
            <a:r>
              <a:rPr lang="zh-CN" altLang="en-US" dirty="0">
                <a:sym typeface="+mn-ea"/>
              </a:rPr>
              <a:t>多种类型业务填报表</a:t>
            </a:r>
            <a:r>
              <a:rPr lang="en-US" altLang="zh-CN" dirty="0">
                <a:sym typeface="+mn-ea"/>
              </a:rPr>
              <a:t>-</a:t>
            </a:r>
            <a:r>
              <a:rPr lang="zh-CN" altLang="en-US" dirty="0">
                <a:sym typeface="+mn-ea"/>
              </a:rPr>
              <a:t>主子表</a:t>
            </a:r>
          </a:p>
        </p:txBody>
      </p:sp>
      <p:sp>
        <p:nvSpPr>
          <p:cNvPr id="10" name="矩形 9"/>
          <p:cNvSpPr/>
          <p:nvPr/>
        </p:nvSpPr>
        <p:spPr>
          <a:xfrm>
            <a:off x="718185" y="962025"/>
            <a:ext cx="10634345" cy="475932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64235" y="1253490"/>
            <a:ext cx="443611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制作统计表</a:t>
            </a:r>
          </a:p>
        </p:txBody>
      </p:sp>
      <p:sp>
        <p:nvSpPr>
          <p:cNvPr id="9" name="矩形 8"/>
          <p:cNvSpPr/>
          <p:nvPr/>
        </p:nvSpPr>
        <p:spPr>
          <a:xfrm>
            <a:off x="5708015" y="1253490"/>
            <a:ext cx="546481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统计结果</a:t>
            </a:r>
          </a:p>
        </p:txBody>
      </p:sp>
      <p:sp>
        <p:nvSpPr>
          <p:cNvPr id="16" name="文本框 15"/>
          <p:cNvSpPr txBox="1"/>
          <p:nvPr/>
        </p:nvSpPr>
        <p:spPr>
          <a:xfrm>
            <a:off x="864235" y="3513455"/>
            <a:ext cx="4634230" cy="1014730"/>
          </a:xfrm>
          <a:prstGeom prst="rect">
            <a:avLst/>
          </a:prstGeom>
          <a:noFill/>
        </p:spPr>
        <p:txBody>
          <a:bodyPr wrap="square" rtlCol="0">
            <a:spAutoFit/>
          </a:bodyPr>
          <a:lstStyle/>
          <a:p>
            <a:pPr algn="l"/>
            <a:r>
              <a:rPr lang="zh-CN" altLang="en-US" sz="1200" dirty="0">
                <a:solidFill>
                  <a:schemeClr val="tx1"/>
                </a:solidFill>
                <a:latin typeface="微软雅黑" panose="020B0503020204020204" pitchFamily="34" charset="-122"/>
                <a:ea typeface="微软雅黑" panose="020B0503020204020204" pitchFamily="34" charset="-122"/>
              </a:rPr>
              <a:t>基准表设为上面的主子业务填报表；</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A2</a:t>
            </a:r>
            <a:r>
              <a:rPr lang="zh-CN" altLang="en-US" sz="1200" dirty="0">
                <a:solidFill>
                  <a:schemeClr val="tx1"/>
                </a:solidFill>
                <a:latin typeface="微软雅黑" panose="020B0503020204020204" pitchFamily="34" charset="-122"/>
                <a:ea typeface="微软雅黑" panose="020B0503020204020204" pitchFamily="34" charset="-122"/>
              </a:rPr>
              <a:t>：单元格类型为维度格，数据来源格为</a:t>
            </a:r>
            <a:r>
              <a:rPr lang="en-US" altLang="zh-CN" sz="1200" dirty="0">
                <a:solidFill>
                  <a:schemeClr val="tx1"/>
                </a:solidFill>
                <a:latin typeface="微软雅黑" panose="020B0503020204020204" pitchFamily="34" charset="-122"/>
                <a:ea typeface="微软雅黑" panose="020B0503020204020204" pitchFamily="34" charset="-122"/>
              </a:rPr>
              <a:t>B2</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B2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C12</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计数</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C2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D4</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最大</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D2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H6</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最大</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p>
        </p:txBody>
      </p:sp>
      <p:pic>
        <p:nvPicPr>
          <p:cNvPr id="5" name="图片 4"/>
          <p:cNvPicPr>
            <a:picLocks noChangeAspect="1"/>
          </p:cNvPicPr>
          <p:nvPr/>
        </p:nvPicPr>
        <p:blipFill>
          <a:blip r:embed="rId3"/>
          <a:stretch>
            <a:fillRect/>
          </a:stretch>
        </p:blipFill>
        <p:spPr>
          <a:xfrm>
            <a:off x="993775" y="2139315"/>
            <a:ext cx="3714750" cy="695325"/>
          </a:xfrm>
          <a:prstGeom prst="rect">
            <a:avLst/>
          </a:prstGeom>
        </p:spPr>
      </p:pic>
      <p:pic>
        <p:nvPicPr>
          <p:cNvPr id="6" name="图片 5"/>
          <p:cNvPicPr>
            <a:picLocks noChangeAspect="1"/>
          </p:cNvPicPr>
          <p:nvPr/>
        </p:nvPicPr>
        <p:blipFill>
          <a:blip r:embed="rId4"/>
          <a:stretch>
            <a:fillRect/>
          </a:stretch>
        </p:blipFill>
        <p:spPr>
          <a:xfrm>
            <a:off x="5777865" y="2139315"/>
            <a:ext cx="5256530" cy="226441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主子表</a:t>
            </a:r>
          </a:p>
        </p:txBody>
      </p:sp>
      <p:sp>
        <p:nvSpPr>
          <p:cNvPr id="10" name="矩形 9"/>
          <p:cNvSpPr/>
          <p:nvPr/>
        </p:nvSpPr>
        <p:spPr>
          <a:xfrm>
            <a:off x="718185" y="962025"/>
            <a:ext cx="10634345" cy="551434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58520" y="1040130"/>
            <a:ext cx="9947910" cy="417195"/>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自助统计分析</a:t>
            </a:r>
          </a:p>
        </p:txBody>
      </p:sp>
      <p:pic>
        <p:nvPicPr>
          <p:cNvPr id="4" name="图片 3"/>
          <p:cNvPicPr>
            <a:picLocks noChangeAspect="1"/>
          </p:cNvPicPr>
          <p:nvPr/>
        </p:nvPicPr>
        <p:blipFill>
          <a:blip r:embed="rId3"/>
          <a:stretch>
            <a:fillRect/>
          </a:stretch>
        </p:blipFill>
        <p:spPr>
          <a:xfrm>
            <a:off x="1315085" y="1908810"/>
            <a:ext cx="5334000" cy="4500245"/>
          </a:xfrm>
          <a:prstGeom prst="rect">
            <a:avLst/>
          </a:prstGeom>
        </p:spPr>
      </p:pic>
      <p:sp>
        <p:nvSpPr>
          <p:cNvPr id="5" name="文本框 4"/>
          <p:cNvSpPr txBox="1"/>
          <p:nvPr/>
        </p:nvSpPr>
        <p:spPr>
          <a:xfrm>
            <a:off x="858520" y="1529715"/>
            <a:ext cx="10468610" cy="306705"/>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rPr>
              <a:t>在报表中心中通过拖拽字段，进行自助汇总统计：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填报表组</a:t>
            </a:r>
          </a:p>
        </p:txBody>
      </p:sp>
      <p:sp>
        <p:nvSpPr>
          <p:cNvPr id="12" name="矩形 11"/>
          <p:cNvSpPr/>
          <p:nvPr/>
        </p:nvSpPr>
        <p:spPr>
          <a:xfrm>
            <a:off x="718185" y="1109980"/>
            <a:ext cx="10864215" cy="529844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fontAlgn="auto">
              <a:spcAft>
                <a:spcPct val="35000"/>
              </a:spcAft>
            </a:pPr>
            <a:endParaRPr lang="en-US" altLang="zh-CN" kern="0" dirty="0">
              <a:solidFill>
                <a:srgbClr val="000000"/>
              </a:solidFill>
              <a:latin typeface="+mn-ea"/>
              <a:cs typeface="+mn-ea"/>
              <a:sym typeface="+mn-lt"/>
            </a:endParaRPr>
          </a:p>
          <a:p>
            <a:pPr defTabSz="711200" fontAlgn="auto">
              <a:spcAft>
                <a:spcPct val="35000"/>
              </a:spcAft>
            </a:pPr>
            <a:endParaRPr lang="en-US" altLang="zh-CN" kern="0" dirty="0">
              <a:solidFill>
                <a:srgbClr val="000000"/>
              </a:solidFill>
              <a:latin typeface="+mn-ea"/>
              <a:cs typeface="+mn-ea"/>
              <a:sym typeface="+mn-lt"/>
            </a:endParaRPr>
          </a:p>
          <a:p>
            <a:pPr defTabSz="711200" fontAlgn="auto">
              <a:spcAft>
                <a:spcPct val="35000"/>
              </a:spcAft>
            </a:pPr>
            <a:endParaRPr lang="zh-CN" altLang="en-US" kern="0" dirty="0">
              <a:solidFill>
                <a:srgbClr val="000000"/>
              </a:solidFill>
              <a:latin typeface="+mn-ea"/>
              <a:cs typeface="+mn-ea"/>
              <a:sym typeface="+mn-lt"/>
            </a:endParaRPr>
          </a:p>
        </p:txBody>
      </p:sp>
      <p:sp>
        <p:nvSpPr>
          <p:cNvPr id="7" name="文本框 6"/>
          <p:cNvSpPr txBox="1"/>
          <p:nvPr/>
        </p:nvSpPr>
        <p:spPr>
          <a:xfrm>
            <a:off x="838835" y="1303655"/>
            <a:ext cx="10621645" cy="953135"/>
          </a:xfrm>
          <a:prstGeom prst="rect">
            <a:avLst/>
          </a:prstGeom>
          <a:noFill/>
        </p:spPr>
        <p:txBody>
          <a:bodyPr wrap="square" rtlCol="0">
            <a:spAutoFit/>
          </a:bodyPr>
          <a:lstStyle/>
          <a:p>
            <a:pPr algn="l"/>
            <a:r>
              <a:rPr lang="en-US" altLang="zh-CN" sz="1400" dirty="0">
                <a:solidFill>
                  <a:schemeClr val="tx1"/>
                </a:solidFill>
                <a:latin typeface="微软雅黑" panose="020B0503020204020204" pitchFamily="34" charset="-122"/>
                <a:ea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rPr>
              <a:t>对于复杂的填报需求，即使使用了能够表达层次关系和关联关系的主子填报表，若区域比较多的仍可能显得拥挤，这时可以把不同的区域放在不同的</a:t>
            </a:r>
            <a:r>
              <a:rPr lang="en-US" altLang="zh-CN" sz="1400" dirty="0">
                <a:solidFill>
                  <a:schemeClr val="tx1"/>
                </a:solidFill>
                <a:latin typeface="微软雅黑" panose="020B0503020204020204" pitchFamily="34" charset="-122"/>
                <a:ea typeface="微软雅黑" panose="020B0503020204020204" pitchFamily="34" charset="-122"/>
              </a:rPr>
              <a:t>sheet</a:t>
            </a:r>
            <a:r>
              <a:rPr lang="zh-CN" altLang="en-US" sz="1400" dirty="0">
                <a:solidFill>
                  <a:schemeClr val="tx1"/>
                </a:solidFill>
                <a:latin typeface="微软雅黑" panose="020B0503020204020204" pitchFamily="34" charset="-122"/>
                <a:ea typeface="微软雅黑" panose="020B0503020204020204" pitchFamily="34" charset="-122"/>
              </a:rPr>
              <a:t>中，多个</a:t>
            </a:r>
            <a:r>
              <a:rPr lang="en-US" altLang="zh-CN" sz="1400" dirty="0">
                <a:solidFill>
                  <a:schemeClr val="tx1"/>
                </a:solidFill>
                <a:latin typeface="微软雅黑" panose="020B0503020204020204" pitchFamily="34" charset="-122"/>
                <a:ea typeface="微软雅黑" panose="020B0503020204020204" pitchFamily="34" charset="-122"/>
              </a:rPr>
              <a:t>sheet</a:t>
            </a:r>
            <a:r>
              <a:rPr lang="zh-CN" altLang="en-US" sz="1400" dirty="0">
                <a:solidFill>
                  <a:schemeClr val="tx1"/>
                </a:solidFill>
                <a:latin typeface="微软雅黑" panose="020B0503020204020204" pitchFamily="34" charset="-122"/>
                <a:ea typeface="微软雅黑" panose="020B0503020204020204" pitchFamily="34" charset="-122"/>
              </a:rPr>
              <a:t>中的填报表可以同时进行编辑，批量处理，多张填报表之间还需要进行合法性检查、自动计算等，这种多个填报表同时操作的功能，称为填报表组。</a:t>
            </a:r>
          </a:p>
          <a:p>
            <a:pPr algn="l"/>
            <a:r>
              <a:rPr lang="zh-CN" altLang="en-US" sz="1400" dirty="0">
                <a:solidFill>
                  <a:schemeClr val="tx1"/>
                </a:solidFill>
                <a:latin typeface="微软雅黑" panose="020B0503020204020204" pitchFamily="34" charset="-122"/>
                <a:ea typeface="微软雅黑" panose="020B0503020204020204" pitchFamily="34" charset="-122"/>
              </a:rPr>
              <a:t>例如下面的填报表组：</a:t>
            </a:r>
          </a:p>
        </p:txBody>
      </p:sp>
      <p:pic>
        <p:nvPicPr>
          <p:cNvPr id="2" name="图片 1"/>
          <p:cNvPicPr>
            <a:picLocks noChangeAspect="1"/>
          </p:cNvPicPr>
          <p:nvPr/>
        </p:nvPicPr>
        <p:blipFill>
          <a:blip r:embed="rId2"/>
          <a:stretch>
            <a:fillRect/>
          </a:stretch>
        </p:blipFill>
        <p:spPr>
          <a:xfrm>
            <a:off x="1021715" y="2256790"/>
            <a:ext cx="3150235" cy="1357630"/>
          </a:xfrm>
          <a:prstGeom prst="rect">
            <a:avLst/>
          </a:prstGeom>
        </p:spPr>
      </p:pic>
      <p:sp>
        <p:nvSpPr>
          <p:cNvPr id="8" name="文本框 7"/>
          <p:cNvSpPr txBox="1"/>
          <p:nvPr/>
        </p:nvSpPr>
        <p:spPr>
          <a:xfrm>
            <a:off x="784860" y="5524500"/>
            <a:ext cx="10621645" cy="829945"/>
          </a:xfrm>
          <a:prstGeom prst="rect">
            <a:avLst/>
          </a:prstGeom>
          <a:noFill/>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图一是</a:t>
            </a:r>
            <a:r>
              <a:rPr lang="en-US" altLang="zh-CN" sz="1600" dirty="0">
                <a:solidFill>
                  <a:schemeClr val="tx1"/>
                </a:solidFill>
                <a:latin typeface="微软雅黑" panose="020B0503020204020204" pitchFamily="34" charset="-122"/>
                <a:ea typeface="微软雅黑" panose="020B0503020204020204" pitchFamily="34" charset="-122"/>
              </a:rPr>
              <a:t>sheet</a:t>
            </a:r>
            <a:r>
              <a:rPr lang="zh-CN" altLang="en-US" sz="1600" dirty="0">
                <a:solidFill>
                  <a:schemeClr val="tx1"/>
                </a:solidFill>
                <a:latin typeface="微软雅黑" panose="020B0503020204020204" pitchFamily="34" charset="-122"/>
                <a:ea typeface="微软雅黑" panose="020B0503020204020204" pitchFamily="34" charset="-122"/>
              </a:rPr>
              <a:t>名为</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订单</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的第一张表，图二是</a:t>
            </a:r>
            <a:r>
              <a:rPr lang="en-US" altLang="zh-CN" sz="1600" dirty="0">
                <a:solidFill>
                  <a:schemeClr val="tx1"/>
                </a:solidFill>
                <a:latin typeface="微软雅黑" panose="020B0503020204020204" pitchFamily="34" charset="-122"/>
                <a:ea typeface="微软雅黑" panose="020B0503020204020204" pitchFamily="34" charset="-122"/>
              </a:rPr>
              <a:t>sheet</a:t>
            </a:r>
            <a:r>
              <a:rPr lang="zh-CN" altLang="en-US" sz="1600" dirty="0">
                <a:solidFill>
                  <a:schemeClr val="tx1"/>
                </a:solidFill>
                <a:latin typeface="微软雅黑" panose="020B0503020204020204" pitchFamily="34" charset="-122"/>
                <a:ea typeface="微软雅黑" panose="020B0503020204020204" pitchFamily="34" charset="-122"/>
              </a:rPr>
              <a:t>名为</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订单明细</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的第二张表。</a:t>
            </a:r>
          </a:p>
          <a:p>
            <a:pPr algn="l"/>
            <a:r>
              <a:rPr lang="zh-CN" altLang="en-US" sz="1600" dirty="0">
                <a:solidFill>
                  <a:schemeClr val="tx1"/>
                </a:solidFill>
                <a:latin typeface="微软雅黑" panose="020B0503020204020204" pitchFamily="34" charset="-122"/>
                <a:ea typeface="微软雅黑" panose="020B0503020204020204" pitchFamily="34" charset="-122"/>
              </a:rPr>
              <a:t>其中，订单表</a:t>
            </a:r>
            <a:r>
              <a:rPr lang="en-US" altLang="zh-CN" sz="1600" dirty="0">
                <a:solidFill>
                  <a:schemeClr val="tx1"/>
                </a:solidFill>
                <a:latin typeface="微软雅黑" panose="020B0503020204020204" pitchFamily="34" charset="-122"/>
                <a:ea typeface="微软雅黑" panose="020B0503020204020204" pitchFamily="34" charset="-122"/>
              </a:rPr>
              <a:t>sheet</a:t>
            </a:r>
            <a:r>
              <a:rPr lang="zh-CN" altLang="en-US" sz="1600" dirty="0">
                <a:solidFill>
                  <a:schemeClr val="tx1"/>
                </a:solidFill>
                <a:latin typeface="微软雅黑" panose="020B0503020204020204" pitchFamily="34" charset="-122"/>
                <a:ea typeface="微软雅黑" panose="020B0503020204020204" pitchFamily="34" charset="-122"/>
              </a:rPr>
              <a:t>页中，</a:t>
            </a:r>
            <a:r>
              <a:rPr lang="en-US" altLang="zh-CN" sz="1600" dirty="0">
                <a:solidFill>
                  <a:schemeClr val="tx1"/>
                </a:solidFill>
                <a:latin typeface="微软雅黑" panose="020B0503020204020204" pitchFamily="34" charset="-122"/>
                <a:ea typeface="微软雅黑" panose="020B0503020204020204" pitchFamily="34" charset="-122"/>
              </a:rPr>
              <a:t>B2</a:t>
            </a:r>
            <a:r>
              <a:rPr lang="zh-CN" altLang="en-US" sz="1600" dirty="0">
                <a:solidFill>
                  <a:schemeClr val="tx1"/>
                </a:solidFill>
                <a:latin typeface="微软雅黑" panose="020B0503020204020204" pitchFamily="34" charset="-122"/>
                <a:ea typeface="微软雅黑" panose="020B0503020204020204" pitchFamily="34" charset="-122"/>
              </a:rPr>
              <a:t>的字段名称设置为</a:t>
            </a:r>
            <a:r>
              <a:rPr lang="en-US" altLang="zh-CN" sz="1600" dirty="0">
                <a:solidFill>
                  <a:schemeClr val="tx1"/>
                </a:solidFill>
                <a:latin typeface="微软雅黑" panose="020B0503020204020204" pitchFamily="34" charset="-122"/>
                <a:ea typeface="微软雅黑" panose="020B0503020204020204" pitchFamily="34" charset="-122"/>
              </a:rPr>
              <a:t>“订单.订单ID”</a:t>
            </a:r>
            <a:endParaRPr lang="zh-CN" altLang="en-US" sz="1600" dirty="0">
              <a:solidFill>
                <a:schemeClr val="tx1"/>
              </a:solidFill>
              <a:latin typeface="微软雅黑" panose="020B0503020204020204" pitchFamily="34" charset="-122"/>
              <a:ea typeface="微软雅黑" panose="020B0503020204020204" pitchFamily="34" charset="-122"/>
            </a:endParaRPr>
          </a:p>
          <a:p>
            <a:pPr algn="l"/>
            <a:r>
              <a:rPr lang="zh-CN" altLang="en-US" sz="1600" dirty="0">
                <a:solidFill>
                  <a:schemeClr val="tx1"/>
                </a:solidFill>
                <a:latin typeface="微软雅黑" panose="020B0503020204020204" pitchFamily="34" charset="-122"/>
                <a:ea typeface="微软雅黑" panose="020B0503020204020204" pitchFamily="34" charset="-122"/>
              </a:rPr>
              <a:t>订单明细表中将</a:t>
            </a:r>
            <a:r>
              <a:rPr lang="en-US" altLang="zh-CN" sz="1600" dirty="0">
                <a:solidFill>
                  <a:schemeClr val="tx1"/>
                </a:solidFill>
                <a:latin typeface="微软雅黑" panose="020B0503020204020204" pitchFamily="34" charset="-122"/>
                <a:ea typeface="微软雅黑" panose="020B0503020204020204" pitchFamily="34" charset="-122"/>
              </a:rPr>
              <a:t>B3</a:t>
            </a:r>
            <a:r>
              <a:rPr lang="zh-CN" altLang="en-US" sz="1600" dirty="0">
                <a:solidFill>
                  <a:schemeClr val="tx1"/>
                </a:solidFill>
                <a:latin typeface="微软雅黑" panose="020B0503020204020204" pitchFamily="34" charset="-122"/>
                <a:ea typeface="微软雅黑" panose="020B0503020204020204" pitchFamily="34" charset="-122"/>
              </a:rPr>
              <a:t>的字段名称设置为</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订单明细</a:t>
            </a:r>
            <a:r>
              <a:rPr lang="en-US" altLang="zh-CN" sz="1600" dirty="0">
                <a:solidFill>
                  <a:schemeClr val="tx1"/>
                </a:solidFill>
                <a:latin typeface="微软雅黑" panose="020B0503020204020204" pitchFamily="34" charset="-122"/>
                <a:ea typeface="微软雅黑" panose="020B0503020204020204" pitchFamily="34" charset="-122"/>
              </a:rPr>
              <a:t>.订单ID”</a:t>
            </a:r>
          </a:p>
        </p:txBody>
      </p:sp>
      <p:pic>
        <p:nvPicPr>
          <p:cNvPr id="9" name="图片 8"/>
          <p:cNvPicPr>
            <a:picLocks noChangeAspect="1"/>
          </p:cNvPicPr>
          <p:nvPr/>
        </p:nvPicPr>
        <p:blipFill>
          <a:blip r:embed="rId3"/>
          <a:stretch>
            <a:fillRect/>
          </a:stretch>
        </p:blipFill>
        <p:spPr>
          <a:xfrm>
            <a:off x="1021715" y="3870960"/>
            <a:ext cx="3150870" cy="1547495"/>
          </a:xfrm>
          <a:prstGeom prst="rect">
            <a:avLst/>
          </a:prstGeom>
        </p:spPr>
      </p:pic>
      <p:sp>
        <p:nvSpPr>
          <p:cNvPr id="16" name="圆角矩形 15"/>
          <p:cNvSpPr/>
          <p:nvPr/>
        </p:nvSpPr>
        <p:spPr>
          <a:xfrm>
            <a:off x="5558155" y="2538730"/>
            <a:ext cx="5313680" cy="20059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pic>
        <p:nvPicPr>
          <p:cNvPr id="4" name="图片 3"/>
          <p:cNvPicPr>
            <a:picLocks noChangeAspect="1"/>
          </p:cNvPicPr>
          <p:nvPr/>
        </p:nvPicPr>
        <p:blipFill>
          <a:blip r:embed="rId4"/>
          <a:stretch>
            <a:fillRect/>
          </a:stretch>
        </p:blipFill>
        <p:spPr>
          <a:xfrm>
            <a:off x="5748020" y="2782570"/>
            <a:ext cx="5002530" cy="482600"/>
          </a:xfrm>
          <a:prstGeom prst="rect">
            <a:avLst/>
          </a:prstGeom>
        </p:spPr>
      </p:pic>
      <p:pic>
        <p:nvPicPr>
          <p:cNvPr id="5" name="图片 4"/>
          <p:cNvPicPr>
            <a:picLocks noChangeAspect="1"/>
          </p:cNvPicPr>
          <p:nvPr/>
        </p:nvPicPr>
        <p:blipFill>
          <a:blip r:embed="rId5"/>
          <a:stretch>
            <a:fillRect/>
          </a:stretch>
        </p:blipFill>
        <p:spPr>
          <a:xfrm>
            <a:off x="5748020" y="3656330"/>
            <a:ext cx="1962150" cy="695325"/>
          </a:xfrm>
          <a:prstGeom prst="rect">
            <a:avLst/>
          </a:prstGeom>
        </p:spPr>
      </p:pic>
      <p:sp>
        <p:nvSpPr>
          <p:cNvPr id="14" name="右箭头 13"/>
          <p:cNvSpPr/>
          <p:nvPr/>
        </p:nvSpPr>
        <p:spPr>
          <a:xfrm>
            <a:off x="4639310" y="3450590"/>
            <a:ext cx="812800" cy="2774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62626"/>
              </a:solidFill>
              <a:latin typeface="+mj-ea"/>
              <a:ea typeface="+mj-ea"/>
            </a:endParaRPr>
          </a:p>
        </p:txBody>
      </p:sp>
      <p:sp>
        <p:nvSpPr>
          <p:cNvPr id="15" name="文本框 14"/>
          <p:cNvSpPr txBox="1"/>
          <p:nvPr/>
        </p:nvSpPr>
        <p:spPr>
          <a:xfrm>
            <a:off x="4639310" y="3236595"/>
            <a:ext cx="690880" cy="213995"/>
          </a:xfrm>
          <a:prstGeom prst="rect">
            <a:avLst/>
          </a:prstGeom>
          <a:noFill/>
        </p:spPr>
        <p:txBody>
          <a:bodyPr wrap="none" rtlCol="0">
            <a:spAutoFit/>
          </a:bodyPr>
          <a:lstStyle/>
          <a:p>
            <a:pPr algn="l"/>
            <a:r>
              <a:rPr lang="zh-CN" altLang="en-US" sz="800" dirty="0">
                <a:solidFill>
                  <a:srgbClr val="FF0000"/>
                </a:solidFill>
                <a:latin typeface="微软雅黑" panose="020B0503020204020204" pitchFamily="34" charset="-122"/>
                <a:ea typeface="微软雅黑" panose="020B0503020204020204" pitchFamily="34" charset="-122"/>
              </a:rPr>
              <a:t>设计器预览</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填报表组</a:t>
            </a:r>
          </a:p>
        </p:txBody>
      </p:sp>
      <p:sp>
        <p:nvSpPr>
          <p:cNvPr id="12" name="矩形 11"/>
          <p:cNvSpPr/>
          <p:nvPr/>
        </p:nvSpPr>
        <p:spPr>
          <a:xfrm>
            <a:off x="718185" y="880745"/>
            <a:ext cx="10864215" cy="482981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fontAlgn="auto">
              <a:spcAft>
                <a:spcPct val="35000"/>
              </a:spcAft>
            </a:pPr>
            <a:endParaRPr lang="en-US" altLang="zh-CN" kern="0" dirty="0">
              <a:solidFill>
                <a:srgbClr val="000000"/>
              </a:solidFill>
              <a:latin typeface="+mn-ea"/>
              <a:cs typeface="+mn-ea"/>
              <a:sym typeface="+mn-lt"/>
            </a:endParaRPr>
          </a:p>
          <a:p>
            <a:pPr defTabSz="711200" fontAlgn="auto">
              <a:spcAft>
                <a:spcPct val="35000"/>
              </a:spcAft>
            </a:pPr>
            <a:endParaRPr lang="en-US" altLang="zh-CN" kern="0" dirty="0">
              <a:solidFill>
                <a:srgbClr val="000000"/>
              </a:solidFill>
              <a:latin typeface="+mn-ea"/>
              <a:cs typeface="+mn-ea"/>
              <a:sym typeface="+mn-lt"/>
            </a:endParaRPr>
          </a:p>
          <a:p>
            <a:pPr defTabSz="711200" fontAlgn="auto">
              <a:spcAft>
                <a:spcPct val="35000"/>
              </a:spcAft>
            </a:pPr>
            <a:endParaRPr lang="zh-CN" altLang="en-US" kern="0" dirty="0">
              <a:solidFill>
                <a:srgbClr val="000000"/>
              </a:solidFill>
              <a:latin typeface="+mn-ea"/>
              <a:cs typeface="+mn-ea"/>
              <a:sym typeface="+mn-lt"/>
            </a:endParaRPr>
          </a:p>
        </p:txBody>
      </p:sp>
      <p:sp>
        <p:nvSpPr>
          <p:cNvPr id="5" name="文本框 4"/>
          <p:cNvSpPr txBox="1"/>
          <p:nvPr/>
        </p:nvSpPr>
        <p:spPr>
          <a:xfrm>
            <a:off x="822325" y="1073150"/>
            <a:ext cx="10400030" cy="33718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不同订单进行填报：</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2"/>
          <a:stretch>
            <a:fillRect/>
          </a:stretch>
        </p:blipFill>
        <p:spPr>
          <a:xfrm>
            <a:off x="1235075" y="3197225"/>
            <a:ext cx="3518535" cy="1803400"/>
          </a:xfrm>
          <a:prstGeom prst="rect">
            <a:avLst/>
          </a:prstGeom>
        </p:spPr>
      </p:pic>
      <p:pic>
        <p:nvPicPr>
          <p:cNvPr id="9" name="图片 8"/>
          <p:cNvPicPr>
            <a:picLocks noChangeAspect="1"/>
          </p:cNvPicPr>
          <p:nvPr/>
        </p:nvPicPr>
        <p:blipFill>
          <a:blip r:embed="rId3"/>
          <a:stretch>
            <a:fillRect/>
          </a:stretch>
        </p:blipFill>
        <p:spPr>
          <a:xfrm>
            <a:off x="6144895" y="3197225"/>
            <a:ext cx="3470910" cy="1758950"/>
          </a:xfrm>
          <a:prstGeom prst="rect">
            <a:avLst/>
          </a:prstGeom>
        </p:spPr>
      </p:pic>
      <p:pic>
        <p:nvPicPr>
          <p:cNvPr id="10" name="图片 9"/>
          <p:cNvPicPr>
            <a:picLocks noChangeAspect="1"/>
          </p:cNvPicPr>
          <p:nvPr/>
        </p:nvPicPr>
        <p:blipFill>
          <a:blip r:embed="rId4"/>
          <a:stretch>
            <a:fillRect/>
          </a:stretch>
        </p:blipFill>
        <p:spPr>
          <a:xfrm>
            <a:off x="6042660" y="1793240"/>
            <a:ext cx="3573145" cy="1224915"/>
          </a:xfrm>
          <a:prstGeom prst="rect">
            <a:avLst/>
          </a:prstGeom>
        </p:spPr>
      </p:pic>
      <p:pic>
        <p:nvPicPr>
          <p:cNvPr id="11" name="图片 10"/>
          <p:cNvPicPr>
            <a:picLocks noChangeAspect="1"/>
          </p:cNvPicPr>
          <p:nvPr/>
        </p:nvPicPr>
        <p:blipFill>
          <a:blip r:embed="rId5"/>
          <a:stretch>
            <a:fillRect/>
          </a:stretch>
        </p:blipFill>
        <p:spPr>
          <a:xfrm>
            <a:off x="1215390" y="1793240"/>
            <a:ext cx="3538220" cy="122491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填报表组</a:t>
            </a:r>
          </a:p>
        </p:txBody>
      </p:sp>
      <p:sp>
        <p:nvSpPr>
          <p:cNvPr id="12" name="矩形 11"/>
          <p:cNvSpPr/>
          <p:nvPr/>
        </p:nvSpPr>
        <p:spPr>
          <a:xfrm>
            <a:off x="718185" y="880745"/>
            <a:ext cx="10864215" cy="482981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fontAlgn="auto">
              <a:spcAft>
                <a:spcPct val="35000"/>
              </a:spcAft>
            </a:pPr>
            <a:endParaRPr lang="en-US" altLang="zh-CN" kern="0" dirty="0">
              <a:solidFill>
                <a:srgbClr val="000000"/>
              </a:solidFill>
              <a:latin typeface="+mn-ea"/>
              <a:cs typeface="+mn-ea"/>
              <a:sym typeface="+mn-lt"/>
            </a:endParaRPr>
          </a:p>
          <a:p>
            <a:pPr defTabSz="711200" fontAlgn="auto">
              <a:spcAft>
                <a:spcPct val="35000"/>
              </a:spcAft>
            </a:pPr>
            <a:endParaRPr lang="en-US" altLang="zh-CN" kern="0" dirty="0">
              <a:solidFill>
                <a:srgbClr val="000000"/>
              </a:solidFill>
              <a:latin typeface="+mn-ea"/>
              <a:cs typeface="+mn-ea"/>
              <a:sym typeface="+mn-lt"/>
            </a:endParaRPr>
          </a:p>
          <a:p>
            <a:pPr defTabSz="711200" fontAlgn="auto">
              <a:spcAft>
                <a:spcPct val="35000"/>
              </a:spcAft>
            </a:pPr>
            <a:endParaRPr lang="zh-CN" altLang="en-US" kern="0" dirty="0">
              <a:solidFill>
                <a:srgbClr val="000000"/>
              </a:solidFill>
              <a:latin typeface="+mn-ea"/>
              <a:cs typeface="+mn-ea"/>
              <a:sym typeface="+mn-lt"/>
            </a:endParaRPr>
          </a:p>
        </p:txBody>
      </p:sp>
      <p:sp>
        <p:nvSpPr>
          <p:cNvPr id="5" name="文本框 4"/>
          <p:cNvSpPr txBox="1"/>
          <p:nvPr/>
        </p:nvSpPr>
        <p:spPr>
          <a:xfrm>
            <a:off x="822325" y="1073150"/>
            <a:ext cx="10400030" cy="82994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报表填报提交后，</a:t>
            </a:r>
            <a:r>
              <a:rPr lang="en-US" altLang="zh-CN" sz="1600" dirty="0">
                <a:latin typeface="微软雅黑" panose="020B0503020204020204" pitchFamily="34" charset="-122"/>
                <a:ea typeface="微软雅黑" panose="020B0503020204020204" pitchFamily="34" charset="-122"/>
                <a:sym typeface="+mn-ea"/>
              </a:rPr>
              <a:t>json</a:t>
            </a:r>
            <a:r>
              <a:rPr lang="zh-CN" altLang="en-US" sz="1600" dirty="0">
                <a:latin typeface="微软雅黑" panose="020B0503020204020204" pitchFamily="34" charset="-122"/>
                <a:ea typeface="微软雅黑" panose="020B0503020204020204" pitchFamily="34" charset="-122"/>
                <a:sym typeface="+mn-ea"/>
              </a:rPr>
              <a:t>数据保存内容如下，填报表组的</a:t>
            </a:r>
            <a:r>
              <a:rPr lang="en-US" altLang="zh-CN" sz="1600" dirty="0">
                <a:latin typeface="微软雅黑" panose="020B0503020204020204" pitchFamily="34" charset="-122"/>
                <a:ea typeface="微软雅黑" panose="020B0503020204020204" pitchFamily="34" charset="-122"/>
                <a:sym typeface="+mn-ea"/>
              </a:rPr>
              <a:t>json</a:t>
            </a:r>
            <a:r>
              <a:rPr lang="zh-CN" altLang="en-US" sz="1600" dirty="0">
                <a:latin typeface="微软雅黑" panose="020B0503020204020204" pitchFamily="34" charset="-122"/>
                <a:ea typeface="微软雅黑" panose="020B0503020204020204" pitchFamily="34" charset="-122"/>
                <a:sym typeface="+mn-ea"/>
              </a:rPr>
              <a:t>数据格式与主子填报表类似，上面部分为订单表中的内容，订单金额汇总及下面部分为订单明细表的内容。与主子表不同的是，主子表是所有表在一张报表中显示，而填报表组是每张表分布在不同的</a:t>
            </a:r>
            <a:r>
              <a:rPr lang="en-US" altLang="zh-CN" sz="1600" dirty="0">
                <a:latin typeface="微软雅黑" panose="020B0503020204020204" pitchFamily="34" charset="-122"/>
                <a:ea typeface="微软雅黑" panose="020B0503020204020204" pitchFamily="34" charset="-122"/>
                <a:sym typeface="+mn-ea"/>
              </a:rPr>
              <a:t>sheet</a:t>
            </a:r>
            <a:r>
              <a:rPr lang="zh-CN" altLang="en-US" sz="1600" dirty="0">
                <a:latin typeface="微软雅黑" panose="020B0503020204020204" pitchFamily="34" charset="-122"/>
                <a:ea typeface="微软雅黑" panose="020B0503020204020204" pitchFamily="34" charset="-122"/>
                <a:sym typeface="+mn-ea"/>
              </a:rPr>
              <a:t>中。</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76630" y="2114550"/>
            <a:ext cx="4986655" cy="3014980"/>
          </a:xfrm>
          <a:prstGeom prst="rect">
            <a:avLst/>
          </a:prstGeom>
          <a:noFill/>
          <a:ln w="28575" cmpd="sng">
            <a:solidFill>
              <a:srgbClr val="3B6FB3"/>
            </a:solidFill>
            <a:prstDash val="solid"/>
          </a:ln>
        </p:spPr>
        <p:txBody>
          <a:bodyPr wrap="square" rtlCol="0">
            <a:spAutoFit/>
          </a:bodyPr>
          <a:lstStyle/>
          <a:p>
            <a:pPr algn="l"/>
            <a:r>
              <a:rPr lang="zh-CN" altLang="en-US" sz="1000" dirty="0">
                <a:solidFill>
                  <a:schemeClr val="accent1"/>
                </a:solidFill>
                <a:latin typeface="微软雅黑" panose="020B0503020204020204" pitchFamily="34" charset="-122"/>
                <a:ea typeface="微软雅黑" panose="020B0503020204020204" pitchFamily="34" charset="-122"/>
              </a:rPr>
              <a:t>[{"订单ID":10326,</a:t>
            </a:r>
          </a:p>
          <a:p>
            <a:pPr algn="l"/>
            <a:r>
              <a:rPr lang="zh-CN" altLang="en-US" sz="1000" dirty="0">
                <a:solidFill>
                  <a:schemeClr val="accent1"/>
                </a:solidFill>
                <a:latin typeface="微软雅黑" panose="020B0503020204020204" pitchFamily="34" charset="-122"/>
                <a:ea typeface="微软雅黑" panose="020B0503020204020204" pitchFamily="34" charset="-122"/>
              </a:rPr>
              <a:t>"客户ID":"BOLID",</a:t>
            </a:r>
          </a:p>
          <a:p>
            <a:pPr algn="l"/>
            <a:r>
              <a:rPr lang="zh-CN" altLang="en-US" sz="1000" dirty="0">
                <a:solidFill>
                  <a:schemeClr val="accent1"/>
                </a:solidFill>
                <a:latin typeface="微软雅黑" panose="020B0503020204020204" pitchFamily="34" charset="-122"/>
                <a:ea typeface="微软雅黑" panose="020B0503020204020204" pitchFamily="34" charset="-122"/>
              </a:rPr>
              <a:t>"雇员ID":4,</a:t>
            </a:r>
          </a:p>
          <a:p>
            <a:pPr algn="l"/>
            <a:r>
              <a:rPr lang="zh-CN" altLang="en-US" sz="1000" dirty="0">
                <a:solidFill>
                  <a:schemeClr val="accent1"/>
                </a:solidFill>
                <a:latin typeface="微软雅黑" panose="020B0503020204020204" pitchFamily="34" charset="-122"/>
                <a:ea typeface="微软雅黑" panose="020B0503020204020204" pitchFamily="34" charset="-122"/>
              </a:rPr>
              <a:t>"发货日期":"2010-10-14",</a:t>
            </a:r>
          </a:p>
          <a:p>
            <a:pPr algn="l"/>
            <a:r>
              <a:rPr lang="zh-CN" altLang="en-US" sz="1000" dirty="0">
                <a:solidFill>
                  <a:schemeClr val="accent1"/>
                </a:solidFill>
                <a:latin typeface="微软雅黑" panose="020B0503020204020204" pitchFamily="34" charset="-122"/>
                <a:ea typeface="微软雅黑" panose="020B0503020204020204" pitchFamily="34" charset="-122"/>
              </a:rPr>
              <a:t>"运货商":2,</a:t>
            </a:r>
          </a:p>
          <a:p>
            <a:pPr algn="l"/>
            <a:r>
              <a:rPr lang="zh-CN" altLang="en-US" sz="1000" dirty="0">
                <a:solidFill>
                  <a:schemeClr val="accent1"/>
                </a:solidFill>
                <a:latin typeface="微软雅黑" panose="020B0503020204020204" pitchFamily="34" charset="-122"/>
                <a:ea typeface="微软雅黑" panose="020B0503020204020204" pitchFamily="34" charset="-122"/>
              </a:rPr>
              <a:t>"运货费":77.9,</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"货主名称":"刘先生",</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"货主地区":"华南",</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"货主城市":"厦门",</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"货主邮政编码":"232345",</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"货主国家":"中国",</a:t>
            </a:r>
          </a:p>
          <a:p>
            <a:pPr algn="l"/>
            <a:r>
              <a:rPr lang="zh-CN" altLang="en-US" sz="1000" dirty="0">
                <a:solidFill>
                  <a:schemeClr val="accent1"/>
                </a:solidFill>
                <a:latin typeface="微软雅黑" panose="020B0503020204020204" pitchFamily="34" charset="-122"/>
                <a:ea typeface="微软雅黑" panose="020B0503020204020204" pitchFamily="34" charset="-122"/>
              </a:rPr>
              <a:t>"订单金额":982,</a:t>
            </a:r>
          </a:p>
          <a:p>
            <a:pPr algn="l"/>
            <a:r>
              <a:rPr lang="zh-CN" altLang="en-US" sz="1000" dirty="0">
                <a:solidFill>
                  <a:schemeClr val="accent1"/>
                </a:solidFill>
                <a:latin typeface="微软雅黑" panose="020B0503020204020204" pitchFamily="34" charset="-122"/>
                <a:ea typeface="微软雅黑" panose="020B0503020204020204" pitchFamily="34" charset="-122"/>
              </a:rPr>
              <a:t>"订购日期":"2012-10-10",</a:t>
            </a:r>
          </a:p>
          <a:p>
            <a:pPr algn="l"/>
            <a:r>
              <a:rPr lang="zh-CN" altLang="en-US" sz="1000" dirty="0">
                <a:solidFill>
                  <a:schemeClr val="accent1"/>
                </a:solidFill>
                <a:latin typeface="微软雅黑" panose="020B0503020204020204" pitchFamily="34" charset="-122"/>
                <a:ea typeface="微软雅黑" panose="020B0503020204020204" pitchFamily="34" charset="-122"/>
              </a:rPr>
              <a:t>"到货日期":"2011-11-07",</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"货主地址":"成大西街 69 号",</a:t>
            </a:r>
          </a:p>
          <a:p>
            <a:pPr algn="l"/>
            <a:r>
              <a:rPr lang="zh-CN" altLang="en-US" sz="1000" dirty="0">
                <a:solidFill>
                  <a:schemeClr val="accent1"/>
                </a:solidFill>
                <a:latin typeface="微软雅黑" panose="020B0503020204020204" pitchFamily="34" charset="-122"/>
                <a:ea typeface="微软雅黑" panose="020B0503020204020204" pitchFamily="34" charset="-122"/>
              </a:rPr>
              <a:t>"订单明细":[{"订单ID":10326,"产品ID":4,"单价":17.6,"数量":24,"折扣":0,"金额":422.4},{"订单ID":10326,"产品ID":57,"单价":15.6,"数量":16,"折扣":0,"金额":249.6},{"订单ID":10326,"产品ID":75,"单价":6.2,"数量":50,"折扣":0,"金额":310}]}]</a:t>
            </a:r>
          </a:p>
          <a:p>
            <a:pPr algn="l"/>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145530" y="2114550"/>
            <a:ext cx="5121275" cy="3014980"/>
          </a:xfrm>
          <a:prstGeom prst="rect">
            <a:avLst/>
          </a:prstGeom>
          <a:noFill/>
          <a:ln w="28575" cmpd="sng">
            <a:solidFill>
              <a:srgbClr val="3B6FB3"/>
            </a:solidFill>
            <a:prstDash val="solid"/>
          </a:ln>
        </p:spPr>
        <p:txBody>
          <a:bodyPr wrap="square" rtlCol="0">
            <a:spAutoFit/>
          </a:bodyPr>
          <a:lstStyle/>
          <a:p>
            <a:pPr algn="l"/>
            <a:r>
              <a:rPr lang="zh-CN" altLang="en-US" sz="1000" dirty="0">
                <a:solidFill>
                  <a:schemeClr val="accent1"/>
                </a:solidFill>
                <a:latin typeface="微软雅黑" panose="020B0503020204020204" pitchFamily="34" charset="-122"/>
                <a:ea typeface="微软雅黑" panose="020B0503020204020204" pitchFamily="34" charset="-122"/>
              </a:rPr>
              <a:t>[{"订单ID":10327,</a:t>
            </a:r>
          </a:p>
          <a:p>
            <a:pPr algn="l"/>
            <a:r>
              <a:rPr lang="zh-CN" altLang="en-US" sz="1000" dirty="0">
                <a:solidFill>
                  <a:schemeClr val="accent1"/>
                </a:solidFill>
                <a:latin typeface="微软雅黑" panose="020B0503020204020204" pitchFamily="34" charset="-122"/>
                <a:ea typeface="微软雅黑" panose="020B0503020204020204" pitchFamily="34" charset="-122"/>
              </a:rPr>
              <a:t>"客户ID":"FOLKO",</a:t>
            </a:r>
          </a:p>
          <a:p>
            <a:pPr algn="l"/>
            <a:r>
              <a:rPr lang="zh-CN" altLang="en-US" sz="1000" dirty="0">
                <a:solidFill>
                  <a:schemeClr val="accent1"/>
                </a:solidFill>
                <a:latin typeface="微软雅黑" panose="020B0503020204020204" pitchFamily="34" charset="-122"/>
                <a:ea typeface="微软雅黑" panose="020B0503020204020204" pitchFamily="34" charset="-122"/>
              </a:rPr>
              <a:t>"雇员ID":2,</a:t>
            </a:r>
          </a:p>
          <a:p>
            <a:pPr algn="l"/>
            <a:r>
              <a:rPr lang="zh-CN" altLang="en-US" sz="1000" dirty="0">
                <a:solidFill>
                  <a:schemeClr val="accent1"/>
                </a:solidFill>
                <a:latin typeface="微软雅黑" panose="020B0503020204020204" pitchFamily="34" charset="-122"/>
                <a:ea typeface="微软雅黑" panose="020B0503020204020204" pitchFamily="34" charset="-122"/>
              </a:rPr>
              <a:t>"发货日期":"2012-10-14",</a:t>
            </a:r>
          </a:p>
          <a:p>
            <a:pPr algn="l"/>
            <a:r>
              <a:rPr lang="zh-CN" altLang="en-US" sz="1000" dirty="0">
                <a:solidFill>
                  <a:schemeClr val="accent1"/>
                </a:solidFill>
                <a:latin typeface="微软雅黑" panose="020B0503020204020204" pitchFamily="34" charset="-122"/>
                <a:ea typeface="微软雅黑" panose="020B0503020204020204" pitchFamily="34" charset="-122"/>
              </a:rPr>
              <a:t>"运货商":1,</a:t>
            </a:r>
          </a:p>
          <a:p>
            <a:pPr algn="l"/>
            <a:r>
              <a:rPr lang="zh-CN" altLang="en-US" sz="1000" dirty="0">
                <a:solidFill>
                  <a:schemeClr val="accent1"/>
                </a:solidFill>
                <a:latin typeface="微软雅黑" panose="020B0503020204020204" pitchFamily="34" charset="-122"/>
                <a:ea typeface="微软雅黑" panose="020B0503020204020204" pitchFamily="34" charset="-122"/>
              </a:rPr>
              <a:t>"运货费":63.4,</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"货主名称":"陈先生",</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"货主地区":"西南",</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"货主城市":"重庆",</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"货主邮政编码":"234324",</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"货主国家":"中国",</a:t>
            </a:r>
          </a:p>
          <a:p>
            <a:pPr algn="l"/>
            <a:r>
              <a:rPr lang="zh-CN" altLang="en-US" sz="1000" dirty="0">
                <a:solidFill>
                  <a:schemeClr val="accent1"/>
                </a:solidFill>
                <a:latin typeface="微软雅黑" panose="020B0503020204020204" pitchFamily="34" charset="-122"/>
                <a:ea typeface="微软雅黑" panose="020B0503020204020204" pitchFamily="34" charset="-122"/>
              </a:rPr>
              <a:t>"订单金额":1810,</a:t>
            </a:r>
          </a:p>
          <a:p>
            <a:pPr algn="l"/>
            <a:r>
              <a:rPr lang="zh-CN" altLang="en-US" sz="1000" dirty="0">
                <a:solidFill>
                  <a:schemeClr val="accent1"/>
                </a:solidFill>
                <a:latin typeface="微软雅黑" panose="020B0503020204020204" pitchFamily="34" charset="-122"/>
                <a:ea typeface="微软雅黑" panose="020B0503020204020204" pitchFamily="34" charset="-122"/>
              </a:rPr>
              <a:t>"订购日期":"2012-10-11",</a:t>
            </a:r>
          </a:p>
          <a:p>
            <a:pPr algn="l"/>
            <a:r>
              <a:rPr lang="zh-CN" altLang="en-US" sz="1000" dirty="0">
                <a:solidFill>
                  <a:schemeClr val="accent1"/>
                </a:solidFill>
                <a:latin typeface="微软雅黑" panose="020B0503020204020204" pitchFamily="34" charset="-122"/>
                <a:ea typeface="微软雅黑" panose="020B0503020204020204" pitchFamily="34" charset="-122"/>
              </a:rPr>
              <a:t>"到货日期":"2012-10-20",</a:t>
            </a:r>
          </a:p>
          <a:p>
            <a:pPr algn="l"/>
            <a:r>
              <a:rPr lang="zh-CN" altLang="en-US" sz="1000" dirty="0">
                <a:solidFill>
                  <a:schemeClr val="accent1"/>
                </a:solidFill>
                <a:latin typeface="微软雅黑" panose="020B0503020204020204" pitchFamily="34" charset="-122"/>
                <a:ea typeface="微软雅黑" panose="020B0503020204020204" pitchFamily="34" charset="-122"/>
              </a:rPr>
              <a:t>"货主地址":"川明东街37号",</a:t>
            </a:r>
          </a:p>
          <a:p>
            <a:pPr algn="l"/>
            <a:r>
              <a:rPr lang="zh-CN" altLang="en-US" sz="1000" dirty="0">
                <a:solidFill>
                  <a:schemeClr val="accent1"/>
                </a:solidFill>
                <a:latin typeface="微软雅黑" panose="020B0503020204020204" pitchFamily="34" charset="-122"/>
                <a:ea typeface="微软雅黑" panose="020B0503020204020204" pitchFamily="34" charset="-122"/>
              </a:rPr>
              <a:t>"订单明细":[{"订单ID":10327,"产品ID":2,"单价":15.2,"数量":25,"折扣":0.2,"金额":304},{"订单ID":10327,"产品ID":11,"单价":16.8,"数量":50,"折扣":0.2,"金额":672},{"订单ID":10327,"产品ID":30,"单价":20.7,"数量":35,"折扣":0.2,"金额":579.6},{"订单ID":10327,"产品ID":58,"单价":10.6,"数量":30,"折扣":0.2,"金额":254.4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dirty="0">
                <a:sym typeface="+mn-ea"/>
              </a:rPr>
              <a:t>填报表组</a:t>
            </a:r>
          </a:p>
        </p:txBody>
      </p:sp>
      <p:sp>
        <p:nvSpPr>
          <p:cNvPr id="10" name="矩形 9"/>
          <p:cNvSpPr/>
          <p:nvPr/>
        </p:nvSpPr>
        <p:spPr>
          <a:xfrm>
            <a:off x="718185" y="1024890"/>
            <a:ext cx="10927080" cy="551243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5" name="文本框 4"/>
          <p:cNvSpPr txBox="1"/>
          <p:nvPr/>
        </p:nvSpPr>
        <p:spPr>
          <a:xfrm>
            <a:off x="835660" y="1236345"/>
            <a:ext cx="10520680" cy="337185"/>
          </a:xfrm>
          <a:prstGeom prst="rect">
            <a:avLst/>
          </a:prstGeom>
          <a:noFill/>
        </p:spPr>
        <p:txBody>
          <a:bodyPr wrap="square" rtlCol="0">
            <a:spAutoFit/>
          </a:bodyPr>
          <a:lstStyle/>
          <a:p>
            <a:pPr algn="l"/>
            <a:r>
              <a:rPr lang="zh-CN" altLang="en-US" sz="1600" dirty="0">
                <a:solidFill>
                  <a:schemeClr val="tx1"/>
                </a:solidFill>
                <a:latin typeface="+mj-ea"/>
                <a:ea typeface="+mj-ea"/>
              </a:rPr>
              <a:t>上面的</a:t>
            </a:r>
            <a:r>
              <a:rPr lang="en-US" altLang="zh-CN" sz="1600" dirty="0">
                <a:solidFill>
                  <a:schemeClr val="tx1"/>
                </a:solidFill>
                <a:latin typeface="+mj-ea"/>
                <a:ea typeface="+mj-ea"/>
              </a:rPr>
              <a:t>json</a:t>
            </a:r>
            <a:r>
              <a:rPr lang="zh-CN" altLang="en-US" sz="1600" dirty="0">
                <a:solidFill>
                  <a:schemeClr val="tx1"/>
                </a:solidFill>
                <a:latin typeface="+mj-ea"/>
                <a:ea typeface="+mj-ea"/>
              </a:rPr>
              <a:t>数据，以</a:t>
            </a:r>
            <a:r>
              <a:rPr lang="en-US" altLang="zh-CN" sz="1600" dirty="0">
                <a:solidFill>
                  <a:schemeClr val="tx1"/>
                </a:solidFill>
                <a:latin typeface="+mj-ea"/>
                <a:ea typeface="+mj-ea"/>
              </a:rPr>
              <a:t>excel</a:t>
            </a:r>
            <a:r>
              <a:rPr lang="zh-CN" altLang="en-US" sz="1600" dirty="0">
                <a:solidFill>
                  <a:schemeClr val="tx1"/>
                </a:solidFill>
                <a:latin typeface="+mj-ea"/>
                <a:ea typeface="+mj-ea"/>
              </a:rPr>
              <a:t>的形式可以显示为：</a:t>
            </a:r>
          </a:p>
        </p:txBody>
      </p:sp>
      <p:pic>
        <p:nvPicPr>
          <p:cNvPr id="2" name="图片 1"/>
          <p:cNvPicPr>
            <a:picLocks noChangeAspect="1"/>
          </p:cNvPicPr>
          <p:nvPr/>
        </p:nvPicPr>
        <p:blipFill>
          <a:blip r:embed="rId2"/>
          <a:stretch>
            <a:fillRect/>
          </a:stretch>
        </p:blipFill>
        <p:spPr>
          <a:xfrm>
            <a:off x="1016635" y="2339340"/>
            <a:ext cx="9784715" cy="19227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3600" dirty="0"/>
              <a:t>润乾业务填报方案</a:t>
            </a:r>
          </a:p>
        </p:txBody>
      </p:sp>
      <p:sp>
        <p:nvSpPr>
          <p:cNvPr id="10" name="矩形 9"/>
          <p:cNvSpPr/>
          <p:nvPr/>
        </p:nvSpPr>
        <p:spPr>
          <a:xfrm>
            <a:off x="872490" y="1155065"/>
            <a:ext cx="10591165" cy="4629150"/>
          </a:xfrm>
          <a:prstGeom prst="rect">
            <a:avLst/>
          </a:prstGeom>
          <a:solidFill>
            <a:srgbClr val="ECECEC"/>
          </a:solidFill>
          <a:ln>
            <a:noFill/>
          </a:ln>
          <a:effectLst/>
        </p:spPr>
        <p:txBody>
          <a:bodyPr spcFirstLastPara="0" vert="horz" wrap="square" lIns="0" tIns="0" rIns="0" bIns="0" numCol="1" spcCol="1270" rtlCol="0" anchor="ctr" anchorCtr="0">
            <a:noAutofit/>
          </a:bodyPr>
          <a:lstStyle/>
          <a:p>
            <a:pPr defTabSz="711200" eaLnBrk="1" fontAlgn="auto" hangingPunct="1">
              <a:spcAft>
                <a:spcPct val="35000"/>
              </a:spcAft>
            </a:pPr>
            <a:r>
              <a:rPr lang="en-US" altLang="zh-CN" dirty="0"/>
              <a:t>       </a:t>
            </a: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2" name="矩形 1"/>
          <p:cNvSpPr/>
          <p:nvPr/>
        </p:nvSpPr>
        <p:spPr>
          <a:xfrm>
            <a:off x="1309370" y="1458595"/>
            <a:ext cx="1758315" cy="72453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dirty="0">
                <a:solidFill>
                  <a:schemeClr val="bg1"/>
                </a:solidFill>
                <a:latin typeface="+mn-lt"/>
                <a:ea typeface="+mn-ea"/>
                <a:cs typeface="+mn-ea"/>
                <a:sym typeface="+mn-lt"/>
              </a:rPr>
              <a:t>制作填报表</a:t>
            </a:r>
          </a:p>
        </p:txBody>
      </p:sp>
      <p:sp>
        <p:nvSpPr>
          <p:cNvPr id="4" name="矩形 3"/>
          <p:cNvSpPr/>
          <p:nvPr/>
        </p:nvSpPr>
        <p:spPr>
          <a:xfrm>
            <a:off x="1309370" y="2562860"/>
            <a:ext cx="1837690" cy="72453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dirty="0">
                <a:solidFill>
                  <a:schemeClr val="bg1"/>
                </a:solidFill>
                <a:latin typeface="+mn-lt"/>
                <a:ea typeface="+mn-ea"/>
                <a:cs typeface="+mn-ea"/>
                <a:sym typeface="+mn-lt"/>
              </a:rPr>
              <a:t>平台发布报表</a:t>
            </a:r>
          </a:p>
        </p:txBody>
      </p:sp>
      <p:sp>
        <p:nvSpPr>
          <p:cNvPr id="5" name="矩形 4"/>
          <p:cNvSpPr/>
          <p:nvPr/>
        </p:nvSpPr>
        <p:spPr>
          <a:xfrm>
            <a:off x="1327150" y="3655695"/>
            <a:ext cx="1819910" cy="72453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dirty="0">
                <a:solidFill>
                  <a:schemeClr val="bg1"/>
                </a:solidFill>
                <a:latin typeface="+mn-lt"/>
                <a:ea typeface="+mn-ea"/>
                <a:cs typeface="+mn-ea"/>
                <a:sym typeface="+mn-lt"/>
              </a:rPr>
              <a:t>业务人员填报</a:t>
            </a:r>
          </a:p>
        </p:txBody>
      </p:sp>
      <p:sp>
        <p:nvSpPr>
          <p:cNvPr id="6" name="矩形 5"/>
          <p:cNvSpPr/>
          <p:nvPr/>
        </p:nvSpPr>
        <p:spPr>
          <a:xfrm>
            <a:off x="1327150" y="4754880"/>
            <a:ext cx="1838960" cy="724535"/>
          </a:xfrm>
          <a:prstGeom prst="rect">
            <a:avLst/>
          </a:prstGeom>
          <a:solidFill>
            <a:srgbClr val="4076D8"/>
          </a:solidFill>
          <a:ln>
            <a:noFill/>
          </a:ln>
          <a:effectLst/>
        </p:spPr>
        <p:txBody>
          <a:bodyPr spcFirstLastPara="0" vert="horz" wrap="square" lIns="0" tIns="0" rIns="0" bIns="0" numCol="1" spcCol="1270" rtlCol="0" anchor="ctr" anchorCtr="0">
            <a:noAutofit/>
          </a:bodyPr>
          <a:lstStyle/>
          <a:p>
            <a:pPr algn="ctr"/>
            <a:r>
              <a:rPr lang="zh-CN" altLang="en-US" dirty="0">
                <a:solidFill>
                  <a:schemeClr val="bg1"/>
                </a:solidFill>
                <a:latin typeface="+mn-lt"/>
                <a:ea typeface="+mn-ea"/>
                <a:cs typeface="+mn-ea"/>
                <a:sym typeface="+mn-lt"/>
              </a:rPr>
              <a:t>自助式数据分析</a:t>
            </a:r>
          </a:p>
        </p:txBody>
      </p:sp>
      <p:sp>
        <p:nvSpPr>
          <p:cNvPr id="8" name="文本框 7"/>
          <p:cNvSpPr txBox="1"/>
          <p:nvPr/>
        </p:nvSpPr>
        <p:spPr>
          <a:xfrm>
            <a:off x="3403600" y="1529080"/>
            <a:ext cx="7929880" cy="583565"/>
          </a:xfrm>
          <a:prstGeom prst="rect">
            <a:avLst/>
          </a:prstGeom>
          <a:solidFill>
            <a:schemeClr val="accent1">
              <a:lumMod val="20000"/>
              <a:lumOff val="80000"/>
            </a:schemeClr>
          </a:solidFill>
          <a:ln w="28575" cmpd="sng">
            <a:noFill/>
            <a:prstDash val="solid"/>
          </a:ln>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通过润乾设计器制作报表，实际上就是绘制类</a:t>
            </a:r>
            <a:r>
              <a:rPr lang="en-US" altLang="zh-CN" sz="1600" dirty="0">
                <a:solidFill>
                  <a:schemeClr val="tx1"/>
                </a:solidFill>
                <a:latin typeface="微软雅黑" panose="020B0503020204020204" pitchFamily="34" charset="-122"/>
                <a:ea typeface="微软雅黑" panose="020B0503020204020204" pitchFamily="34" charset="-122"/>
              </a:rPr>
              <a:t>excel</a:t>
            </a:r>
            <a:r>
              <a:rPr lang="zh-CN" altLang="en-US" sz="1600" dirty="0">
                <a:solidFill>
                  <a:schemeClr val="tx1"/>
                </a:solidFill>
                <a:latin typeface="微软雅黑" panose="020B0503020204020204" pitchFamily="34" charset="-122"/>
                <a:ea typeface="微软雅黑" panose="020B0503020204020204" pitchFamily="34" charset="-122"/>
              </a:rPr>
              <a:t>的表格，最后得到文件名为</a:t>
            </a:r>
            <a:r>
              <a:rPr lang="en-US" altLang="zh-CN" sz="1600" dirty="0">
                <a:solidFill>
                  <a:schemeClr val="tx1"/>
                </a:solidFill>
                <a:latin typeface="微软雅黑" panose="020B0503020204020204" pitchFamily="34" charset="-122"/>
                <a:ea typeface="微软雅黑" panose="020B0503020204020204" pitchFamily="34" charset="-122"/>
              </a:rPr>
              <a:t>sht</a:t>
            </a:r>
            <a:r>
              <a:rPr lang="zh-CN" altLang="en-US" sz="1600" dirty="0">
                <a:solidFill>
                  <a:schemeClr val="tx1"/>
                </a:solidFill>
                <a:latin typeface="微软雅黑" panose="020B0503020204020204" pitchFamily="34" charset="-122"/>
                <a:ea typeface="微软雅黑" panose="020B0503020204020204" pitchFamily="34" charset="-122"/>
              </a:rPr>
              <a:t>的填报表文件</a:t>
            </a:r>
          </a:p>
        </p:txBody>
      </p:sp>
      <p:sp>
        <p:nvSpPr>
          <p:cNvPr id="13" name="文本框 12"/>
          <p:cNvSpPr txBox="1"/>
          <p:nvPr/>
        </p:nvSpPr>
        <p:spPr>
          <a:xfrm>
            <a:off x="3403600" y="2633345"/>
            <a:ext cx="7929880" cy="583565"/>
          </a:xfrm>
          <a:prstGeom prst="rect">
            <a:avLst/>
          </a:prstGeom>
          <a:solidFill>
            <a:schemeClr val="accent1">
              <a:lumMod val="20000"/>
              <a:lumOff val="80000"/>
            </a:schemeClr>
          </a:solidFill>
          <a:ln w="28575" cmpd="sng">
            <a:noFill/>
            <a:prstDash val="solid"/>
          </a:ln>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使用润乾报表中心作为平台发布填报表文件，</a:t>
            </a:r>
            <a:r>
              <a:rPr lang="zh-CN" altLang="en-US" sz="1600" dirty="0">
                <a:solidFill>
                  <a:schemeClr val="tx1"/>
                </a:solidFill>
                <a:latin typeface="微软雅黑" panose="020B0503020204020204" pitchFamily="34" charset="-122"/>
                <a:ea typeface="微软雅黑" panose="020B0503020204020204" pitchFamily="34" charset="-122"/>
                <a:sym typeface="+mn-ea"/>
              </a:rPr>
              <a:t>上级业务人员</a:t>
            </a:r>
            <a:r>
              <a:rPr lang="zh-CN" altLang="en-US" sz="1600" dirty="0">
                <a:solidFill>
                  <a:schemeClr val="tx1"/>
                </a:solidFill>
                <a:latin typeface="微软雅黑" panose="020B0503020204020204" pitchFamily="34" charset="-122"/>
                <a:ea typeface="微软雅黑" panose="020B0503020204020204" pitchFamily="34" charset="-122"/>
              </a:rPr>
              <a:t>将填报表资源赋给特定业务人员数据填写的权限</a:t>
            </a:r>
          </a:p>
        </p:txBody>
      </p:sp>
      <p:sp>
        <p:nvSpPr>
          <p:cNvPr id="14" name="文本框 13"/>
          <p:cNvSpPr txBox="1"/>
          <p:nvPr/>
        </p:nvSpPr>
        <p:spPr>
          <a:xfrm>
            <a:off x="3403600" y="3726180"/>
            <a:ext cx="7929880" cy="583565"/>
          </a:xfrm>
          <a:prstGeom prst="rect">
            <a:avLst/>
          </a:prstGeom>
          <a:solidFill>
            <a:schemeClr val="accent1">
              <a:lumMod val="20000"/>
              <a:lumOff val="80000"/>
            </a:schemeClr>
          </a:solidFill>
          <a:ln w="28575" cmpd="sng">
            <a:noFill/>
            <a:prstDash val="solid"/>
          </a:ln>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特定的业务人员登录报表中心，对填报表进行数据填报，填报的数据以</a:t>
            </a:r>
            <a:r>
              <a:rPr lang="en-US" altLang="zh-CN" sz="1600" dirty="0">
                <a:solidFill>
                  <a:schemeClr val="tx1"/>
                </a:solidFill>
                <a:latin typeface="微软雅黑" panose="020B0503020204020204" pitchFamily="34" charset="-122"/>
                <a:ea typeface="微软雅黑" panose="020B0503020204020204" pitchFamily="34" charset="-122"/>
              </a:rPr>
              <a:t>json</a:t>
            </a:r>
            <a:r>
              <a:rPr lang="zh-CN" altLang="en-US" sz="1600" dirty="0">
                <a:solidFill>
                  <a:schemeClr val="tx1"/>
                </a:solidFill>
                <a:latin typeface="微软雅黑" panose="020B0503020204020204" pitchFamily="34" charset="-122"/>
                <a:ea typeface="微软雅黑" panose="020B0503020204020204" pitchFamily="34" charset="-122"/>
              </a:rPr>
              <a:t>文件的形式保存</a:t>
            </a:r>
          </a:p>
        </p:txBody>
      </p:sp>
      <p:sp>
        <p:nvSpPr>
          <p:cNvPr id="15" name="文本框 14"/>
          <p:cNvSpPr txBox="1"/>
          <p:nvPr/>
        </p:nvSpPr>
        <p:spPr>
          <a:xfrm>
            <a:off x="3403600" y="4825365"/>
            <a:ext cx="7929880" cy="583565"/>
          </a:xfrm>
          <a:prstGeom prst="rect">
            <a:avLst/>
          </a:prstGeom>
          <a:solidFill>
            <a:schemeClr val="accent1">
              <a:lumMod val="20000"/>
              <a:lumOff val="80000"/>
            </a:schemeClr>
          </a:solidFill>
          <a:ln w="28575" cmpd="sng">
            <a:noFill/>
            <a:prstDash val="solid"/>
          </a:ln>
        </p:spPr>
        <p:txBody>
          <a:bodyPr wrap="square" rtlCol="0">
            <a:spAutoFit/>
          </a:bodyPr>
          <a:lstStyle/>
          <a:p>
            <a:pPr algn="l"/>
            <a:r>
              <a:rPr lang="zh-CN" altLang="en-US" sz="1600" dirty="0">
                <a:solidFill>
                  <a:schemeClr val="tx1"/>
                </a:solidFill>
                <a:latin typeface="微软雅黑" panose="020B0503020204020204" pitchFamily="34" charset="-122"/>
                <a:ea typeface="微软雅黑" panose="020B0503020204020204" pitchFamily="34" charset="-122"/>
              </a:rPr>
              <a:t>上级业务人员登录报表中心，通过平台自带的分析控件对所有数据进行汇总分析，最后以一张统计表的形式展现数据汇总结果</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8185" y="260350"/>
            <a:ext cx="5883910" cy="539750"/>
          </a:xfrm>
        </p:spPr>
        <p:txBody>
          <a:bodyPr>
            <a:normAutofit/>
          </a:bodyPr>
          <a:lstStyle/>
          <a:p>
            <a:r>
              <a:rPr lang="zh-CN" altLang="en-US" dirty="0">
                <a:sym typeface="+mn-ea"/>
              </a:rPr>
              <a:t>多种类型业务填报表</a:t>
            </a:r>
            <a:r>
              <a:rPr lang="en-US" altLang="zh-CN" dirty="0">
                <a:sym typeface="+mn-ea"/>
              </a:rPr>
              <a:t>-</a:t>
            </a:r>
            <a:r>
              <a:rPr lang="zh-CN" altLang="en-US" dirty="0">
                <a:sym typeface="+mn-ea"/>
              </a:rPr>
              <a:t>填报表组</a:t>
            </a:r>
          </a:p>
        </p:txBody>
      </p:sp>
      <p:sp>
        <p:nvSpPr>
          <p:cNvPr id="10" name="矩形 9"/>
          <p:cNvSpPr/>
          <p:nvPr/>
        </p:nvSpPr>
        <p:spPr>
          <a:xfrm>
            <a:off x="718185" y="967740"/>
            <a:ext cx="10634345" cy="475932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64235" y="1253490"/>
            <a:ext cx="443611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制作统计表</a:t>
            </a:r>
          </a:p>
        </p:txBody>
      </p:sp>
      <p:sp>
        <p:nvSpPr>
          <p:cNvPr id="9" name="矩形 8"/>
          <p:cNvSpPr/>
          <p:nvPr/>
        </p:nvSpPr>
        <p:spPr>
          <a:xfrm>
            <a:off x="5708015" y="1253490"/>
            <a:ext cx="5464810" cy="391160"/>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统计结果</a:t>
            </a:r>
          </a:p>
        </p:txBody>
      </p:sp>
      <p:pic>
        <p:nvPicPr>
          <p:cNvPr id="5" name="图片 4"/>
          <p:cNvPicPr>
            <a:picLocks noChangeAspect="1"/>
          </p:cNvPicPr>
          <p:nvPr/>
        </p:nvPicPr>
        <p:blipFill>
          <a:blip r:embed="rId3"/>
          <a:stretch>
            <a:fillRect/>
          </a:stretch>
        </p:blipFill>
        <p:spPr>
          <a:xfrm>
            <a:off x="993775" y="2139315"/>
            <a:ext cx="3714750" cy="695325"/>
          </a:xfrm>
          <a:prstGeom prst="rect">
            <a:avLst/>
          </a:prstGeom>
        </p:spPr>
      </p:pic>
      <p:pic>
        <p:nvPicPr>
          <p:cNvPr id="2" name="图片 1"/>
          <p:cNvPicPr>
            <a:picLocks noChangeAspect="1"/>
          </p:cNvPicPr>
          <p:nvPr/>
        </p:nvPicPr>
        <p:blipFill>
          <a:blip r:embed="rId4"/>
          <a:stretch>
            <a:fillRect/>
          </a:stretch>
        </p:blipFill>
        <p:spPr>
          <a:xfrm>
            <a:off x="5708015" y="2139315"/>
            <a:ext cx="5146675" cy="2931160"/>
          </a:xfrm>
          <a:prstGeom prst="rect">
            <a:avLst/>
          </a:prstGeom>
        </p:spPr>
      </p:pic>
      <p:sp>
        <p:nvSpPr>
          <p:cNvPr id="4" name="文本框 3"/>
          <p:cNvSpPr txBox="1"/>
          <p:nvPr/>
        </p:nvSpPr>
        <p:spPr>
          <a:xfrm>
            <a:off x="864235" y="3259455"/>
            <a:ext cx="4634230" cy="1753235"/>
          </a:xfrm>
          <a:prstGeom prst="rect">
            <a:avLst/>
          </a:prstGeom>
          <a:noFill/>
        </p:spPr>
        <p:txBody>
          <a:bodyPr wrap="square" rtlCol="0">
            <a:spAutoFit/>
          </a:bodyPr>
          <a:lstStyle/>
          <a:p>
            <a:pPr algn="l"/>
            <a:r>
              <a:rPr lang="zh-CN" altLang="en-US" sz="1200" dirty="0">
                <a:solidFill>
                  <a:schemeClr val="tx1"/>
                </a:solidFill>
                <a:latin typeface="微软雅黑" panose="020B0503020204020204" pitchFamily="34" charset="-122"/>
                <a:ea typeface="微软雅黑" panose="020B0503020204020204" pitchFamily="34" charset="-122"/>
              </a:rPr>
              <a:t>基准表设为上面的填报表组；</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A2</a:t>
            </a:r>
            <a:r>
              <a:rPr lang="zh-CN" altLang="en-US" sz="1200" dirty="0">
                <a:solidFill>
                  <a:schemeClr val="tx1"/>
                </a:solidFill>
                <a:latin typeface="微软雅黑" panose="020B0503020204020204" pitchFamily="34" charset="-122"/>
                <a:ea typeface="微软雅黑" panose="020B0503020204020204" pitchFamily="34" charset="-122"/>
              </a:rPr>
              <a:t>：单元格类型为维度格，数据来源格为</a:t>
            </a:r>
            <a:r>
              <a:rPr lang="en-US" altLang="zh-CN" sz="1200" dirty="0">
                <a:solidFill>
                  <a:schemeClr val="tx1"/>
                </a:solidFill>
                <a:latin typeface="微软雅黑" panose="020B0503020204020204" pitchFamily="34" charset="-122"/>
                <a:ea typeface="微软雅黑" panose="020B0503020204020204" pitchFamily="34" charset="-122"/>
              </a:rPr>
              <a:t>“订单!B2”</a:t>
            </a:r>
            <a:r>
              <a:rPr lang="zh-CN" altLang="en-US" sz="1200" dirty="0">
                <a:solidFill>
                  <a:schemeClr val="tx1"/>
                </a:solidFill>
                <a:latin typeface="微软雅黑" panose="020B0503020204020204" pitchFamily="34" charset="-122"/>
                <a:ea typeface="微软雅黑" panose="020B0503020204020204" pitchFamily="34" charset="-122"/>
              </a:rPr>
              <a:t>，表示来源格是取自名称为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订单</a:t>
            </a:r>
            <a:r>
              <a:rPr lang="en-US" altLang="zh-CN" sz="1200" dirty="0">
                <a:solidFill>
                  <a:schemeClr val="tx1"/>
                </a:solidFill>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sym typeface="+mn-ea"/>
              </a:rPr>
              <a:t>sheet</a:t>
            </a:r>
            <a:r>
              <a:rPr lang="zh-CN" altLang="en-US" sz="1200" dirty="0">
                <a:latin typeface="微软雅黑" panose="020B0503020204020204" pitchFamily="34" charset="-122"/>
                <a:ea typeface="微软雅黑" panose="020B0503020204020204" pitchFamily="34" charset="-122"/>
                <a:sym typeface="+mn-ea"/>
              </a:rPr>
              <a:t>中的</a:t>
            </a:r>
            <a:r>
              <a:rPr lang="en-US" altLang="zh-CN" sz="1200" dirty="0">
                <a:latin typeface="微软雅黑" panose="020B0503020204020204" pitchFamily="34" charset="-122"/>
                <a:ea typeface="微软雅黑" panose="020B0503020204020204" pitchFamily="34" charset="-122"/>
                <a:sym typeface="+mn-ea"/>
              </a:rPr>
              <a:t>B2</a:t>
            </a:r>
            <a:r>
              <a:rPr lang="zh-CN" altLang="en-US" sz="1200" dirty="0">
                <a:latin typeface="微软雅黑" panose="020B0503020204020204" pitchFamily="34" charset="-122"/>
                <a:ea typeface="微软雅黑" panose="020B0503020204020204" pitchFamily="34" charset="-122"/>
                <a:sym typeface="+mn-ea"/>
              </a:rPr>
              <a:t>单元格。</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B2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“订单明细!C3”</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计数</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C2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“订单!D4”</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最大</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r>
              <a:rPr lang="en-US" altLang="zh-CN" sz="1200" dirty="0">
                <a:solidFill>
                  <a:schemeClr val="tx1"/>
                </a:solidFill>
                <a:latin typeface="微软雅黑" panose="020B0503020204020204" pitchFamily="34" charset="-122"/>
                <a:ea typeface="微软雅黑" panose="020B0503020204020204" pitchFamily="34" charset="-122"/>
              </a:rPr>
              <a:t>D2</a:t>
            </a:r>
            <a:r>
              <a:rPr lang="zh-CN" altLang="en-US" sz="1200" dirty="0">
                <a:solidFill>
                  <a:schemeClr val="tx1"/>
                </a:solidFill>
                <a:latin typeface="微软雅黑" panose="020B0503020204020204" pitchFamily="34" charset="-122"/>
                <a:ea typeface="微软雅黑" panose="020B0503020204020204" pitchFamily="34" charset="-122"/>
              </a:rPr>
              <a:t>：单元格类型为数值格，数据来源为</a:t>
            </a:r>
            <a:r>
              <a:rPr lang="en-US" altLang="zh-CN" sz="1200" dirty="0">
                <a:solidFill>
                  <a:schemeClr val="tx1"/>
                </a:solidFill>
                <a:latin typeface="微软雅黑" panose="020B0503020204020204" pitchFamily="34" charset="-122"/>
                <a:ea typeface="微软雅黑" panose="020B0503020204020204" pitchFamily="34" charset="-122"/>
              </a:rPr>
              <a:t>“订单明细!G3”</a:t>
            </a:r>
            <a:r>
              <a:rPr lang="zh-CN" altLang="en-US" sz="1200" dirty="0">
                <a:solidFill>
                  <a:schemeClr val="tx1"/>
                </a:solidFill>
                <a:latin typeface="微软雅黑" panose="020B0503020204020204" pitchFamily="34" charset="-122"/>
                <a:ea typeface="微软雅黑" panose="020B0503020204020204" pitchFamily="34" charset="-122"/>
              </a:rPr>
              <a:t>，统计方式为</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求和</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ym typeface="+mn-ea"/>
              </a:rPr>
              <a:t>多种类型业务填报表</a:t>
            </a:r>
            <a:r>
              <a:rPr lang="en-US" altLang="zh-CN" dirty="0">
                <a:sym typeface="+mn-ea"/>
              </a:rPr>
              <a:t>-</a:t>
            </a:r>
            <a:r>
              <a:rPr lang="zh-CN" altLang="en-US" dirty="0">
                <a:sym typeface="+mn-ea"/>
              </a:rPr>
              <a:t>填报表组</a:t>
            </a:r>
          </a:p>
        </p:txBody>
      </p:sp>
      <p:sp>
        <p:nvSpPr>
          <p:cNvPr id="10" name="矩形 9"/>
          <p:cNvSpPr/>
          <p:nvPr/>
        </p:nvSpPr>
        <p:spPr>
          <a:xfrm>
            <a:off x="718185" y="962025"/>
            <a:ext cx="10634345" cy="5514340"/>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1" name="矩形 30"/>
          <p:cNvSpPr/>
          <p:nvPr/>
        </p:nvSpPr>
        <p:spPr>
          <a:xfrm>
            <a:off x="852805" y="1075690"/>
            <a:ext cx="9947910" cy="417195"/>
          </a:xfrm>
          <a:prstGeom prst="rect">
            <a:avLst/>
          </a:prstGeom>
          <a:solidFill>
            <a:srgbClr val="275DBF"/>
          </a:solidFill>
          <a:ln>
            <a:solidFill>
              <a:srgbClr val="0170C1"/>
            </a:solidFill>
          </a:ln>
          <a:effectLst/>
        </p:spPr>
        <p:txBody>
          <a:bodyPr spcFirstLastPara="0" vert="horz" wrap="square" lIns="0" tIns="812278" rIns="810850" bIns="812277" numCol="1" spcCol="1270" rtlCol="0" anchor="ctr" anchorCtr="0">
            <a:noAutofit/>
          </a:bodyPr>
          <a:lstStyle/>
          <a:p>
            <a:r>
              <a:rPr lang="en-US" altLang="zh-CN" sz="2400" dirty="0">
                <a:solidFill>
                  <a:schemeClr val="bg1"/>
                </a:solidFill>
                <a:latin typeface="+mn-lt"/>
                <a:ea typeface="+mn-ea"/>
                <a:cs typeface="+mn-ea"/>
                <a:sym typeface="+mn-lt"/>
              </a:rPr>
              <a:t> </a:t>
            </a:r>
            <a:r>
              <a:rPr lang="zh-CN" altLang="en-US" sz="2400" dirty="0">
                <a:solidFill>
                  <a:schemeClr val="bg1"/>
                </a:solidFill>
                <a:latin typeface="+mn-lt"/>
                <a:ea typeface="+mn-ea"/>
                <a:cs typeface="+mn-ea"/>
                <a:sym typeface="+mn-lt"/>
              </a:rPr>
              <a:t>自助统计分析</a:t>
            </a:r>
          </a:p>
        </p:txBody>
      </p:sp>
      <p:pic>
        <p:nvPicPr>
          <p:cNvPr id="2" name="图片 1"/>
          <p:cNvPicPr>
            <a:picLocks noChangeAspect="1"/>
          </p:cNvPicPr>
          <p:nvPr/>
        </p:nvPicPr>
        <p:blipFill>
          <a:blip r:embed="rId3"/>
          <a:stretch>
            <a:fillRect/>
          </a:stretch>
        </p:blipFill>
        <p:spPr>
          <a:xfrm>
            <a:off x="1480820" y="2165350"/>
            <a:ext cx="6810375" cy="3950335"/>
          </a:xfrm>
          <a:prstGeom prst="rect">
            <a:avLst/>
          </a:prstGeom>
        </p:spPr>
      </p:pic>
      <p:sp>
        <p:nvSpPr>
          <p:cNvPr id="5" name="文本框 4"/>
          <p:cNvSpPr txBox="1"/>
          <p:nvPr/>
        </p:nvSpPr>
        <p:spPr>
          <a:xfrm>
            <a:off x="852805" y="1631950"/>
            <a:ext cx="10468610" cy="306705"/>
          </a:xfrm>
          <a:prstGeom prst="rect">
            <a:avLst/>
          </a:prstGeom>
          <a:noFill/>
        </p:spPr>
        <p:txBody>
          <a:bodyPr wrap="square" rtlCol="0">
            <a:spAutoFit/>
          </a:bodyPr>
          <a:lstStyle/>
          <a:p>
            <a:pPr algn="l"/>
            <a:r>
              <a:rPr lang="zh-CN" altLang="en-US" sz="1400" dirty="0">
                <a:latin typeface="微软雅黑" panose="020B0503020204020204" pitchFamily="34" charset="-122"/>
                <a:ea typeface="微软雅黑" panose="020B0503020204020204" pitchFamily="34" charset="-122"/>
              </a:rPr>
              <a:t>在报表中心中通过拖拽字段，进行自助汇总统计：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3"/>
          <p:cNvSpPr txBox="1"/>
          <p:nvPr/>
        </p:nvSpPr>
        <p:spPr>
          <a:xfrm>
            <a:off x="4241799" y="4236839"/>
            <a:ext cx="3734231" cy="758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dirty="0">
                <a:solidFill>
                  <a:schemeClr val="bg1"/>
                </a:solidFill>
              </a:rPr>
              <a:t>创新技术 推动应用进步</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3600" dirty="0"/>
              <a:t>润乾业务填报方案</a:t>
            </a:r>
          </a:p>
        </p:txBody>
      </p:sp>
      <p:sp>
        <p:nvSpPr>
          <p:cNvPr id="10" name="矩形 9"/>
          <p:cNvSpPr/>
          <p:nvPr/>
        </p:nvSpPr>
        <p:spPr>
          <a:xfrm>
            <a:off x="854710" y="1314450"/>
            <a:ext cx="10200640" cy="2668270"/>
          </a:xfrm>
          <a:prstGeom prst="rect">
            <a:avLst/>
          </a:prstGeom>
          <a:solidFill>
            <a:schemeClr val="accent1">
              <a:lumMod val="20000"/>
              <a:lumOff val="80000"/>
            </a:schemeClr>
          </a:solidFill>
          <a:ln>
            <a:noFill/>
          </a:ln>
          <a:effectLst/>
        </p:spPr>
        <p:txBody>
          <a:bodyPr spcFirstLastPara="0" vert="horz" wrap="square" lIns="0" tIns="0" rIns="0" bIns="0" numCol="1" spcCol="1270" rtlCol="0" anchor="ctr" anchorCtr="0">
            <a:noAutofit/>
          </a:bodyPr>
          <a:lstStyle/>
          <a:p>
            <a:pPr defTabSz="711200" eaLnBrk="1" fontAlgn="auto" hangingPunct="1">
              <a:spcAft>
                <a:spcPct val="35000"/>
              </a:spcAft>
            </a:pPr>
            <a:r>
              <a:rPr lang="en-US" altLang="zh-CN" dirty="0"/>
              <a:t>       </a:t>
            </a: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17" name="文本框 16"/>
          <p:cNvSpPr txBox="1"/>
          <p:nvPr/>
        </p:nvSpPr>
        <p:spPr>
          <a:xfrm>
            <a:off x="1233805" y="1811655"/>
            <a:ext cx="9514840" cy="1200329"/>
          </a:xfrm>
          <a:prstGeom prst="rect">
            <a:avLst/>
          </a:prstGeom>
          <a:noFill/>
        </p:spPr>
        <p:txBody>
          <a:bodyPr wrap="square" rtlCol="0">
            <a:spAutoFit/>
          </a:bodyPr>
          <a:lstStyle/>
          <a:p>
            <a:pPr algn="l"/>
            <a:r>
              <a:rPr lang="en-US" altLang="zh-CN" sz="1800" dirty="0">
                <a:sym typeface="+mn-ea"/>
              </a:rPr>
              <a:t>       </a:t>
            </a:r>
            <a:r>
              <a:rPr lang="zh-CN" altLang="en-US" sz="1800" dirty="0">
                <a:sym typeface="+mn-ea"/>
              </a:rPr>
              <a:t>对比传统的数据填报，润乾填报方案的优势在于，类</a:t>
            </a:r>
            <a:r>
              <a:rPr lang="en-US" altLang="zh-CN" sz="1800" dirty="0">
                <a:sym typeface="+mn-ea"/>
              </a:rPr>
              <a:t>excel</a:t>
            </a:r>
            <a:r>
              <a:rPr lang="zh-CN" altLang="en-US" sz="1800" dirty="0">
                <a:sym typeface="+mn-ea"/>
              </a:rPr>
              <a:t>的报表工具易学易用，模板制作简单明了，不涉及任何专业技术，数据结构化的处理是靠报表工具的处理逻辑来完成的，并且可以直接将数据进行自助式统计分析，业务人员使用起来方便快捷，可独立完成整个填报流程。</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4730" y="735955"/>
            <a:ext cx="7897269" cy="5384800"/>
          </a:xfrm>
          <a:prstGeom prst="rect">
            <a:avLst/>
          </a:prstGeom>
        </p:spPr>
        <p:txBody>
          <a:bodyPr wrap="square">
            <a:spAutoFit/>
          </a:bodyPr>
          <a:lstStyle/>
          <a:p>
            <a:pPr algn="ctr" defTabSz="711200" eaLnBrk="1" fontAlgn="auto" hangingPunct="1">
              <a:spcAft>
                <a:spcPct val="35000"/>
              </a:spcAft>
            </a:pPr>
            <a:r>
              <a:rPr lang="en-US" altLang="zh-CN" sz="34400" b="1" kern="0" dirty="0">
                <a:solidFill>
                  <a:srgbClr val="ECECEC"/>
                </a:solidFill>
                <a:latin typeface="微软雅黑" panose="020B0503020204020204" pitchFamily="34" charset="-122"/>
                <a:ea typeface="微软雅黑" panose="020B0503020204020204" pitchFamily="34" charset="-122"/>
                <a:cs typeface="+mn-ea"/>
                <a:sym typeface="+mn-lt"/>
              </a:rPr>
              <a:t>02</a:t>
            </a:r>
            <a:endParaRPr lang="zh-CN" altLang="en-US" sz="34400" b="1" kern="0" dirty="0">
              <a:solidFill>
                <a:srgbClr val="ECECEC"/>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4353724" y="2829878"/>
            <a:ext cx="7793048" cy="1198880"/>
          </a:xfrm>
          <a:prstGeom prst="rect">
            <a:avLst/>
          </a:prstGeom>
          <a:solidFill>
            <a:srgbClr val="FFFFFF"/>
          </a:solidFill>
        </p:spPr>
        <p:txBody>
          <a:bodyPr wrap="square" anchor="ctr">
            <a:spAutoFit/>
          </a:bodyPr>
          <a:lstStyle/>
          <a:p>
            <a:pPr algn="ctr"/>
            <a:r>
              <a:rPr lang="zh-CN" altLang="en-US" sz="7200" b="1" dirty="0">
                <a:solidFill>
                  <a:srgbClr val="FFC000"/>
                </a:solidFill>
                <a:latin typeface="+mj-ea"/>
                <a:ea typeface="+mj-ea"/>
                <a:cs typeface="+mn-ea"/>
                <a:sym typeface="+mn-ea"/>
              </a:rPr>
              <a:t>示例</a:t>
            </a:r>
          </a:p>
        </p:txBody>
      </p:sp>
      <p:sp>
        <p:nvSpPr>
          <p:cNvPr id="4" name="矩形 3"/>
          <p:cNvSpPr/>
          <p:nvPr/>
        </p:nvSpPr>
        <p:spPr>
          <a:xfrm>
            <a:off x="709688" y="2953614"/>
            <a:ext cx="1762021" cy="1938992"/>
          </a:xfrm>
          <a:prstGeom prst="rect">
            <a:avLst/>
          </a:prstGeom>
        </p:spPr>
        <p:txBody>
          <a:bodyPr wrap="none">
            <a:spAutoFit/>
          </a:bodyPr>
          <a:lstStyle/>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示例背景</a:t>
            </a:r>
            <a:endParaRPr lang="en-US" altLang="zh-CN" sz="1600" dirty="0">
              <a:solidFill>
                <a:schemeClr val="bg1">
                  <a:lumMod val="95000"/>
                </a:schemeClr>
              </a:solidFill>
              <a:latin typeface="微软雅黑 Light" panose="020B0502040204020203" pitchFamily="34" charset="-122"/>
              <a:ea typeface="微软雅黑 Light" panose="020B0502040204020203" pitchFamily="34" charset="-122"/>
            </a:endParaRP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制表</a:t>
            </a: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发布</a:t>
            </a: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数据采集</a:t>
            </a:r>
          </a:p>
          <a:p>
            <a:pPr marL="342900" indent="-342900">
              <a:lnSpc>
                <a:spcPct val="150000"/>
              </a:lnSpc>
              <a:buFont typeface="+mj-lt"/>
              <a:buAutoNum type="arabicPeriod"/>
            </a:pPr>
            <a:r>
              <a:rPr lang="zh-CN" altLang="en-US" sz="1600" dirty="0">
                <a:solidFill>
                  <a:schemeClr val="bg1">
                    <a:lumMod val="95000"/>
                  </a:schemeClr>
                </a:solidFill>
                <a:latin typeface="微软雅黑 Light" panose="020B0502040204020203" pitchFamily="34" charset="-122"/>
                <a:ea typeface="微软雅黑 Light" panose="020B0502040204020203" pitchFamily="34" charset="-122"/>
              </a:rPr>
              <a:t>数据统计分析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18185" y="943610"/>
            <a:ext cx="10899775" cy="5742305"/>
          </a:xfrm>
          <a:prstGeom prst="rect">
            <a:avLst/>
          </a:prstGeom>
          <a:solidFill>
            <a:srgbClr val="ECECEC"/>
          </a:solidFill>
          <a:ln>
            <a:noFill/>
          </a:ln>
          <a:effectLst/>
        </p:spPr>
        <p:txBody>
          <a:bodyPr spcFirstLastPara="0" vert="horz" wrap="square" lIns="810851" tIns="812278" rIns="810850" bIns="812277" numCol="1" spcCol="1270" rtlCol="0" anchor="ctr" anchorCtr="0">
            <a:noAutofit/>
          </a:bodyPr>
          <a:lstStyle/>
          <a:p>
            <a:pPr defTabSz="711200" eaLnBrk="1" fontAlgn="auto" hangingPunct="1">
              <a:spcAft>
                <a:spcPct val="35000"/>
              </a:spcAft>
            </a:pPr>
            <a:endParaRPr kumimoji="0" lang="en-US" altLang="zh-CN" i="0" u="none" strike="noStrike" kern="0" cap="none" spc="0" normalizeH="0" baseline="0" noProof="0" dirty="0">
              <a:ln>
                <a:noFill/>
              </a:ln>
              <a:solidFill>
                <a:srgbClr val="000000"/>
              </a:solidFill>
              <a:effectLst/>
              <a:uLnTx/>
              <a:uFillTx/>
              <a:latin typeface="+mn-ea"/>
              <a:cs typeface="+mn-ea"/>
              <a:sym typeface="+mn-lt"/>
            </a:endParaRPr>
          </a:p>
        </p:txBody>
      </p:sp>
      <p:sp>
        <p:nvSpPr>
          <p:cNvPr id="3" name="标题 2"/>
          <p:cNvSpPr>
            <a:spLocks noGrp="1"/>
          </p:cNvSpPr>
          <p:nvPr>
            <p:ph type="title"/>
          </p:nvPr>
        </p:nvSpPr>
        <p:spPr/>
        <p:txBody>
          <a:bodyPr>
            <a:normAutofit/>
          </a:bodyPr>
          <a:lstStyle/>
          <a:p>
            <a:r>
              <a:rPr lang="zh-CN" altLang="en-US" dirty="0"/>
              <a:t>示例背景</a:t>
            </a:r>
          </a:p>
        </p:txBody>
      </p:sp>
      <p:sp>
        <p:nvSpPr>
          <p:cNvPr id="6" name="Rectangle 5"/>
          <p:cNvSpPr>
            <a:spLocks noChangeArrowheads="1"/>
          </p:cNvSpPr>
          <p:nvPr/>
        </p:nvSpPr>
        <p:spPr bwMode="auto">
          <a:xfrm>
            <a:off x="971550" y="1355090"/>
            <a:ext cx="6221095" cy="295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现在，我们先用一个简单的业务填报表示例来介绍下润乾业务填报方案的整个操作过程。</a:t>
            </a:r>
          </a:p>
          <a:p>
            <a:pPr marL="0" marR="0" lvl="0" indent="0" algn="l" defTabSz="914400" rtl="0" eaLnBrk="0" fontAlgn="base" latinLnBrk="0" hangingPunct="0">
              <a:lnSpc>
                <a:spcPct val="100000"/>
              </a:lnSpc>
              <a:spcBef>
                <a:spcPct val="0"/>
              </a:spcBef>
              <a:spcAft>
                <a:spcPct val="0"/>
              </a:spcAft>
              <a:buClrTx/>
              <a:buSzTx/>
              <a:buFontTx/>
              <a:buNone/>
            </a:pPr>
            <a:endParaRPr lang="zh-CN" altLang="en-US" sz="1600"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lang="zh-CN" altLang="en-US" sz="1600" b="1" dirty="0">
                <a:latin typeface="微软雅黑" panose="020B0503020204020204" pitchFamily="34" charset="-122"/>
                <a:ea typeface="微软雅黑" panose="020B0503020204020204" pitchFamily="34" charset="-122"/>
              </a:rPr>
              <a:t>背景：</a:t>
            </a:r>
          </a:p>
          <a:p>
            <a:pPr marL="0" marR="0" lvl="0" indent="0" algn="l" defTabSz="914400" rtl="0" eaLnBrk="0" fontAlgn="base" latinLnBrk="0" hangingPunct="0">
              <a:lnSpc>
                <a:spcPct val="100000"/>
              </a:lnSpc>
              <a:spcBef>
                <a:spcPct val="0"/>
              </a:spcBef>
              <a:spcAft>
                <a:spcPct val="0"/>
              </a:spcAft>
              <a:buClrTx/>
              <a:buSzTx/>
              <a:buFontTx/>
              <a:buNone/>
            </a:pPr>
            <a:r>
              <a:rPr lang="zh-CN" altLang="en-US" sz="16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某餐饮公司内，业务经理</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手下有高翔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李芳</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张颖这三个业务人员，</a:t>
            </a:r>
            <a:r>
              <a:rPr lang="zh-CN" altLang="zh-CN" sz="1400" dirty="0">
                <a:latin typeface="微软雅黑" panose="020B0503020204020204" pitchFamily="34" charset="-122"/>
                <a:ea typeface="微软雅黑" panose="020B0503020204020204" pitchFamily="34" charset="-122"/>
              </a:rPr>
              <a:t>业务经理需要对本年度第二季度的饮料销售情况做一个数据统计，表样如右图所示：</a:t>
            </a:r>
            <a:endParaRPr lang="zh-CN" altLang="en-US" sz="1400"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lang="zh-CN" altLang="en-US" sz="1600"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lang="zh-CN" altLang="en-US" sz="1600" b="1" dirty="0">
                <a:latin typeface="微软雅黑" panose="020B0503020204020204" pitchFamily="34" charset="-122"/>
                <a:ea typeface="微软雅黑" panose="020B0503020204020204" pitchFamily="34" charset="-122"/>
              </a:rPr>
              <a:t>需求分析：</a:t>
            </a:r>
          </a:p>
          <a:p>
            <a:pPr marL="0" marR="0" lvl="0" indent="0" algn="l" defTabSz="914400" rtl="0" eaLnBrk="0" fontAlgn="base" latinLnBrk="0" hangingPunct="0">
              <a:lnSpc>
                <a:spcPct val="100000"/>
              </a:lnSpc>
              <a:spcBef>
                <a:spcPct val="0"/>
              </a:spcBef>
              <a:spcAft>
                <a:spcPct val="0"/>
              </a:spcAft>
              <a:buClrTx/>
              <a:buSzTx/>
              <a:buFontTx/>
              <a:buNone/>
            </a:pPr>
            <a:r>
              <a:rPr lang="zh-CN" altLang="en-US" sz="16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数据直接来源于业务人员上报，上报人员仅限</a:t>
            </a:r>
            <a:r>
              <a:rPr lang="zh-CN" altLang="en-US" sz="1400" dirty="0">
                <a:latin typeface="微软雅黑" panose="020B0503020204020204" pitchFamily="34" charset="-122"/>
                <a:ea typeface="微软雅黑" panose="020B0503020204020204" pitchFamily="34" charset="-122"/>
                <a:sym typeface="+mn-ea"/>
              </a:rPr>
              <a:t>高翔</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李芳</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张颖三人，数据汇总由业务经理负责。</a:t>
            </a:r>
            <a:endParaRPr lang="zh-CN" altLang="en-US" sz="1600"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7470775" y="1373505"/>
            <a:ext cx="3590925" cy="488251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30,&quot;width&quot;:20490}"/>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150,&quot;width&quot;:1909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735,&quot;width&quot;:2254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56,&quot;width&quot;:7838}"/>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09,&quot;width&quot;:698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kbj5fru">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ln>
          <a:noFill/>
        </a:ln>
      </a:spPr>
      <a:bodyPr rtlCol="0" anchor="ctr"/>
      <a:lstStyle>
        <a:defPPr algn="ctr">
          <a:defRPr sz="2000" dirty="0">
            <a:solidFill>
              <a:srgbClr val="262626"/>
            </a:solidFill>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400" dirty="0" smtClean="0">
            <a:solidFill>
              <a:srgbClr val="FFC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7693</Words>
  <Application>Microsoft Office PowerPoint</Application>
  <PresentationFormat>宽屏</PresentationFormat>
  <Paragraphs>421</Paragraphs>
  <Slides>62</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62</vt:i4>
      </vt:variant>
    </vt:vector>
  </HeadingPairs>
  <TitlesOfParts>
    <vt:vector size="68" baseType="lpstr">
      <vt:lpstr>Arial</vt:lpstr>
      <vt:lpstr>微软雅黑</vt:lpstr>
      <vt:lpstr>等线</vt:lpstr>
      <vt:lpstr>Wingdings</vt:lpstr>
      <vt:lpstr>微软雅黑 Light</vt:lpstr>
      <vt:lpstr>Office 主题​​</vt:lpstr>
      <vt:lpstr>PowerPoint 演示文稿</vt:lpstr>
      <vt:lpstr>PowerPoint 演示文稿</vt:lpstr>
      <vt:lpstr>PowerPoint 演示文稿</vt:lpstr>
      <vt:lpstr>传统数据采集方式</vt:lpstr>
      <vt:lpstr>润乾业务填报方案</vt:lpstr>
      <vt:lpstr>润乾业务填报方案</vt:lpstr>
      <vt:lpstr>润乾业务填报方案</vt:lpstr>
      <vt:lpstr>PowerPoint 演示文稿</vt:lpstr>
      <vt:lpstr>示例背景</vt:lpstr>
      <vt:lpstr>PowerPoint 演示文稿</vt:lpstr>
      <vt:lpstr>制表</vt:lpstr>
      <vt:lpstr>制表</vt:lpstr>
      <vt:lpstr>制表</vt:lpstr>
      <vt:lpstr>发布业务填报表</vt:lpstr>
      <vt:lpstr>PowerPoint 演示文稿</vt:lpstr>
      <vt:lpstr>PowerPoint 演示文稿</vt:lpstr>
      <vt:lpstr>数据采集</vt:lpstr>
      <vt:lpstr>数据采集</vt:lpstr>
      <vt:lpstr>数据采集</vt:lpstr>
      <vt:lpstr>数据采集</vt:lpstr>
      <vt:lpstr>填报结果汇总分析</vt:lpstr>
      <vt:lpstr>填报结果汇总分析-统计表方式</vt:lpstr>
      <vt:lpstr>填报结果汇总分析-统计表方式</vt:lpstr>
      <vt:lpstr>填报结果汇总分析-自助分析方式</vt:lpstr>
      <vt:lpstr>填报结果汇总分析-自助分析方式</vt:lpstr>
      <vt:lpstr>PowerPoint 演示文稿</vt:lpstr>
      <vt:lpstr>多种业务填报表</vt:lpstr>
      <vt:lpstr>多种业务填报表-行式业务填报表</vt:lpstr>
      <vt:lpstr>多种业务填报表-行式业务填报表</vt:lpstr>
      <vt:lpstr>多种业务填报表-行式业务填报表</vt:lpstr>
      <vt:lpstr>多种业务填报表-行式业务填报表</vt:lpstr>
      <vt:lpstr>多种业务填报表-行式业务填报表</vt:lpstr>
      <vt:lpstr>多种类型业务填报表-行式业务填报表</vt:lpstr>
      <vt:lpstr>多种类型业务填报表-行式业务填报表</vt:lpstr>
      <vt:lpstr>多种类型业务填报表-网格式业务填报表</vt:lpstr>
      <vt:lpstr>多种类型业务填报表-网格式业务填报表</vt:lpstr>
      <vt:lpstr>多种类型业务填报表-网格式填报表</vt:lpstr>
      <vt:lpstr>多种类型业务填报表-网格式填报表</vt:lpstr>
      <vt:lpstr>多种类型业务填报表-网格式填报表</vt:lpstr>
      <vt:lpstr>多种类型业务填报表-自由式业务填报表</vt:lpstr>
      <vt:lpstr>多种类型业务填报表-自由式业务填报表</vt:lpstr>
      <vt:lpstr>多种类型业务填报表-自由式业务填报表</vt:lpstr>
      <vt:lpstr>多种类型业务填报表-自由式业务填报表</vt:lpstr>
      <vt:lpstr>多种类型业务填报表-自由式业务填报表</vt:lpstr>
      <vt:lpstr>多种类型业务填报表-自由式业务填报表</vt:lpstr>
      <vt:lpstr>多种类型业务填报表-自由式业务填报表</vt:lpstr>
      <vt:lpstr>多种类型业务填报表-自由式业务填报表</vt:lpstr>
      <vt:lpstr>多种类型业务填报表-自由式业务填报表</vt:lpstr>
      <vt:lpstr>多种类型业务填报表-主子表</vt:lpstr>
      <vt:lpstr>多种类型业务填报表-主子表</vt:lpstr>
      <vt:lpstr>多种类型业务填报表-主子表</vt:lpstr>
      <vt:lpstr>多种类型业务填报表-主子表</vt:lpstr>
      <vt:lpstr>多种类型业务填报表-主子表</vt:lpstr>
      <vt:lpstr>多种类型业务填报表-主子表</vt:lpstr>
      <vt:lpstr>多种类型业务填报表-主子表</vt:lpstr>
      <vt:lpstr>多种类型业务填报表-填报表组</vt:lpstr>
      <vt:lpstr>多种类型业务填报表-填报表组</vt:lpstr>
      <vt:lpstr>多种类型业务填报表-填报表组</vt:lpstr>
      <vt:lpstr>多种类型业务填报表-填报表组</vt:lpstr>
      <vt:lpstr>多种类型业务填报表-填报表组</vt:lpstr>
      <vt:lpstr>多种类型业务填报表-填报表组</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294973991@qq.com</cp:lastModifiedBy>
  <cp:revision>1490</cp:revision>
  <dcterms:created xsi:type="dcterms:W3CDTF">2019-01-23T13:01:00Z</dcterms:created>
  <dcterms:modified xsi:type="dcterms:W3CDTF">2021-01-12T05:18:28Z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