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32" r:id="rId2"/>
    <p:sldId id="295" r:id="rId3"/>
    <p:sldId id="296" r:id="rId4"/>
    <p:sldId id="271" r:id="rId5"/>
    <p:sldId id="305" r:id="rId6"/>
    <p:sldId id="306" r:id="rId7"/>
    <p:sldId id="307" r:id="rId8"/>
    <p:sldId id="312" r:id="rId9"/>
    <p:sldId id="308" r:id="rId10"/>
    <p:sldId id="316" r:id="rId11"/>
    <p:sldId id="309" r:id="rId12"/>
    <p:sldId id="313" r:id="rId13"/>
    <p:sldId id="314" r:id="rId14"/>
    <p:sldId id="315" r:id="rId15"/>
    <p:sldId id="317" r:id="rId16"/>
    <p:sldId id="310" r:id="rId17"/>
    <p:sldId id="311" r:id="rId18"/>
    <p:sldId id="318" r:id="rId19"/>
    <p:sldId id="322" r:id="rId20"/>
    <p:sldId id="319" r:id="rId21"/>
    <p:sldId id="320" r:id="rId22"/>
    <p:sldId id="288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3B6FB3"/>
    <a:srgbClr val="7FABDF"/>
    <a:srgbClr val="FFC000"/>
    <a:srgbClr val="FFD966"/>
    <a:srgbClr val="ECECEC"/>
    <a:srgbClr val="D87054"/>
    <a:srgbClr val="B7472A"/>
    <a:srgbClr val="FFFFFF"/>
    <a:srgbClr val="4480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深色样式 1 - 强调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68" autoAdjust="0"/>
    <p:restoredTop sz="94270" autoAdjust="0"/>
  </p:normalViewPr>
  <p:slideViewPr>
    <p:cSldViewPr snapToGrid="0">
      <p:cViewPr varScale="1">
        <p:scale>
          <a:sx n="42" d="100"/>
          <a:sy n="42" d="100"/>
        </p:scale>
        <p:origin x="54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0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71421-F2A1-4FE0-AC16-AE6BDC8D8584}" type="datetimeFigureOut">
              <a:rPr lang="zh-CN" altLang="en-US" smtClean="0"/>
              <a:pPr/>
              <a:t>2019/11/26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F6807-8945-4542-BC41-EDEB94915A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734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F6807-8945-4542-BC41-EDEB94915A3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172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3F6807-8945-4542-BC41-EDEB94915A30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3690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440E68-2A9E-49B1-861C-DB4C100DC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rgbClr val="282725"/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7A0680A-5DB5-455C-8A5D-4C538E9EB6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D30C87-58EE-4ECD-A29A-3F5050A3A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3B0D-E76A-4939-B570-6B5F7E76FE51}" type="datetimeFigureOut">
              <a:rPr lang="zh-CN" altLang="en-US" smtClean="0"/>
              <a:pPr/>
              <a:t>2019/11/26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A6F902-8E41-4108-9528-D4E30071C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014C9-572C-4275-9B32-CBA344675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1D098-8648-44D9-A000-20444545A7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725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3DD3F67-D926-4E58-9C17-9BF35D0AAE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97" t="101" r="7266" b="-101"/>
          <a:stretch/>
        </p:blipFill>
        <p:spPr>
          <a:xfrm>
            <a:off x="-21020" y="4325"/>
            <a:ext cx="4295774" cy="685367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56D92CB5-F292-46F7-98E0-E9376BD514AD}"/>
              </a:ext>
            </a:extLst>
          </p:cNvPr>
          <p:cNvSpPr txBox="1"/>
          <p:nvPr userDrawn="1"/>
        </p:nvSpPr>
        <p:spPr>
          <a:xfrm>
            <a:off x="467059" y="1515310"/>
            <a:ext cx="14373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目录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05B48A3-81E4-4D46-8A3A-A5760361BA19}"/>
              </a:ext>
            </a:extLst>
          </p:cNvPr>
          <p:cNvSpPr txBox="1"/>
          <p:nvPr userDrawn="1"/>
        </p:nvSpPr>
        <p:spPr>
          <a:xfrm>
            <a:off x="1741631" y="1757979"/>
            <a:ext cx="20476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AFC9E3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CONTENTS</a:t>
            </a:r>
            <a:endParaRPr lang="zh-CN" altLang="en-US" sz="2800" b="1" dirty="0">
              <a:solidFill>
                <a:srgbClr val="AFC9E3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92248924-A9C0-49C2-9D99-53165A58FFE0}"/>
              </a:ext>
            </a:extLst>
          </p:cNvPr>
          <p:cNvCxnSpPr/>
          <p:nvPr userDrawn="1"/>
        </p:nvCxnSpPr>
        <p:spPr>
          <a:xfrm>
            <a:off x="636608" y="2430684"/>
            <a:ext cx="3082890" cy="0"/>
          </a:xfrm>
          <a:prstGeom prst="line">
            <a:avLst/>
          </a:prstGeom>
          <a:ln>
            <a:solidFill>
              <a:srgbClr val="FFFFF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397B64DE-8069-45F2-BAD5-9F01AD7471D8}"/>
              </a:ext>
            </a:extLst>
          </p:cNvPr>
          <p:cNvSpPr/>
          <p:nvPr userDrawn="1"/>
        </p:nvSpPr>
        <p:spPr>
          <a:xfrm>
            <a:off x="4837444" y="2644171"/>
            <a:ext cx="6957320" cy="1569660"/>
          </a:xfrm>
          <a:prstGeom prst="rect">
            <a:avLst/>
          </a:prstGeom>
          <a:solidFill>
            <a:srgbClr val="FFFFFF"/>
          </a:solidFill>
        </p:spPr>
        <p:txBody>
          <a:bodyPr wrap="square" anchor="ctr">
            <a:spAutoFit/>
          </a:bodyPr>
          <a:lstStyle/>
          <a:p>
            <a:pPr algn="ctr"/>
            <a:endParaRPr lang="zh-CN" altLang="en-US" sz="9600" b="1" dirty="0">
              <a:solidFill>
                <a:srgbClr val="F0AB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F1CF70B-F9F9-41F5-8CAE-4EA96024F7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7" y="4007639"/>
            <a:ext cx="1156476" cy="2670101"/>
          </a:xfrm>
          <a:prstGeom prst="rect">
            <a:avLst/>
          </a:prstGeom>
        </p:spPr>
      </p:pic>
      <p:sp>
        <p:nvSpPr>
          <p:cNvPr id="9" name="矩形: 圆角 8">
            <a:extLst>
              <a:ext uri="{FF2B5EF4-FFF2-40B4-BE49-F238E27FC236}">
                <a16:creationId xmlns:a16="http://schemas.microsoft.com/office/drawing/2014/main" id="{E20F0179-3401-450D-8C39-DB67B555E361}"/>
              </a:ext>
            </a:extLst>
          </p:cNvPr>
          <p:cNvSpPr/>
          <p:nvPr userDrawn="1"/>
        </p:nvSpPr>
        <p:spPr>
          <a:xfrm>
            <a:off x="1606964" y="5579540"/>
            <a:ext cx="2337430" cy="6283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zh-CN" altLang="en-US" sz="4800" spc="300" dirty="0">
                <a:solidFill>
                  <a:schemeClr val="bg1"/>
                </a:solidFill>
                <a:effectLst>
                  <a:outerShdw blurRad="38100" sx="102000" sy="102000" algn="ctr" rotWithShape="0">
                    <a:prstClr val="black">
                      <a:alpha val="15000"/>
                    </a:prstClr>
                  </a:outerShdw>
                </a:effectLst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友乾营</a:t>
            </a: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DB440C8E-0E69-4A89-B1E8-F67179EDD881}"/>
              </a:ext>
            </a:extLst>
          </p:cNvPr>
          <p:cNvSpPr/>
          <p:nvPr userDrawn="1"/>
        </p:nvSpPr>
        <p:spPr>
          <a:xfrm>
            <a:off x="2102546" y="6230909"/>
            <a:ext cx="1810316" cy="249582"/>
          </a:xfrm>
          <a:prstGeom prst="roundRect">
            <a:avLst>
              <a:gd name="adj" fmla="val 50000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>
            <a:glow rad="38100">
              <a:schemeClr val="accent1">
                <a:lumMod val="50000"/>
                <a:alpha val="1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sz="1050" b="0" i="0" kern="1200" spc="300" dirty="0">
                <a:solidFill>
                  <a:srgbClr val="3B6FB3"/>
                </a:solidFill>
                <a:effectLst/>
                <a:latin typeface="+mj-ea"/>
                <a:ea typeface="+mj-ea"/>
                <a:cs typeface="+mn-cs"/>
              </a:rPr>
              <a:t>专注数据技术的社群</a:t>
            </a:r>
            <a:endParaRPr lang="zh-CN" altLang="en-US" sz="1100" spc="300" dirty="0">
              <a:solidFill>
                <a:srgbClr val="3B6FB3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555284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70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（半边蓝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内容占位符 2">
            <a:extLst>
              <a:ext uri="{FF2B5EF4-FFF2-40B4-BE49-F238E27FC236}">
                <a16:creationId xmlns:a16="http://schemas.microsoft.com/office/drawing/2014/main" id="{61AC23D7-EAB7-4644-B040-A6ACBEC826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1052513"/>
            <a:ext cx="5904731" cy="5221287"/>
          </a:xfrm>
          <a:prstGeom prst="rect">
            <a:avLst/>
          </a:prstGeom>
        </p:spPr>
        <p:txBody>
          <a:bodyPr/>
          <a:lstStyle>
            <a:lvl2pPr marL="742950" indent="-285750">
              <a:buClr>
                <a:srgbClr val="F0AB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rgbClr val="F0AB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buClr>
                <a:srgbClr val="F0AB00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Clr>
                <a:srgbClr val="F0AB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1"/>
            <a:r>
              <a:rPr lang="zh-CN" altLang="en-US" dirty="0"/>
              <a:t>第一级</a:t>
            </a:r>
            <a:endParaRPr lang="en-US" altLang="zh-CN" dirty="0"/>
          </a:p>
          <a:p>
            <a:pPr lvl="2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第二级</a:t>
            </a:r>
          </a:p>
          <a:p>
            <a:pPr lvl="3"/>
            <a:r>
              <a:rPr lang="zh-CN" altLang="en-US" dirty="0"/>
              <a:t>第三级</a:t>
            </a:r>
            <a:endParaRPr lang="en-US" altLang="zh-CN" dirty="0"/>
          </a:p>
          <a:p>
            <a:pPr lvl="1"/>
            <a:r>
              <a:rPr lang="zh-CN" altLang="en-US" dirty="0"/>
              <a:t>第一级</a:t>
            </a:r>
            <a:endParaRPr lang="en-US" altLang="zh-CN" dirty="0"/>
          </a:p>
          <a:p>
            <a:pPr lvl="2"/>
            <a:r>
              <a:rPr lang="zh-CN" altLang="en-US" dirty="0"/>
              <a:t>第二级</a:t>
            </a:r>
          </a:p>
          <a:p>
            <a:pPr lvl="1"/>
            <a:endParaRPr lang="zh-CN" altLang="en-US" dirty="0"/>
          </a:p>
        </p:txBody>
      </p:sp>
      <p:sp>
        <p:nvSpPr>
          <p:cNvPr id="18" name="标题 1">
            <a:extLst>
              <a:ext uri="{FF2B5EF4-FFF2-40B4-BE49-F238E27FC236}">
                <a16:creationId xmlns:a16="http://schemas.microsoft.com/office/drawing/2014/main" id="{73EF248C-8A2A-4586-AA91-CB5A8529C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431" y="264353"/>
            <a:ext cx="5382569" cy="53574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>
                <a:solidFill>
                  <a:srgbClr val="2E383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61F66C7-9456-4073-A9E4-72E2D2475A16}"/>
              </a:ext>
            </a:extLst>
          </p:cNvPr>
          <p:cNvSpPr/>
          <p:nvPr userDrawn="1"/>
        </p:nvSpPr>
        <p:spPr>
          <a:xfrm flipH="1">
            <a:off x="6809432" y="-3140"/>
            <a:ext cx="5382568" cy="6861140"/>
          </a:xfrm>
          <a:prstGeom prst="rect">
            <a:avLst/>
          </a:prstGeom>
          <a:solidFill>
            <a:srgbClr val="3B6FB3"/>
          </a:solidFill>
          <a:ln>
            <a:noFill/>
          </a:ln>
          <a:effectLst/>
        </p:spPr>
        <p:txBody>
          <a:bodyPr spcFirstLastPara="0" vert="horz" wrap="square" lIns="810851" tIns="812278" rIns="810850" bIns="812277" numCol="1" spcCol="1270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left-arrow_159605">
            <a:extLst>
              <a:ext uri="{FF2B5EF4-FFF2-40B4-BE49-F238E27FC236}">
                <a16:creationId xmlns:a16="http://schemas.microsoft.com/office/drawing/2014/main" id="{C2473335-5359-46D9-87EB-D7F60B2CA45E}"/>
              </a:ext>
            </a:extLst>
          </p:cNvPr>
          <p:cNvSpPr>
            <a:spLocks noChangeAspect="1"/>
          </p:cNvSpPr>
          <p:nvPr userDrawn="1"/>
        </p:nvSpPr>
        <p:spPr bwMode="auto">
          <a:xfrm rot="10800000">
            <a:off x="324960" y="403915"/>
            <a:ext cx="257043" cy="256624"/>
          </a:xfrm>
          <a:custGeom>
            <a:avLst/>
            <a:gdLst>
              <a:gd name="T0" fmla="*/ 3267 w 6533"/>
              <a:gd name="T1" fmla="*/ 0 h 6533"/>
              <a:gd name="T2" fmla="*/ 0 w 6533"/>
              <a:gd name="T3" fmla="*/ 3267 h 6533"/>
              <a:gd name="T4" fmla="*/ 3267 w 6533"/>
              <a:gd name="T5" fmla="*/ 6533 h 6533"/>
              <a:gd name="T6" fmla="*/ 6533 w 6533"/>
              <a:gd name="T7" fmla="*/ 3267 h 6533"/>
              <a:gd name="T8" fmla="*/ 3267 w 6533"/>
              <a:gd name="T9" fmla="*/ 0 h 6533"/>
              <a:gd name="T10" fmla="*/ 4109 w 6533"/>
              <a:gd name="T11" fmla="*/ 4473 h 6533"/>
              <a:gd name="T12" fmla="*/ 3540 w 6533"/>
              <a:gd name="T13" fmla="*/ 5043 h 6533"/>
              <a:gd name="T14" fmla="*/ 2333 w 6533"/>
              <a:gd name="T15" fmla="*/ 3836 h 6533"/>
              <a:gd name="T16" fmla="*/ 1764 w 6533"/>
              <a:gd name="T17" fmla="*/ 3267 h 6533"/>
              <a:gd name="T18" fmla="*/ 2333 w 6533"/>
              <a:gd name="T19" fmla="*/ 2697 h 6533"/>
              <a:gd name="T20" fmla="*/ 3540 w 6533"/>
              <a:gd name="T21" fmla="*/ 1491 h 6533"/>
              <a:gd name="T22" fmla="*/ 4109 w 6533"/>
              <a:gd name="T23" fmla="*/ 2060 h 6533"/>
              <a:gd name="T24" fmla="*/ 2904 w 6533"/>
              <a:gd name="T25" fmla="*/ 3267 h 6533"/>
              <a:gd name="T26" fmla="*/ 4109 w 6533"/>
              <a:gd name="T27" fmla="*/ 4473 h 6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533" h="6533">
                <a:moveTo>
                  <a:pt x="3267" y="0"/>
                </a:moveTo>
                <a:cubicBezTo>
                  <a:pt x="1463" y="0"/>
                  <a:pt x="0" y="1463"/>
                  <a:pt x="0" y="3267"/>
                </a:cubicBezTo>
                <a:cubicBezTo>
                  <a:pt x="0" y="5071"/>
                  <a:pt x="1463" y="6533"/>
                  <a:pt x="3267" y="6533"/>
                </a:cubicBezTo>
                <a:cubicBezTo>
                  <a:pt x="5071" y="6533"/>
                  <a:pt x="6533" y="5071"/>
                  <a:pt x="6533" y="3267"/>
                </a:cubicBezTo>
                <a:cubicBezTo>
                  <a:pt x="6533" y="1463"/>
                  <a:pt x="5071" y="0"/>
                  <a:pt x="3267" y="0"/>
                </a:cubicBezTo>
                <a:close/>
                <a:moveTo>
                  <a:pt x="4109" y="4473"/>
                </a:moveTo>
                <a:lnTo>
                  <a:pt x="3540" y="5043"/>
                </a:lnTo>
                <a:lnTo>
                  <a:pt x="2333" y="3836"/>
                </a:lnTo>
                <a:lnTo>
                  <a:pt x="1764" y="3267"/>
                </a:lnTo>
                <a:lnTo>
                  <a:pt x="2333" y="2697"/>
                </a:lnTo>
                <a:lnTo>
                  <a:pt x="3540" y="1491"/>
                </a:lnTo>
                <a:lnTo>
                  <a:pt x="4109" y="2060"/>
                </a:lnTo>
                <a:lnTo>
                  <a:pt x="2904" y="3267"/>
                </a:lnTo>
                <a:lnTo>
                  <a:pt x="4109" y="447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006703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8">
          <p15:clr>
            <a:srgbClr val="FBAE40"/>
          </p15:clr>
        </p15:guide>
        <p15:guide id="4" pos="7242">
          <p15:clr>
            <a:srgbClr val="FBAE40"/>
          </p15:clr>
        </p15:guide>
        <p15:guide id="5" orient="horz" pos="164">
          <p15:clr>
            <a:srgbClr val="FBAE40"/>
          </p15:clr>
        </p15:guide>
        <p15:guide id="6" orient="horz" pos="504">
          <p15:clr>
            <a:srgbClr val="FBAE40"/>
          </p15:clr>
        </p15:guide>
        <p15:guide id="7" orient="horz" pos="663">
          <p15:clr>
            <a:srgbClr val="FBAE40"/>
          </p15:clr>
        </p15:guide>
        <p15:guide id="8" orient="horz" pos="39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（场景-左框架图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988257D-6245-4E9F-8DB6-240345500E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7" r="56918"/>
          <a:stretch/>
        </p:blipFill>
        <p:spPr>
          <a:xfrm>
            <a:off x="8334981" y="-1"/>
            <a:ext cx="3857019" cy="6858000"/>
          </a:xfrm>
          <a:prstGeom prst="rect">
            <a:avLst/>
          </a:prstGeom>
        </p:spPr>
      </p:pic>
      <p:sp>
        <p:nvSpPr>
          <p:cNvPr id="15" name="标题 1">
            <a:extLst>
              <a:ext uri="{FF2B5EF4-FFF2-40B4-BE49-F238E27FC236}">
                <a16:creationId xmlns:a16="http://schemas.microsoft.com/office/drawing/2014/main" id="{A079BC41-028D-44C7-94B9-BA7815864789}"/>
              </a:ext>
            </a:extLst>
          </p:cNvPr>
          <p:cNvSpPr txBox="1">
            <a:spLocks/>
          </p:cNvSpPr>
          <p:nvPr userDrawn="1"/>
        </p:nvSpPr>
        <p:spPr>
          <a:xfrm>
            <a:off x="8616950" y="980728"/>
            <a:ext cx="3311525" cy="535748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E38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endParaRPr lang="zh-CN" altLang="en-US" kern="0" dirty="0">
              <a:solidFill>
                <a:schemeClr val="bg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7C034CA-7ED9-4753-98F2-E55BEF0D6A97}"/>
              </a:ext>
            </a:extLst>
          </p:cNvPr>
          <p:cNvSpPr/>
          <p:nvPr userDrawn="1"/>
        </p:nvSpPr>
        <p:spPr>
          <a:xfrm>
            <a:off x="8328025" y="443"/>
            <a:ext cx="3858563" cy="6857557"/>
          </a:xfrm>
          <a:prstGeom prst="rect">
            <a:avLst/>
          </a:prstGeom>
          <a:solidFill>
            <a:srgbClr val="3B6FB3">
              <a:alpha val="95000"/>
            </a:srgbClr>
          </a:solidFill>
          <a:ln>
            <a:noFill/>
          </a:ln>
          <a:effectLst/>
        </p:spPr>
        <p:txBody>
          <a:bodyPr spcFirstLastPara="0" vert="horz" wrap="square" lIns="810851" tIns="812278" rIns="810850" bIns="812277" numCol="1" spcCol="1270" rtlCol="0" anchor="ctr" anchorCtr="0">
            <a:noAutofit/>
          </a:bodyPr>
          <a:lstStyle/>
          <a:p>
            <a:pPr algn="ctr" defTabSz="711200" eaLnBrk="1" fontAlgn="auto" hangingPunct="1">
              <a:spcAft>
                <a:spcPct val="35000"/>
              </a:spcAft>
            </a:pP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2E383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1219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438">
          <p15:clr>
            <a:srgbClr val="FBAE40"/>
          </p15:clr>
        </p15:guide>
        <p15:guide id="4" pos="5246">
          <p15:clr>
            <a:srgbClr val="FBAE40"/>
          </p15:clr>
        </p15:guide>
        <p15:guide id="5" orient="horz" pos="346">
          <p15:clr>
            <a:srgbClr val="FBAE40"/>
          </p15:clr>
        </p15:guide>
        <p15:guide id="8" orient="horz" pos="3952">
          <p15:clr>
            <a:srgbClr val="FBAE40"/>
          </p15:clr>
        </p15:guide>
        <p15:guide id="9" pos="4793">
          <p15:clr>
            <a:srgbClr val="FBAE40"/>
          </p15:clr>
        </p15:guide>
        <p15:guide id="10" pos="751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内页列表（全白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95324" y="1268413"/>
            <a:ext cx="10801351" cy="5005387"/>
          </a:xfrm>
          <a:prstGeom prst="rect">
            <a:avLst/>
          </a:prstGeom>
        </p:spPr>
        <p:txBody>
          <a:bodyPr/>
          <a:lstStyle>
            <a:lvl2pPr marL="742950" indent="-285750">
              <a:buClr>
                <a:srgbClr val="F0AB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buClr>
                <a:srgbClr val="F0AB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buClr>
                <a:srgbClr val="F0AB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buClr>
                <a:srgbClr val="F0AB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1"/>
            <a:r>
              <a:rPr lang="zh-CN" altLang="en-US" dirty="0"/>
              <a:t>第一级</a:t>
            </a:r>
            <a:endParaRPr lang="en-US" altLang="zh-CN" dirty="0"/>
          </a:p>
          <a:p>
            <a:pPr lvl="2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第二级</a:t>
            </a:r>
          </a:p>
          <a:p>
            <a:pPr lvl="3"/>
            <a:r>
              <a:rPr lang="zh-CN" altLang="en-US" dirty="0"/>
              <a:t>第三级</a:t>
            </a:r>
          </a:p>
          <a:p>
            <a:pPr lvl="4"/>
            <a:r>
              <a:rPr lang="zh-CN" altLang="en-US" dirty="0"/>
              <a:t>第四级</a:t>
            </a: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695325" y="264352"/>
            <a:ext cx="5995186" cy="68021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2E383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稻壳儿小白白(http://dwz.cn/Wu2UP)">
            <a:extLst>
              <a:ext uri="{FF2B5EF4-FFF2-40B4-BE49-F238E27FC236}">
                <a16:creationId xmlns:a16="http://schemas.microsoft.com/office/drawing/2014/main" id="{BE04FBA2-3D41-449B-AA50-650FA4BB8D2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66507" y="430949"/>
            <a:ext cx="338946" cy="347016"/>
          </a:xfrm>
          <a:custGeom>
            <a:avLst/>
            <a:gdLst>
              <a:gd name="T0" fmla="*/ 21 w 41"/>
              <a:gd name="T1" fmla="*/ 42 h 42"/>
              <a:gd name="T2" fmla="*/ 0 w 41"/>
              <a:gd name="T3" fmla="*/ 21 h 42"/>
              <a:gd name="T4" fmla="*/ 21 w 41"/>
              <a:gd name="T5" fmla="*/ 0 h 42"/>
              <a:gd name="T6" fmla="*/ 41 w 41"/>
              <a:gd name="T7" fmla="*/ 21 h 42"/>
              <a:gd name="T8" fmla="*/ 21 w 41"/>
              <a:gd name="T9" fmla="*/ 42 h 42"/>
              <a:gd name="T10" fmla="*/ 32 w 41"/>
              <a:gd name="T11" fmla="*/ 22 h 42"/>
              <a:gd name="T12" fmla="*/ 32 w 41"/>
              <a:gd name="T13" fmla="*/ 20 h 42"/>
              <a:gd name="T14" fmla="*/ 20 w 41"/>
              <a:gd name="T15" fmla="*/ 8 h 42"/>
              <a:gd name="T16" fmla="*/ 17 w 41"/>
              <a:gd name="T17" fmla="*/ 8 h 42"/>
              <a:gd name="T18" fmla="*/ 14 w 41"/>
              <a:gd name="T19" fmla="*/ 10 h 42"/>
              <a:gd name="T20" fmla="*/ 14 w 41"/>
              <a:gd name="T21" fmla="*/ 13 h 42"/>
              <a:gd name="T22" fmla="*/ 23 w 41"/>
              <a:gd name="T23" fmla="*/ 21 h 42"/>
              <a:gd name="T24" fmla="*/ 14 w 41"/>
              <a:gd name="T25" fmla="*/ 29 h 42"/>
              <a:gd name="T26" fmla="*/ 14 w 41"/>
              <a:gd name="T27" fmla="*/ 32 h 42"/>
              <a:gd name="T28" fmla="*/ 17 w 41"/>
              <a:gd name="T29" fmla="*/ 34 h 42"/>
              <a:gd name="T30" fmla="*/ 20 w 41"/>
              <a:gd name="T31" fmla="*/ 34 h 42"/>
              <a:gd name="T32" fmla="*/ 32 w 41"/>
              <a:gd name="T33" fmla="*/ 2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" h="42">
                <a:moveTo>
                  <a:pt x="21" y="42"/>
                </a:moveTo>
                <a:cubicBezTo>
                  <a:pt x="10" y="42"/>
                  <a:pt x="0" y="32"/>
                  <a:pt x="0" y="21"/>
                </a:cubicBezTo>
                <a:cubicBezTo>
                  <a:pt x="0" y="10"/>
                  <a:pt x="10" y="0"/>
                  <a:pt x="21" y="0"/>
                </a:cubicBezTo>
                <a:cubicBezTo>
                  <a:pt x="32" y="0"/>
                  <a:pt x="41" y="10"/>
                  <a:pt x="41" y="21"/>
                </a:cubicBezTo>
                <a:cubicBezTo>
                  <a:pt x="41" y="32"/>
                  <a:pt x="32" y="42"/>
                  <a:pt x="21" y="42"/>
                </a:cubicBezTo>
                <a:close/>
                <a:moveTo>
                  <a:pt x="32" y="22"/>
                </a:moveTo>
                <a:cubicBezTo>
                  <a:pt x="32" y="22"/>
                  <a:pt x="32" y="21"/>
                  <a:pt x="32" y="20"/>
                </a:cubicBezTo>
                <a:cubicBezTo>
                  <a:pt x="20" y="8"/>
                  <a:pt x="20" y="8"/>
                  <a:pt x="20" y="8"/>
                </a:cubicBezTo>
                <a:cubicBezTo>
                  <a:pt x="19" y="7"/>
                  <a:pt x="18" y="7"/>
                  <a:pt x="17" y="8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1"/>
                  <a:pt x="14" y="12"/>
                  <a:pt x="14" y="13"/>
                </a:cubicBezTo>
                <a:cubicBezTo>
                  <a:pt x="23" y="21"/>
                  <a:pt x="23" y="21"/>
                  <a:pt x="23" y="21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30"/>
                  <a:pt x="14" y="31"/>
                  <a:pt x="14" y="32"/>
                </a:cubicBezTo>
                <a:cubicBezTo>
                  <a:pt x="17" y="34"/>
                  <a:pt x="17" y="34"/>
                  <a:pt x="17" y="34"/>
                </a:cubicBezTo>
                <a:cubicBezTo>
                  <a:pt x="18" y="35"/>
                  <a:pt x="19" y="35"/>
                  <a:pt x="20" y="34"/>
                </a:cubicBezTo>
                <a:lnTo>
                  <a:pt x="32" y="22"/>
                </a:lnTo>
                <a:close/>
              </a:path>
            </a:pathLst>
          </a:custGeom>
          <a:solidFill>
            <a:srgbClr val="F0AB00"/>
          </a:solidFill>
          <a:ln>
            <a:noFill/>
          </a:ln>
        </p:spPr>
        <p:txBody>
          <a:bodyPr lIns="121920" tIns="60960" rIns="121920" bIns="6096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634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8">
          <p15:clr>
            <a:srgbClr val="FBAE40"/>
          </p15:clr>
        </p15:guide>
        <p15:guide id="4" pos="7242">
          <p15:clr>
            <a:srgbClr val="FBAE40"/>
          </p15:clr>
        </p15:guide>
        <p15:guide id="5" orient="horz" pos="164">
          <p15:clr>
            <a:srgbClr val="FBAE40"/>
          </p15:clr>
        </p15:guide>
        <p15:guide id="6" orient="horz" pos="595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orient="horz" pos="395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（无标题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>
            <a:extLst>
              <a:ext uri="{FF2B5EF4-FFF2-40B4-BE49-F238E27FC236}">
                <a16:creationId xmlns:a16="http://schemas.microsoft.com/office/drawing/2014/main" id="{0B0BD835-3378-479A-96C1-B4EFF5A2DE97}"/>
              </a:ext>
            </a:extLst>
          </p:cNvPr>
          <p:cNvSpPr/>
          <p:nvPr userDrawn="1"/>
        </p:nvSpPr>
        <p:spPr>
          <a:xfrm>
            <a:off x="10630092" y="321272"/>
            <a:ext cx="1366345" cy="424542"/>
          </a:xfrm>
          <a:prstGeom prst="roundRect">
            <a:avLst/>
          </a:prstGeom>
          <a:solidFill>
            <a:srgbClr val="3E6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zh-CN" altLang="en-US" sz="3200" spc="300" dirty="0">
                <a:solidFill>
                  <a:schemeClr val="bg1"/>
                </a:solidFill>
                <a:effectLst/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友乾营</a:t>
            </a:r>
          </a:p>
        </p:txBody>
      </p:sp>
    </p:spTree>
    <p:extLst>
      <p:ext uri="{BB962C8B-B14F-4D97-AF65-F5344CB8AC3E}">
        <p14:creationId xmlns:p14="http://schemas.microsoft.com/office/powerpoint/2010/main" val="3708302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8">
          <p15:clr>
            <a:srgbClr val="FBAE40"/>
          </p15:clr>
        </p15:guide>
        <p15:guide id="4" pos="7242">
          <p15:clr>
            <a:srgbClr val="FBAE40"/>
          </p15:clr>
        </p15:guide>
        <p15:guide id="5" orient="horz" pos="164">
          <p15:clr>
            <a:srgbClr val="FBAE40"/>
          </p15:clr>
        </p15:guide>
        <p15:guide id="6" orient="horz" pos="504">
          <p15:clr>
            <a:srgbClr val="FBAE40"/>
          </p15:clr>
        </p15:guide>
        <p15:guide id="7" orient="horz" pos="663">
          <p15:clr>
            <a:srgbClr val="FBAE40"/>
          </p15:clr>
        </p15:guide>
        <p15:guide id="8" orient="horz" pos="395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653A88E3-115D-41D9-9EB3-41A0468925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87A04A2-1C10-4648-80F5-9F083CF8D88C}"/>
              </a:ext>
            </a:extLst>
          </p:cNvPr>
          <p:cNvSpPr txBox="1"/>
          <p:nvPr userDrawn="1"/>
        </p:nvSpPr>
        <p:spPr>
          <a:xfrm>
            <a:off x="7038325" y="522587"/>
            <a:ext cx="3877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润乾线上直销系统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A4B6119-419E-45FA-A18A-0FE56E3D7F0E}"/>
              </a:ext>
            </a:extLst>
          </p:cNvPr>
          <p:cNvSpPr txBox="1"/>
          <p:nvPr userDrawn="1"/>
        </p:nvSpPr>
        <p:spPr>
          <a:xfrm>
            <a:off x="7643817" y="4635832"/>
            <a:ext cx="2755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好多乾</a:t>
            </a:r>
            <a:r>
              <a:rPr lang="en-US" altLang="zh-CN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– </a:t>
            </a:r>
            <a:r>
              <a:rPr lang="zh-CN" altLang="en-US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润乾互联网营销</a:t>
            </a:r>
            <a:endParaRPr lang="en-US" altLang="zh-CN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EDD4E51-5266-428A-9882-44E3B076880F}"/>
              </a:ext>
            </a:extLst>
          </p:cNvPr>
          <p:cNvSpPr/>
          <p:nvPr userDrawn="1"/>
        </p:nvSpPr>
        <p:spPr>
          <a:xfrm>
            <a:off x="6739847" y="5236595"/>
            <a:ext cx="44749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http://www.raqsoft.com.cn/wx/hdq-strategy.html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F83C990-FB51-41B3-AB6B-2D22B9DBCE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102" y="1621405"/>
            <a:ext cx="2315315" cy="233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48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F2EA1A-7940-4305-9FA5-F96BAFFB7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365126"/>
            <a:ext cx="7318373" cy="726256"/>
          </a:xfrm>
        </p:spPr>
        <p:txBody>
          <a:bodyPr>
            <a:normAutofit/>
          </a:bodyPr>
          <a:lstStyle>
            <a:lvl1pPr>
              <a:defRPr sz="40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3A1905-645C-49A6-BB44-CF227B7C0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7019"/>
            <a:ext cx="10515600" cy="482994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DFC071-849E-49D5-B3CB-C9A76C73C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D7433B0D-E76A-4939-B570-6B5F7E76FE51}" type="datetimeFigureOut">
              <a:rPr lang="zh-CN" altLang="en-US" smtClean="0"/>
              <a:pPr/>
              <a:t>2019/11/26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E9E5A2-8458-4A76-AC92-6D8990C1F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FCC8D5-675A-4199-B936-371C95E4B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7D1D098-8648-44D9-A000-20444545A78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3B1E117-79BA-475C-92D0-89B5E67E88C4}"/>
              </a:ext>
            </a:extLst>
          </p:cNvPr>
          <p:cNvSpPr/>
          <p:nvPr userDrawn="1"/>
        </p:nvSpPr>
        <p:spPr>
          <a:xfrm>
            <a:off x="915988" y="481013"/>
            <a:ext cx="79378" cy="4619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D69980C-33CE-4620-86C1-BE84D65A24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982200" y="379020"/>
            <a:ext cx="1892287" cy="58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75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F2EA1A-7940-4305-9FA5-F96BAFFB7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365126"/>
            <a:ext cx="7318373" cy="726256"/>
          </a:xfrm>
        </p:spPr>
        <p:txBody>
          <a:bodyPr>
            <a:normAutofit/>
          </a:bodyPr>
          <a:lstStyle>
            <a:lvl1pPr>
              <a:defRPr sz="400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3A1905-645C-49A6-BB44-CF227B7C0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7019"/>
            <a:ext cx="10515600" cy="482994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DFC071-849E-49D5-B3CB-C9A76C73C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D7433B0D-E76A-4939-B570-6B5F7E76FE51}" type="datetimeFigureOut">
              <a:rPr lang="zh-CN" altLang="en-US" smtClean="0"/>
              <a:pPr/>
              <a:t>2019/11/26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1E9E5A2-8458-4A76-AC92-6D8990C1F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FCC8D5-675A-4199-B936-371C95E4B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67D1D098-8648-44D9-A000-20444545A78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D69980C-33CE-4620-86C1-BE84D65A24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982200" y="379020"/>
            <a:ext cx="1892287" cy="58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28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7713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配色参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BA03D885-18BA-44E0-8684-412A14A170C5}"/>
              </a:ext>
            </a:extLst>
          </p:cNvPr>
          <p:cNvSpPr/>
          <p:nvPr userDrawn="1"/>
        </p:nvSpPr>
        <p:spPr>
          <a:xfrm>
            <a:off x="2782624" y="2661074"/>
            <a:ext cx="1072620" cy="1072620"/>
          </a:xfrm>
          <a:prstGeom prst="rect">
            <a:avLst/>
          </a:prstGeom>
          <a:solidFill>
            <a:srgbClr val="3B6FB3"/>
          </a:solidFill>
          <a:ln>
            <a:solidFill>
              <a:srgbClr val="0170C1"/>
            </a:solidFill>
          </a:ln>
          <a:effectLst/>
        </p:spPr>
        <p:txBody>
          <a:bodyPr spcFirstLastPara="0" vert="horz" wrap="square" lIns="810851" tIns="812278" rIns="810850" bIns="812277" numCol="1" spcCol="1270" rtlCol="0" anchor="ctr" anchorCtr="0">
            <a:no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字</a:t>
            </a:r>
            <a:endParaRPr lang="en-US" altLang="zh-CN" sz="3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4C4AD114-B50F-4BDE-B75F-211D00DC8023}"/>
              </a:ext>
            </a:extLst>
          </p:cNvPr>
          <p:cNvSpPr/>
          <p:nvPr userDrawn="1"/>
        </p:nvSpPr>
        <p:spPr>
          <a:xfrm>
            <a:off x="5559690" y="2661074"/>
            <a:ext cx="1072620" cy="1072620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txBody>
          <a:bodyPr spcFirstLastPara="0" vert="horz" wrap="square" lIns="810851" tIns="812278" rIns="810850" bIns="812277" numCol="1" spcCol="1270" rtlCol="0" anchor="ctr" anchorCtr="0">
            <a:noAutofit/>
          </a:bodyPr>
          <a:lstStyle/>
          <a:p>
            <a:pPr algn="ctr" defTabSz="711200" eaLnBrk="1" fontAlgn="auto" hangingPunct="1">
              <a:spcAft>
                <a:spcPct val="35000"/>
              </a:spcAft>
            </a:pPr>
            <a:r>
              <a:rPr lang="zh-CN" altLang="en-US" sz="3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字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BA96A728-F1D9-4490-B0BC-29416BEC3D9C}"/>
              </a:ext>
            </a:extLst>
          </p:cNvPr>
          <p:cNvSpPr/>
          <p:nvPr userDrawn="1"/>
        </p:nvSpPr>
        <p:spPr>
          <a:xfrm>
            <a:off x="4171157" y="2661074"/>
            <a:ext cx="1072620" cy="10726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spcFirstLastPara="0" vert="horz" wrap="square" lIns="810851" tIns="812278" rIns="810850" bIns="812277" numCol="1" spcCol="1270" rtlCol="0" anchor="ctr" anchorCtr="0">
            <a:noAutofit/>
          </a:bodyPr>
          <a:lstStyle/>
          <a:p>
            <a:pPr algn="ctr" defTabSz="711200" eaLnBrk="1" fontAlgn="auto" hangingPunct="1">
              <a:spcAft>
                <a:spcPct val="35000"/>
              </a:spcAft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字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E55177BC-559E-4834-88CF-0746FD024339}"/>
              </a:ext>
            </a:extLst>
          </p:cNvPr>
          <p:cNvSpPr/>
          <p:nvPr userDrawn="1"/>
        </p:nvSpPr>
        <p:spPr>
          <a:xfrm>
            <a:off x="8336756" y="2661074"/>
            <a:ext cx="1072620" cy="1072620"/>
          </a:xfrm>
          <a:prstGeom prst="rect">
            <a:avLst/>
          </a:prstGeom>
          <a:solidFill>
            <a:srgbClr val="080808"/>
          </a:solidFill>
          <a:ln>
            <a:noFill/>
          </a:ln>
          <a:effectLst/>
        </p:spPr>
        <p:txBody>
          <a:bodyPr spcFirstLastPara="0" vert="horz" wrap="square" lIns="810851" tIns="812278" rIns="810850" bIns="812277" numCol="1" spcCol="1270" rtlCol="0" anchor="ctr" anchorCtr="0">
            <a:noAutofit/>
          </a:bodyPr>
          <a:lstStyle/>
          <a:p>
            <a:pPr algn="ctr" defTabSz="711200" eaLnBrk="1" fontAlgn="auto" hangingPunct="1">
              <a:spcAft>
                <a:spcPct val="35000"/>
              </a:spcAft>
            </a:pPr>
            <a:r>
              <a:rPr lang="zh-CN" altLang="en-US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字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2E383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5634995F-E190-47A6-BDD8-F0F194376705}"/>
              </a:ext>
            </a:extLst>
          </p:cNvPr>
          <p:cNvSpPr/>
          <p:nvPr userDrawn="1"/>
        </p:nvSpPr>
        <p:spPr>
          <a:xfrm>
            <a:off x="6948223" y="2661074"/>
            <a:ext cx="1072620" cy="10726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spcFirstLastPara="0" vert="horz" wrap="square" lIns="810851" tIns="812278" rIns="810850" bIns="812277" numCol="1" spcCol="1270" rtlCol="0" anchor="ctr" anchorCtr="0">
            <a:noAutofit/>
          </a:bodyPr>
          <a:lstStyle/>
          <a:p>
            <a:pPr algn="ctr" defTabSz="711200" eaLnBrk="1" fontAlgn="auto" hangingPunct="1">
              <a:spcAft>
                <a:spcPct val="35000"/>
              </a:spcAft>
            </a:pPr>
            <a:r>
              <a:rPr lang="zh-CN" altLang="en-US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字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2E383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C23EFDF8-0162-4227-B24F-9C6AECE596B3}"/>
              </a:ext>
            </a:extLst>
          </p:cNvPr>
          <p:cNvSpPr/>
          <p:nvPr userDrawn="1"/>
        </p:nvSpPr>
        <p:spPr>
          <a:xfrm>
            <a:off x="8342314" y="4749468"/>
            <a:ext cx="1072620" cy="460847"/>
          </a:xfrm>
          <a:prstGeom prst="rect">
            <a:avLst/>
          </a:prstGeom>
          <a:solidFill>
            <a:srgbClr val="77A238"/>
          </a:solidFill>
          <a:ln>
            <a:noFill/>
          </a:ln>
          <a:effectLst/>
        </p:spPr>
        <p:txBody>
          <a:bodyPr spcFirstLastPara="0" vert="horz" wrap="square" lIns="810851" tIns="812278" rIns="810850" bIns="812277" numCol="1" spcCol="1270" rtlCol="0" anchor="ctr" anchorCtr="0">
            <a:noAutofit/>
          </a:bodyPr>
          <a:lstStyle/>
          <a:p>
            <a:pPr algn="ctr" defTabSz="711200" eaLnBrk="1" fontAlgn="auto" hangingPunct="1">
              <a:spcAft>
                <a:spcPct val="35000"/>
              </a:spcAft>
            </a:pP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rgbClr val="2E383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C89E55E6-9CD0-4A97-9DCC-9B59B84CFC11}"/>
              </a:ext>
            </a:extLst>
          </p:cNvPr>
          <p:cNvSpPr/>
          <p:nvPr userDrawn="1"/>
        </p:nvSpPr>
        <p:spPr>
          <a:xfrm>
            <a:off x="4171157" y="4139446"/>
            <a:ext cx="1072620" cy="6117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spcFirstLastPara="0" vert="horz" wrap="square" lIns="810851" tIns="812278" rIns="810850" bIns="812277" numCol="1" spcCol="1270" rtlCol="0" anchor="ctr" anchorCtr="0">
            <a:noAutofit/>
          </a:bodyPr>
          <a:lstStyle/>
          <a:p>
            <a:pPr algn="ctr" defTabSz="711200" eaLnBrk="1" fontAlgn="auto" hangingPunct="1">
              <a:spcAft>
                <a:spcPct val="35000"/>
              </a:spcAft>
            </a:pP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rgbClr val="2E383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709A2AA8-524E-4A4A-BA4C-3B65DA216951}"/>
              </a:ext>
            </a:extLst>
          </p:cNvPr>
          <p:cNvSpPr/>
          <p:nvPr userDrawn="1"/>
        </p:nvSpPr>
        <p:spPr>
          <a:xfrm>
            <a:off x="8342314" y="4137696"/>
            <a:ext cx="1072620" cy="611772"/>
          </a:xfrm>
          <a:prstGeom prst="rect">
            <a:avLst/>
          </a:prstGeom>
          <a:solidFill>
            <a:srgbClr val="8BB94F"/>
          </a:solidFill>
          <a:ln>
            <a:noFill/>
          </a:ln>
          <a:effectLst/>
        </p:spPr>
        <p:txBody>
          <a:bodyPr spcFirstLastPara="0" vert="horz" wrap="square" lIns="810851" tIns="812278" rIns="810850" bIns="812277" numCol="1" spcCol="1270" rtlCol="0" anchor="ctr" anchorCtr="0">
            <a:noAutofit/>
          </a:bodyPr>
          <a:lstStyle/>
          <a:p>
            <a:pPr algn="ctr" defTabSz="711200" eaLnBrk="1" fontAlgn="auto" hangingPunct="1">
              <a:spcAft>
                <a:spcPct val="35000"/>
              </a:spcAft>
            </a:pP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rgbClr val="2E383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EA6F5176-8713-40C6-B817-DFFF99A5D562}"/>
              </a:ext>
            </a:extLst>
          </p:cNvPr>
          <p:cNvSpPr/>
          <p:nvPr userDrawn="1"/>
        </p:nvSpPr>
        <p:spPr>
          <a:xfrm>
            <a:off x="4171157" y="4751218"/>
            <a:ext cx="1072620" cy="460847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spcFirstLastPara="0" vert="horz" wrap="square" lIns="810851" tIns="812278" rIns="810850" bIns="812277" numCol="1" spcCol="1270" rtlCol="0" anchor="ctr" anchorCtr="0">
            <a:noAutofit/>
          </a:bodyPr>
          <a:lstStyle/>
          <a:p>
            <a:pPr algn="ctr" defTabSz="711200" eaLnBrk="1" fontAlgn="auto" hangingPunct="1">
              <a:spcAft>
                <a:spcPct val="35000"/>
              </a:spcAft>
            </a:pP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rgbClr val="2E383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664097CD-6044-4ECF-A364-95914AC4EAC5}"/>
              </a:ext>
            </a:extLst>
          </p:cNvPr>
          <p:cNvSpPr/>
          <p:nvPr userDrawn="1"/>
        </p:nvSpPr>
        <p:spPr>
          <a:xfrm>
            <a:off x="6948223" y="4139446"/>
            <a:ext cx="1072620" cy="611772"/>
          </a:xfrm>
          <a:prstGeom prst="rect">
            <a:avLst/>
          </a:prstGeom>
          <a:solidFill>
            <a:srgbClr val="DCCBB1"/>
          </a:solidFill>
          <a:ln>
            <a:noFill/>
          </a:ln>
          <a:effectLst/>
        </p:spPr>
        <p:txBody>
          <a:bodyPr spcFirstLastPara="0" vert="horz" wrap="square" lIns="810851" tIns="812278" rIns="810850" bIns="812277" numCol="1" spcCol="1270" rtlCol="0" anchor="ctr" anchorCtr="0">
            <a:noAutofit/>
          </a:bodyPr>
          <a:lstStyle/>
          <a:p>
            <a:pPr algn="ctr" defTabSz="711200" eaLnBrk="1" fontAlgn="auto" hangingPunct="1">
              <a:spcAft>
                <a:spcPct val="35000"/>
              </a:spcAft>
            </a:pP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rgbClr val="2E383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73031E8E-54B0-4704-B35D-78CF5AE11ABC}"/>
              </a:ext>
            </a:extLst>
          </p:cNvPr>
          <p:cNvSpPr/>
          <p:nvPr userDrawn="1"/>
        </p:nvSpPr>
        <p:spPr>
          <a:xfrm>
            <a:off x="5559690" y="4141155"/>
            <a:ext cx="1072620" cy="610063"/>
          </a:xfrm>
          <a:prstGeom prst="rect">
            <a:avLst/>
          </a:prstGeom>
          <a:solidFill>
            <a:srgbClr val="D87054"/>
          </a:solidFill>
          <a:ln>
            <a:noFill/>
          </a:ln>
          <a:effectLst/>
        </p:spPr>
        <p:txBody>
          <a:bodyPr spcFirstLastPara="0" vert="horz" wrap="square" lIns="810851" tIns="812278" rIns="810850" bIns="812277" numCol="1" spcCol="1270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5ED419E8-7929-49B5-859A-AA85D72D6274}"/>
              </a:ext>
            </a:extLst>
          </p:cNvPr>
          <p:cNvSpPr/>
          <p:nvPr userDrawn="1"/>
        </p:nvSpPr>
        <p:spPr>
          <a:xfrm>
            <a:off x="6948223" y="4749509"/>
            <a:ext cx="1072620" cy="460847"/>
          </a:xfrm>
          <a:prstGeom prst="rect">
            <a:avLst/>
          </a:prstGeom>
          <a:solidFill>
            <a:srgbClr val="A89763"/>
          </a:solidFill>
          <a:ln>
            <a:noFill/>
          </a:ln>
          <a:effectLst/>
        </p:spPr>
        <p:txBody>
          <a:bodyPr spcFirstLastPara="0" vert="horz" wrap="square" lIns="810851" tIns="812278" rIns="810850" bIns="812277" numCol="1" spcCol="1270" rtlCol="0" anchor="ctr" anchorCtr="0">
            <a:noAutofit/>
          </a:bodyPr>
          <a:lstStyle/>
          <a:p>
            <a:pPr algn="ctr" defTabSz="711200" eaLnBrk="1" fontAlgn="auto" hangingPunct="1">
              <a:spcAft>
                <a:spcPct val="35000"/>
              </a:spcAft>
            </a:pPr>
            <a:endParaRPr kumimoji="0" lang="zh-CN" altLang="en-US" b="1" i="0" u="none" strike="noStrike" kern="0" cap="none" spc="0" normalizeH="0" baseline="0" noProof="0" dirty="0">
              <a:ln>
                <a:noFill/>
              </a:ln>
              <a:solidFill>
                <a:srgbClr val="2E383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41B24C21-A71F-44F3-93C7-C82386469FA3}"/>
              </a:ext>
            </a:extLst>
          </p:cNvPr>
          <p:cNvSpPr/>
          <p:nvPr userDrawn="1"/>
        </p:nvSpPr>
        <p:spPr>
          <a:xfrm>
            <a:off x="5559690" y="4749468"/>
            <a:ext cx="1072620" cy="460848"/>
          </a:xfrm>
          <a:prstGeom prst="rect">
            <a:avLst/>
          </a:prstGeom>
          <a:solidFill>
            <a:srgbClr val="B7472A"/>
          </a:solidFill>
          <a:ln>
            <a:noFill/>
          </a:ln>
          <a:effectLst/>
        </p:spPr>
        <p:txBody>
          <a:bodyPr spcFirstLastPara="0" vert="horz" wrap="square" lIns="810851" tIns="812278" rIns="810850" bIns="812277" numCol="1" spcCol="1270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641CB356-75D6-4E0D-9607-596ADCEB663D}"/>
              </a:ext>
            </a:extLst>
          </p:cNvPr>
          <p:cNvSpPr/>
          <p:nvPr userDrawn="1"/>
        </p:nvSpPr>
        <p:spPr>
          <a:xfrm>
            <a:off x="2777066" y="4141154"/>
            <a:ext cx="1072620" cy="610063"/>
          </a:xfrm>
          <a:prstGeom prst="rect">
            <a:avLst/>
          </a:prstGeom>
          <a:solidFill>
            <a:srgbClr val="4480BE"/>
          </a:solidFill>
          <a:ln>
            <a:noFill/>
          </a:ln>
          <a:effectLst/>
        </p:spPr>
        <p:txBody>
          <a:bodyPr spcFirstLastPara="0" vert="horz" wrap="square" lIns="810851" tIns="812278" rIns="810850" bIns="812277" numCol="1" spcCol="1270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2148FE1D-8038-4D7B-83CE-F42D555ADDAE}"/>
              </a:ext>
            </a:extLst>
          </p:cNvPr>
          <p:cNvSpPr/>
          <p:nvPr userDrawn="1"/>
        </p:nvSpPr>
        <p:spPr>
          <a:xfrm>
            <a:off x="2777066" y="4749467"/>
            <a:ext cx="1072620" cy="460848"/>
          </a:xfrm>
          <a:prstGeom prst="rect">
            <a:avLst/>
          </a:prstGeom>
          <a:solidFill>
            <a:srgbClr val="3B6FB3"/>
          </a:solidFill>
          <a:ln>
            <a:noFill/>
          </a:ln>
          <a:effectLst/>
        </p:spPr>
        <p:txBody>
          <a:bodyPr spcFirstLastPara="0" vert="horz" wrap="square" lIns="810851" tIns="812278" rIns="810850" bIns="812277" numCol="1" spcCol="1270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536DE5C2-5B12-42E0-80F4-057A8EA36B84}"/>
              </a:ext>
            </a:extLst>
          </p:cNvPr>
          <p:cNvSpPr txBox="1"/>
          <p:nvPr userDrawn="1"/>
        </p:nvSpPr>
        <p:spPr>
          <a:xfrm>
            <a:off x="4977745" y="1293359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配色方案</a:t>
            </a:r>
          </a:p>
        </p:txBody>
      </p:sp>
    </p:spTree>
    <p:extLst>
      <p:ext uri="{BB962C8B-B14F-4D97-AF65-F5344CB8AC3E}">
        <p14:creationId xmlns:p14="http://schemas.microsoft.com/office/powerpoint/2010/main" val="110908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66A242BA-D8FC-4706-9CA5-BFBC838B33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" y="2162"/>
            <a:ext cx="12191235" cy="6853675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0E9C020B-1554-4AC7-98CA-2E78902070F2}"/>
              </a:ext>
            </a:extLst>
          </p:cNvPr>
          <p:cNvSpPr/>
          <p:nvPr userDrawn="1"/>
        </p:nvSpPr>
        <p:spPr>
          <a:xfrm>
            <a:off x="9138318" y="6271313"/>
            <a:ext cx="2672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AFC9E3"/>
                </a:solidFill>
              </a:rPr>
              <a:t>www.raqsoft.com.cn/yqy</a:t>
            </a:r>
            <a:endParaRPr lang="zh-CN" altLang="en-US" dirty="0">
              <a:solidFill>
                <a:srgbClr val="AFC9E3"/>
              </a:solidFill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2E99459D-205E-45B2-95AC-B3D250919349}"/>
              </a:ext>
            </a:extLst>
          </p:cNvPr>
          <p:cNvSpPr/>
          <p:nvPr userDrawn="1"/>
        </p:nvSpPr>
        <p:spPr>
          <a:xfrm>
            <a:off x="9502292" y="289230"/>
            <a:ext cx="2337430" cy="6283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r"/>
            <a:r>
              <a:rPr lang="zh-CN" altLang="en-US" sz="4800" spc="300" dirty="0">
                <a:solidFill>
                  <a:schemeClr val="bg1"/>
                </a:solidFill>
                <a:effectLst>
                  <a:outerShdw blurRad="38100" sx="102000" sy="102000" algn="ctr" rotWithShape="0">
                    <a:prstClr val="black">
                      <a:alpha val="15000"/>
                    </a:prstClr>
                  </a:outerShdw>
                </a:effectLst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友乾营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FEC25BA1-0B26-40CF-80FF-46BF966A465C}"/>
              </a:ext>
            </a:extLst>
          </p:cNvPr>
          <p:cNvSpPr/>
          <p:nvPr userDrawn="1"/>
        </p:nvSpPr>
        <p:spPr>
          <a:xfrm>
            <a:off x="9997874" y="940599"/>
            <a:ext cx="1810316" cy="249582"/>
          </a:xfrm>
          <a:prstGeom prst="roundRect">
            <a:avLst>
              <a:gd name="adj" fmla="val 50000"/>
            </a:avLst>
          </a:prstGeom>
          <a:solidFill>
            <a:srgbClr val="FFFFFF">
              <a:alpha val="80000"/>
            </a:srgbClr>
          </a:solidFill>
          <a:ln>
            <a:noFill/>
          </a:ln>
          <a:effectLst>
            <a:glow rad="38100">
              <a:schemeClr val="accent1">
                <a:lumMod val="50000"/>
                <a:alpha val="1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sz="1050" b="0" i="0" kern="1200" spc="300" dirty="0">
                <a:solidFill>
                  <a:srgbClr val="3B6FB3"/>
                </a:solidFill>
                <a:effectLst/>
                <a:latin typeface="+mj-ea"/>
                <a:ea typeface="+mj-ea"/>
                <a:cs typeface="+mn-cs"/>
              </a:rPr>
              <a:t>专注数据技术的社群</a:t>
            </a:r>
            <a:endParaRPr lang="zh-CN" altLang="en-US" sz="1100" spc="300" dirty="0">
              <a:solidFill>
                <a:srgbClr val="3B6FB3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6617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F2EA1A-7940-4305-9FA5-F96BAFFB7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099"/>
            <a:ext cx="7318373" cy="72625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3A1905-645C-49A6-BB44-CF227B7C04F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347019"/>
            <a:ext cx="10515600" cy="482994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</p:txBody>
      </p:sp>
      <p:sp>
        <p:nvSpPr>
          <p:cNvPr id="11" name="left-arrow_159605">
            <a:extLst>
              <a:ext uri="{FF2B5EF4-FFF2-40B4-BE49-F238E27FC236}">
                <a16:creationId xmlns:a16="http://schemas.microsoft.com/office/drawing/2014/main" id="{9BCCFFCA-2090-4CAE-B1D0-C28EA9C990DA}"/>
              </a:ext>
            </a:extLst>
          </p:cNvPr>
          <p:cNvSpPr>
            <a:spLocks noChangeAspect="1"/>
          </p:cNvSpPr>
          <p:nvPr userDrawn="1"/>
        </p:nvSpPr>
        <p:spPr bwMode="auto">
          <a:xfrm rot="10800000">
            <a:off x="324960" y="403915"/>
            <a:ext cx="257043" cy="256624"/>
          </a:xfrm>
          <a:custGeom>
            <a:avLst/>
            <a:gdLst>
              <a:gd name="T0" fmla="*/ 3267 w 6533"/>
              <a:gd name="T1" fmla="*/ 0 h 6533"/>
              <a:gd name="T2" fmla="*/ 0 w 6533"/>
              <a:gd name="T3" fmla="*/ 3267 h 6533"/>
              <a:gd name="T4" fmla="*/ 3267 w 6533"/>
              <a:gd name="T5" fmla="*/ 6533 h 6533"/>
              <a:gd name="T6" fmla="*/ 6533 w 6533"/>
              <a:gd name="T7" fmla="*/ 3267 h 6533"/>
              <a:gd name="T8" fmla="*/ 3267 w 6533"/>
              <a:gd name="T9" fmla="*/ 0 h 6533"/>
              <a:gd name="T10" fmla="*/ 4109 w 6533"/>
              <a:gd name="T11" fmla="*/ 4473 h 6533"/>
              <a:gd name="T12" fmla="*/ 3540 w 6533"/>
              <a:gd name="T13" fmla="*/ 5043 h 6533"/>
              <a:gd name="T14" fmla="*/ 2333 w 6533"/>
              <a:gd name="T15" fmla="*/ 3836 h 6533"/>
              <a:gd name="T16" fmla="*/ 1764 w 6533"/>
              <a:gd name="T17" fmla="*/ 3267 h 6533"/>
              <a:gd name="T18" fmla="*/ 2333 w 6533"/>
              <a:gd name="T19" fmla="*/ 2697 h 6533"/>
              <a:gd name="T20" fmla="*/ 3540 w 6533"/>
              <a:gd name="T21" fmla="*/ 1491 h 6533"/>
              <a:gd name="T22" fmla="*/ 4109 w 6533"/>
              <a:gd name="T23" fmla="*/ 2060 h 6533"/>
              <a:gd name="T24" fmla="*/ 2904 w 6533"/>
              <a:gd name="T25" fmla="*/ 3267 h 6533"/>
              <a:gd name="T26" fmla="*/ 4109 w 6533"/>
              <a:gd name="T27" fmla="*/ 4473 h 6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533" h="6533">
                <a:moveTo>
                  <a:pt x="3267" y="0"/>
                </a:moveTo>
                <a:cubicBezTo>
                  <a:pt x="1463" y="0"/>
                  <a:pt x="0" y="1463"/>
                  <a:pt x="0" y="3267"/>
                </a:cubicBezTo>
                <a:cubicBezTo>
                  <a:pt x="0" y="5071"/>
                  <a:pt x="1463" y="6533"/>
                  <a:pt x="3267" y="6533"/>
                </a:cubicBezTo>
                <a:cubicBezTo>
                  <a:pt x="5071" y="6533"/>
                  <a:pt x="6533" y="5071"/>
                  <a:pt x="6533" y="3267"/>
                </a:cubicBezTo>
                <a:cubicBezTo>
                  <a:pt x="6533" y="1463"/>
                  <a:pt x="5071" y="0"/>
                  <a:pt x="3267" y="0"/>
                </a:cubicBezTo>
                <a:close/>
                <a:moveTo>
                  <a:pt x="4109" y="4473"/>
                </a:moveTo>
                <a:lnTo>
                  <a:pt x="3540" y="5043"/>
                </a:lnTo>
                <a:lnTo>
                  <a:pt x="2333" y="3836"/>
                </a:lnTo>
                <a:lnTo>
                  <a:pt x="1764" y="3267"/>
                </a:lnTo>
                <a:lnTo>
                  <a:pt x="2333" y="2697"/>
                </a:lnTo>
                <a:lnTo>
                  <a:pt x="3540" y="1491"/>
                </a:lnTo>
                <a:lnTo>
                  <a:pt x="4109" y="2060"/>
                </a:lnTo>
                <a:lnTo>
                  <a:pt x="2904" y="3267"/>
                </a:lnTo>
                <a:lnTo>
                  <a:pt x="4109" y="447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359C254E-6E7C-4A7E-AC24-F04CD42ADDAE}"/>
              </a:ext>
            </a:extLst>
          </p:cNvPr>
          <p:cNvSpPr/>
          <p:nvPr userDrawn="1"/>
        </p:nvSpPr>
        <p:spPr>
          <a:xfrm>
            <a:off x="10630092" y="321272"/>
            <a:ext cx="1366345" cy="424542"/>
          </a:xfrm>
          <a:prstGeom prst="roundRect">
            <a:avLst/>
          </a:prstGeom>
          <a:solidFill>
            <a:srgbClr val="3E6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sz="200" spc="300" dirty="0">
                <a:solidFill>
                  <a:schemeClr val="bg1"/>
                </a:solidFill>
                <a:effectLst/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 </a:t>
            </a:r>
            <a:r>
              <a:rPr lang="zh-CN" altLang="en-US" sz="3200" spc="300" dirty="0">
                <a:solidFill>
                  <a:schemeClr val="bg1"/>
                </a:solidFill>
                <a:effectLst/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友乾营 </a:t>
            </a:r>
          </a:p>
        </p:txBody>
      </p:sp>
    </p:spTree>
    <p:extLst>
      <p:ext uri="{BB962C8B-B14F-4D97-AF65-F5344CB8AC3E}">
        <p14:creationId xmlns:p14="http://schemas.microsoft.com/office/powerpoint/2010/main" val="711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F2EA1A-7940-4305-9FA5-F96BAFFB7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099"/>
            <a:ext cx="7318373" cy="726256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1" name="left-arrow_159605">
            <a:extLst>
              <a:ext uri="{FF2B5EF4-FFF2-40B4-BE49-F238E27FC236}">
                <a16:creationId xmlns:a16="http://schemas.microsoft.com/office/drawing/2014/main" id="{9BCCFFCA-2090-4CAE-B1D0-C28EA9C990DA}"/>
              </a:ext>
            </a:extLst>
          </p:cNvPr>
          <p:cNvSpPr>
            <a:spLocks noChangeAspect="1"/>
          </p:cNvSpPr>
          <p:nvPr userDrawn="1"/>
        </p:nvSpPr>
        <p:spPr bwMode="auto">
          <a:xfrm rot="10800000">
            <a:off x="324960" y="403915"/>
            <a:ext cx="257043" cy="256624"/>
          </a:xfrm>
          <a:custGeom>
            <a:avLst/>
            <a:gdLst>
              <a:gd name="T0" fmla="*/ 3267 w 6533"/>
              <a:gd name="T1" fmla="*/ 0 h 6533"/>
              <a:gd name="T2" fmla="*/ 0 w 6533"/>
              <a:gd name="T3" fmla="*/ 3267 h 6533"/>
              <a:gd name="T4" fmla="*/ 3267 w 6533"/>
              <a:gd name="T5" fmla="*/ 6533 h 6533"/>
              <a:gd name="T6" fmla="*/ 6533 w 6533"/>
              <a:gd name="T7" fmla="*/ 3267 h 6533"/>
              <a:gd name="T8" fmla="*/ 3267 w 6533"/>
              <a:gd name="T9" fmla="*/ 0 h 6533"/>
              <a:gd name="T10" fmla="*/ 4109 w 6533"/>
              <a:gd name="T11" fmla="*/ 4473 h 6533"/>
              <a:gd name="T12" fmla="*/ 3540 w 6533"/>
              <a:gd name="T13" fmla="*/ 5043 h 6533"/>
              <a:gd name="T14" fmla="*/ 2333 w 6533"/>
              <a:gd name="T15" fmla="*/ 3836 h 6533"/>
              <a:gd name="T16" fmla="*/ 1764 w 6533"/>
              <a:gd name="T17" fmla="*/ 3267 h 6533"/>
              <a:gd name="T18" fmla="*/ 2333 w 6533"/>
              <a:gd name="T19" fmla="*/ 2697 h 6533"/>
              <a:gd name="T20" fmla="*/ 3540 w 6533"/>
              <a:gd name="T21" fmla="*/ 1491 h 6533"/>
              <a:gd name="T22" fmla="*/ 4109 w 6533"/>
              <a:gd name="T23" fmla="*/ 2060 h 6533"/>
              <a:gd name="T24" fmla="*/ 2904 w 6533"/>
              <a:gd name="T25" fmla="*/ 3267 h 6533"/>
              <a:gd name="T26" fmla="*/ 4109 w 6533"/>
              <a:gd name="T27" fmla="*/ 4473 h 6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533" h="6533">
                <a:moveTo>
                  <a:pt x="3267" y="0"/>
                </a:moveTo>
                <a:cubicBezTo>
                  <a:pt x="1463" y="0"/>
                  <a:pt x="0" y="1463"/>
                  <a:pt x="0" y="3267"/>
                </a:cubicBezTo>
                <a:cubicBezTo>
                  <a:pt x="0" y="5071"/>
                  <a:pt x="1463" y="6533"/>
                  <a:pt x="3267" y="6533"/>
                </a:cubicBezTo>
                <a:cubicBezTo>
                  <a:pt x="5071" y="6533"/>
                  <a:pt x="6533" y="5071"/>
                  <a:pt x="6533" y="3267"/>
                </a:cubicBezTo>
                <a:cubicBezTo>
                  <a:pt x="6533" y="1463"/>
                  <a:pt x="5071" y="0"/>
                  <a:pt x="3267" y="0"/>
                </a:cubicBezTo>
                <a:close/>
                <a:moveTo>
                  <a:pt x="4109" y="4473"/>
                </a:moveTo>
                <a:lnTo>
                  <a:pt x="3540" y="5043"/>
                </a:lnTo>
                <a:lnTo>
                  <a:pt x="2333" y="3836"/>
                </a:lnTo>
                <a:lnTo>
                  <a:pt x="1764" y="3267"/>
                </a:lnTo>
                <a:lnTo>
                  <a:pt x="2333" y="2697"/>
                </a:lnTo>
                <a:lnTo>
                  <a:pt x="3540" y="1491"/>
                </a:lnTo>
                <a:lnTo>
                  <a:pt x="4109" y="2060"/>
                </a:lnTo>
                <a:lnTo>
                  <a:pt x="2904" y="3267"/>
                </a:lnTo>
                <a:lnTo>
                  <a:pt x="4109" y="4473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359C254E-6E7C-4A7E-AC24-F04CD42ADDAE}"/>
              </a:ext>
            </a:extLst>
          </p:cNvPr>
          <p:cNvSpPr/>
          <p:nvPr userDrawn="1"/>
        </p:nvSpPr>
        <p:spPr>
          <a:xfrm>
            <a:off x="10630092" y="321272"/>
            <a:ext cx="1366345" cy="424542"/>
          </a:xfrm>
          <a:prstGeom prst="roundRect">
            <a:avLst/>
          </a:prstGeom>
          <a:solidFill>
            <a:srgbClr val="3E68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sz="200" spc="300" dirty="0">
                <a:solidFill>
                  <a:schemeClr val="bg1"/>
                </a:solidFill>
                <a:effectLst/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 </a:t>
            </a:r>
            <a:r>
              <a:rPr lang="zh-CN" altLang="en-US" sz="3200" spc="300" dirty="0">
                <a:solidFill>
                  <a:schemeClr val="bg1"/>
                </a:solidFill>
                <a:effectLst/>
                <a:latin typeface="庞门正道标题体" panose="02010600030101010101" pitchFamily="2" charset="-122"/>
                <a:ea typeface="庞门正道标题体" panose="02010600030101010101" pitchFamily="2" charset="-122"/>
              </a:rPr>
              <a:t>友乾营 </a:t>
            </a:r>
          </a:p>
        </p:txBody>
      </p:sp>
    </p:spTree>
    <p:extLst>
      <p:ext uri="{BB962C8B-B14F-4D97-AF65-F5344CB8AC3E}">
        <p14:creationId xmlns:p14="http://schemas.microsoft.com/office/powerpoint/2010/main" val="378218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0885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5B5BF62-0E8A-415D-B50B-2ABF47E90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8FF964B-3ADB-461B-B1A1-64415A45B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D1978A-25EE-4BFC-AF04-5E3B464C89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33B0D-E76A-4939-B570-6B5F7E76FE51}" type="datetimeFigureOut">
              <a:rPr lang="zh-CN" altLang="en-US" smtClean="0"/>
              <a:pPr/>
              <a:t>2019/11/26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FB1F8E3-FD7E-4F0A-A1F0-1626759772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9CCF33-A81B-4E05-8111-1A1AFB109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1D098-8648-44D9-A000-20444545A78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69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>
            <a:extLst>
              <a:ext uri="{FF2B5EF4-FFF2-40B4-BE49-F238E27FC236}">
                <a16:creationId xmlns:a16="http://schemas.microsoft.com/office/drawing/2014/main" id="{C9364F4F-4628-4A73-B5A5-C8A6807BBD7F}"/>
              </a:ext>
            </a:extLst>
          </p:cNvPr>
          <p:cNvSpPr txBox="1">
            <a:spLocks/>
          </p:cNvSpPr>
          <p:nvPr/>
        </p:nvSpPr>
        <p:spPr>
          <a:xfrm>
            <a:off x="1349116" y="2632841"/>
            <a:ext cx="10427728" cy="166589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17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7200" dirty="0">
                <a:solidFill>
                  <a:srgbClr val="FFD966"/>
                </a:solidFill>
              </a:rPr>
              <a:t>报表</a:t>
            </a:r>
            <a:r>
              <a:rPr lang="zh-CN" altLang="en-US" sz="7200" dirty="0"/>
              <a:t>和</a:t>
            </a:r>
            <a:r>
              <a:rPr lang="en-US" altLang="zh-CN" sz="7200" dirty="0">
                <a:solidFill>
                  <a:srgbClr val="FFD966"/>
                </a:solidFill>
              </a:rPr>
              <a:t>BI</a:t>
            </a:r>
            <a:r>
              <a:rPr lang="zh-CN" altLang="en-US" sz="7200" dirty="0"/>
              <a:t>的区别</a:t>
            </a:r>
          </a:p>
          <a:p>
            <a:endParaRPr lang="zh-CN" altLang="en-US" sz="7200" dirty="0"/>
          </a:p>
        </p:txBody>
      </p:sp>
      <p:sp>
        <p:nvSpPr>
          <p:cNvPr id="11" name="标题 1">
            <a:extLst>
              <a:ext uri="{FF2B5EF4-FFF2-40B4-BE49-F238E27FC236}">
                <a16:creationId xmlns:a16="http://schemas.microsoft.com/office/drawing/2014/main" id="{509B253E-EBAD-47F1-B1F8-05D78F8942BE}"/>
              </a:ext>
            </a:extLst>
          </p:cNvPr>
          <p:cNvSpPr txBox="1">
            <a:spLocks/>
          </p:cNvSpPr>
          <p:nvPr/>
        </p:nvSpPr>
        <p:spPr>
          <a:xfrm>
            <a:off x="9978121" y="5396133"/>
            <a:ext cx="1849822" cy="10064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17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zh-CN" sz="6600" b="1" spc="0" dirty="0">
                <a:solidFill>
                  <a:srgbClr val="AFC9E3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11</a:t>
            </a:r>
            <a:r>
              <a:rPr lang="en-US" altLang="zh-CN" sz="3200" b="1" spc="0" dirty="0">
                <a:solidFill>
                  <a:srgbClr val="AFC9E3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zh-CN" altLang="en-US" sz="2000" b="0" spc="300" dirty="0">
                <a:solidFill>
                  <a:srgbClr val="AFC9E3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期</a:t>
            </a:r>
            <a:endParaRPr lang="zh-CN" altLang="en-US" sz="6600" b="0" spc="300" dirty="0">
              <a:solidFill>
                <a:srgbClr val="AFC9E3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780CAF4-3A1B-48B1-BB72-87FCE8935DFE}"/>
              </a:ext>
            </a:extLst>
          </p:cNvPr>
          <p:cNvSpPr txBox="1"/>
          <p:nvPr/>
        </p:nvSpPr>
        <p:spPr>
          <a:xfrm>
            <a:off x="6092455" y="4067898"/>
            <a:ext cx="56843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400" spc="6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让工具选型不再迷茫</a:t>
            </a:r>
          </a:p>
        </p:txBody>
      </p:sp>
    </p:spTree>
    <p:extLst>
      <p:ext uri="{BB962C8B-B14F-4D97-AF65-F5344CB8AC3E}">
        <p14:creationId xmlns:p14="http://schemas.microsoft.com/office/powerpoint/2010/main" val="2197463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E0CBDB-3E73-4AC7-8BCA-296183C0A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报表和</a:t>
            </a:r>
            <a:r>
              <a:rPr lang="en-US" altLang="zh-CN" dirty="0"/>
              <a:t>BI</a:t>
            </a:r>
            <a:r>
              <a:rPr lang="zh-CN" altLang="en-US" dirty="0"/>
              <a:t>的联系</a:t>
            </a:r>
          </a:p>
        </p:txBody>
      </p:sp>
      <p:sp>
        <p:nvSpPr>
          <p:cNvPr id="8" name="文本框 15">
            <a:extLst>
              <a:ext uri="{FF2B5EF4-FFF2-40B4-BE49-F238E27FC236}">
                <a16:creationId xmlns:a16="http://schemas.microsoft.com/office/drawing/2014/main" id="{C6EDE7D1-4F59-449A-B7B2-EB0527316D29}"/>
              </a:ext>
            </a:extLst>
          </p:cNvPr>
          <p:cNvSpPr txBox="1"/>
          <p:nvPr/>
        </p:nvSpPr>
        <p:spPr>
          <a:xfrm>
            <a:off x="1239837" y="1598843"/>
            <a:ext cx="10512425" cy="3349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zh-CN" altLang="en-US" sz="4400" dirty="0">
                <a:solidFill>
                  <a:srgbClr val="3B6F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那么报表是否和</a:t>
            </a:r>
            <a:r>
              <a:rPr lang="en-US" altLang="zh-CN" sz="4400" dirty="0">
                <a:solidFill>
                  <a:srgbClr val="3B6F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</a:t>
            </a:r>
            <a:r>
              <a:rPr lang="zh-CN" altLang="en-US" sz="4400" dirty="0">
                <a:solidFill>
                  <a:srgbClr val="3B6F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完全没有关系？？？</a:t>
            </a:r>
            <a:endParaRPr lang="en-US" altLang="zh-CN" sz="4400" dirty="0">
              <a:solidFill>
                <a:srgbClr val="3B6F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数据量大、计算复杂带来的性能问题。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业务人员的自助报表需求。</a:t>
            </a:r>
          </a:p>
        </p:txBody>
      </p:sp>
    </p:spTree>
    <p:extLst>
      <p:ext uri="{BB962C8B-B14F-4D97-AF65-F5344CB8AC3E}">
        <p14:creationId xmlns:p14="http://schemas.microsoft.com/office/powerpoint/2010/main" val="45645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000"/>
    </mc:Choice>
    <mc:Fallback xmlns="">
      <p:transition spd="slow" advTm="77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E0CBDB-3E73-4AC7-8BCA-296183C0A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099"/>
            <a:ext cx="7318373" cy="726256"/>
          </a:xfrm>
        </p:spPr>
        <p:txBody>
          <a:bodyPr/>
          <a:lstStyle/>
          <a:p>
            <a:r>
              <a:rPr lang="zh-CN" altLang="en-US" dirty="0"/>
              <a:t>中间表的使用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1ACC0AE-24BE-4146-84CD-67D763A718D1}"/>
              </a:ext>
            </a:extLst>
          </p:cNvPr>
          <p:cNvSpPr txBox="1"/>
          <p:nvPr/>
        </p:nvSpPr>
        <p:spPr>
          <a:xfrm>
            <a:off x="1462881" y="1322779"/>
            <a:ext cx="9266237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dirty="0">
                <a:solidFill>
                  <a:srgbClr val="3B6F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基于业务表，经过相应的数据预处理，将处理结果以数据表的形式存储在数据库中，形成数据库中间表</a:t>
            </a:r>
          </a:p>
        </p:txBody>
      </p:sp>
      <p:sp>
        <p:nvSpPr>
          <p:cNvPr id="4" name="圆柱体 3">
            <a:extLst>
              <a:ext uri="{FF2B5EF4-FFF2-40B4-BE49-F238E27FC236}">
                <a16:creationId xmlns:a16="http://schemas.microsoft.com/office/drawing/2014/main" id="{33F92599-9FCA-4059-91DE-4D45A28C3C76}"/>
              </a:ext>
            </a:extLst>
          </p:cNvPr>
          <p:cNvSpPr/>
          <p:nvPr/>
        </p:nvSpPr>
        <p:spPr>
          <a:xfrm>
            <a:off x="1462881" y="2885256"/>
            <a:ext cx="4952433" cy="3399429"/>
          </a:xfrm>
          <a:prstGeom prst="can">
            <a:avLst/>
          </a:prstGeom>
          <a:solidFill>
            <a:srgbClr val="3B6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DA5BCC8-E6A1-47A7-85CF-E64D96EC538F}"/>
              </a:ext>
            </a:extLst>
          </p:cNvPr>
          <p:cNvSpPr txBox="1"/>
          <p:nvPr/>
        </p:nvSpPr>
        <p:spPr>
          <a:xfrm>
            <a:off x="2847095" y="2914053"/>
            <a:ext cx="2279025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</a:t>
            </a:r>
          </a:p>
        </p:txBody>
      </p:sp>
      <p:sp>
        <p:nvSpPr>
          <p:cNvPr id="5" name="矩形: 剪去单角 4">
            <a:extLst>
              <a:ext uri="{FF2B5EF4-FFF2-40B4-BE49-F238E27FC236}">
                <a16:creationId xmlns:a16="http://schemas.microsoft.com/office/drawing/2014/main" id="{355EE2D1-61E5-4243-8D41-24CCE5F601C3}"/>
              </a:ext>
            </a:extLst>
          </p:cNvPr>
          <p:cNvSpPr/>
          <p:nvPr/>
        </p:nvSpPr>
        <p:spPr>
          <a:xfrm>
            <a:off x="1981835" y="5461054"/>
            <a:ext cx="1094201" cy="429540"/>
          </a:xfrm>
          <a:prstGeom prst="snip1Rect">
            <a:avLst>
              <a:gd name="adj" fmla="val 2692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+mj-ea"/>
                <a:ea typeface="+mj-ea"/>
              </a:rPr>
              <a:t>业务表</a:t>
            </a:r>
            <a:r>
              <a:rPr lang="en-US" altLang="zh-CN" sz="1600" dirty="0">
                <a:solidFill>
                  <a:schemeClr val="tx1"/>
                </a:solidFill>
                <a:latin typeface="+mj-ea"/>
                <a:ea typeface="+mj-ea"/>
              </a:rPr>
              <a:t>1</a:t>
            </a:r>
            <a:endParaRPr lang="zh-CN" altLang="en-US" sz="1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9" name="矩形: 剪去单角 8">
            <a:extLst>
              <a:ext uri="{FF2B5EF4-FFF2-40B4-BE49-F238E27FC236}">
                <a16:creationId xmlns:a16="http://schemas.microsoft.com/office/drawing/2014/main" id="{7A315A03-E359-42B2-9743-2B5A180F6EE6}"/>
              </a:ext>
            </a:extLst>
          </p:cNvPr>
          <p:cNvSpPr/>
          <p:nvPr/>
        </p:nvSpPr>
        <p:spPr>
          <a:xfrm>
            <a:off x="3346462" y="5461053"/>
            <a:ext cx="1094201" cy="429540"/>
          </a:xfrm>
          <a:prstGeom prst="snip1Rect">
            <a:avLst>
              <a:gd name="adj" fmla="val 2692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+mj-ea"/>
                <a:ea typeface="+mj-ea"/>
              </a:rPr>
              <a:t>业务表</a:t>
            </a:r>
            <a:r>
              <a:rPr lang="en-US" altLang="zh-CN" sz="1600" dirty="0">
                <a:solidFill>
                  <a:schemeClr val="tx1"/>
                </a:solidFill>
                <a:latin typeface="+mj-ea"/>
                <a:ea typeface="+mj-ea"/>
              </a:rPr>
              <a:t>2</a:t>
            </a:r>
            <a:endParaRPr lang="zh-CN" altLang="en-US" sz="1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0" name="矩形: 剪去单角 9">
            <a:extLst>
              <a:ext uri="{FF2B5EF4-FFF2-40B4-BE49-F238E27FC236}">
                <a16:creationId xmlns:a16="http://schemas.microsoft.com/office/drawing/2014/main" id="{4978BEC4-36AF-4E29-82AF-86D63ED01BE0}"/>
              </a:ext>
            </a:extLst>
          </p:cNvPr>
          <p:cNvSpPr/>
          <p:nvPr/>
        </p:nvSpPr>
        <p:spPr>
          <a:xfrm>
            <a:off x="5001799" y="5461052"/>
            <a:ext cx="1094201" cy="429540"/>
          </a:xfrm>
          <a:prstGeom prst="snip1Rect">
            <a:avLst>
              <a:gd name="adj" fmla="val 26923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+mj-ea"/>
                <a:ea typeface="+mj-ea"/>
              </a:rPr>
              <a:t>业务表</a:t>
            </a:r>
            <a:r>
              <a:rPr lang="en-US" altLang="zh-CN" sz="1600" dirty="0">
                <a:solidFill>
                  <a:schemeClr val="tx1"/>
                </a:solidFill>
                <a:latin typeface="+mj-ea"/>
                <a:ea typeface="+mj-ea"/>
              </a:rPr>
              <a:t>n</a:t>
            </a:r>
            <a:endParaRPr lang="zh-CN" altLang="en-US" sz="1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1" name="矩形: 剪去单角 10">
            <a:extLst>
              <a:ext uri="{FF2B5EF4-FFF2-40B4-BE49-F238E27FC236}">
                <a16:creationId xmlns:a16="http://schemas.microsoft.com/office/drawing/2014/main" id="{AE9EF594-A668-4CC6-AAA2-CD6B0337ABD8}"/>
              </a:ext>
            </a:extLst>
          </p:cNvPr>
          <p:cNvSpPr/>
          <p:nvPr/>
        </p:nvSpPr>
        <p:spPr>
          <a:xfrm>
            <a:off x="1981835" y="4604092"/>
            <a:ext cx="1094201" cy="429540"/>
          </a:xfrm>
          <a:prstGeom prst="snip1Rect">
            <a:avLst>
              <a:gd name="adj" fmla="val 26923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+mj-ea"/>
                <a:ea typeface="+mj-ea"/>
              </a:rPr>
              <a:t>中间表</a:t>
            </a:r>
            <a:r>
              <a:rPr lang="en-US" altLang="zh-CN" sz="1600" dirty="0">
                <a:solidFill>
                  <a:schemeClr val="tx1"/>
                </a:solidFill>
                <a:latin typeface="+mj-ea"/>
                <a:ea typeface="+mj-ea"/>
              </a:rPr>
              <a:t>4</a:t>
            </a:r>
            <a:endParaRPr lang="zh-CN" altLang="en-US" sz="1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2" name="矩形: 剪去单角 11">
            <a:extLst>
              <a:ext uri="{FF2B5EF4-FFF2-40B4-BE49-F238E27FC236}">
                <a16:creationId xmlns:a16="http://schemas.microsoft.com/office/drawing/2014/main" id="{782C319C-832B-419F-B73B-11BFA2D7D00E}"/>
              </a:ext>
            </a:extLst>
          </p:cNvPr>
          <p:cNvSpPr/>
          <p:nvPr/>
        </p:nvSpPr>
        <p:spPr>
          <a:xfrm>
            <a:off x="3346462" y="4604091"/>
            <a:ext cx="1094201" cy="429540"/>
          </a:xfrm>
          <a:prstGeom prst="snip1Rect">
            <a:avLst>
              <a:gd name="adj" fmla="val 26923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+mj-ea"/>
                <a:ea typeface="+mj-ea"/>
              </a:rPr>
              <a:t>中间表</a:t>
            </a:r>
            <a:r>
              <a:rPr lang="en-US" altLang="zh-CN" sz="1600" dirty="0">
                <a:solidFill>
                  <a:schemeClr val="tx1"/>
                </a:solidFill>
                <a:latin typeface="+mj-ea"/>
                <a:ea typeface="+mj-ea"/>
              </a:rPr>
              <a:t>5</a:t>
            </a:r>
            <a:endParaRPr lang="zh-CN" altLang="en-US" sz="1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3" name="矩形: 剪去单角 12">
            <a:extLst>
              <a:ext uri="{FF2B5EF4-FFF2-40B4-BE49-F238E27FC236}">
                <a16:creationId xmlns:a16="http://schemas.microsoft.com/office/drawing/2014/main" id="{08DD5F5F-093A-4432-BFAB-5A98ECF694C9}"/>
              </a:ext>
            </a:extLst>
          </p:cNvPr>
          <p:cNvSpPr/>
          <p:nvPr/>
        </p:nvSpPr>
        <p:spPr>
          <a:xfrm>
            <a:off x="5001799" y="4604090"/>
            <a:ext cx="1094201" cy="429540"/>
          </a:xfrm>
          <a:prstGeom prst="snip1Rect">
            <a:avLst>
              <a:gd name="adj" fmla="val 26923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+mj-ea"/>
                <a:ea typeface="+mj-ea"/>
              </a:rPr>
              <a:t>中间表</a:t>
            </a:r>
            <a:r>
              <a:rPr lang="en-US" altLang="zh-CN" sz="1600" dirty="0">
                <a:solidFill>
                  <a:schemeClr val="tx1"/>
                </a:solidFill>
                <a:latin typeface="+mj-ea"/>
                <a:ea typeface="+mj-ea"/>
              </a:rPr>
              <a:t>m</a:t>
            </a:r>
            <a:endParaRPr lang="zh-CN" altLang="en-US" sz="1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4" name="矩形: 剪去单角 13">
            <a:extLst>
              <a:ext uri="{FF2B5EF4-FFF2-40B4-BE49-F238E27FC236}">
                <a16:creationId xmlns:a16="http://schemas.microsoft.com/office/drawing/2014/main" id="{BBE8237F-9732-4D73-AD1A-21424E53BB37}"/>
              </a:ext>
            </a:extLst>
          </p:cNvPr>
          <p:cNvSpPr/>
          <p:nvPr/>
        </p:nvSpPr>
        <p:spPr>
          <a:xfrm>
            <a:off x="1981835" y="3963416"/>
            <a:ext cx="1094201" cy="429540"/>
          </a:xfrm>
          <a:prstGeom prst="snip1Rect">
            <a:avLst>
              <a:gd name="adj" fmla="val 26923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+mj-ea"/>
                <a:ea typeface="+mj-ea"/>
              </a:rPr>
              <a:t>中间表</a:t>
            </a:r>
            <a:r>
              <a:rPr lang="en-US" altLang="zh-CN" sz="1600" dirty="0">
                <a:solidFill>
                  <a:schemeClr val="tx1"/>
                </a:solidFill>
                <a:latin typeface="+mj-ea"/>
                <a:ea typeface="+mj-ea"/>
              </a:rPr>
              <a:t>1</a:t>
            </a:r>
            <a:endParaRPr lang="zh-CN" altLang="en-US" sz="1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5" name="矩形: 剪去单角 14">
            <a:extLst>
              <a:ext uri="{FF2B5EF4-FFF2-40B4-BE49-F238E27FC236}">
                <a16:creationId xmlns:a16="http://schemas.microsoft.com/office/drawing/2014/main" id="{E3E485B4-4B27-421D-9ED4-0FE3C0B1BF83}"/>
              </a:ext>
            </a:extLst>
          </p:cNvPr>
          <p:cNvSpPr/>
          <p:nvPr/>
        </p:nvSpPr>
        <p:spPr>
          <a:xfrm>
            <a:off x="3346462" y="3963415"/>
            <a:ext cx="1094201" cy="429540"/>
          </a:xfrm>
          <a:prstGeom prst="snip1Rect">
            <a:avLst>
              <a:gd name="adj" fmla="val 26923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+mj-ea"/>
                <a:ea typeface="+mj-ea"/>
              </a:rPr>
              <a:t>中间表</a:t>
            </a:r>
            <a:r>
              <a:rPr lang="en-US" altLang="zh-CN" sz="1600" dirty="0">
                <a:solidFill>
                  <a:schemeClr val="tx1"/>
                </a:solidFill>
                <a:latin typeface="+mj-ea"/>
                <a:ea typeface="+mj-ea"/>
              </a:rPr>
              <a:t>2</a:t>
            </a:r>
            <a:endParaRPr lang="zh-CN" altLang="en-US" sz="1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6" name="矩形: 剪去单角 15">
            <a:extLst>
              <a:ext uri="{FF2B5EF4-FFF2-40B4-BE49-F238E27FC236}">
                <a16:creationId xmlns:a16="http://schemas.microsoft.com/office/drawing/2014/main" id="{FD507AA3-8421-40D1-AE34-C8BFEB1C214B}"/>
              </a:ext>
            </a:extLst>
          </p:cNvPr>
          <p:cNvSpPr/>
          <p:nvPr/>
        </p:nvSpPr>
        <p:spPr>
          <a:xfrm>
            <a:off x="5001799" y="3963414"/>
            <a:ext cx="1094201" cy="429540"/>
          </a:xfrm>
          <a:prstGeom prst="snip1Rect">
            <a:avLst>
              <a:gd name="adj" fmla="val 26923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  <a:latin typeface="+mj-ea"/>
                <a:ea typeface="+mj-ea"/>
              </a:rPr>
              <a:t>中间表</a:t>
            </a:r>
            <a:r>
              <a:rPr lang="en-US" altLang="zh-CN" sz="1600" dirty="0">
                <a:solidFill>
                  <a:schemeClr val="tx1"/>
                </a:solidFill>
                <a:latin typeface="+mj-ea"/>
                <a:ea typeface="+mj-ea"/>
              </a:rPr>
              <a:t>3</a:t>
            </a:r>
            <a:endParaRPr lang="zh-CN" altLang="en-US" sz="1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5DB68EC-2533-4182-9B4A-4BCC89FB37B2}"/>
              </a:ext>
            </a:extLst>
          </p:cNvPr>
          <p:cNvGrpSpPr/>
          <p:nvPr/>
        </p:nvGrpSpPr>
        <p:grpSpPr>
          <a:xfrm>
            <a:off x="2528792" y="5115413"/>
            <a:ext cx="3280086" cy="300890"/>
            <a:chOff x="2336800" y="5138911"/>
            <a:chExt cx="3280086" cy="322141"/>
          </a:xfrm>
        </p:grpSpPr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ED41E3B1-FA8D-4E8A-8C32-0A2C03E552B7}"/>
                </a:ext>
              </a:extLst>
            </p:cNvPr>
            <p:cNvCxnSpPr/>
            <p:nvPr/>
          </p:nvCxnSpPr>
          <p:spPr>
            <a:xfrm flipV="1">
              <a:off x="2336800" y="5138911"/>
              <a:ext cx="0" cy="322141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86BD287C-9842-4C45-8808-911BF49CBA17}"/>
                </a:ext>
              </a:extLst>
            </p:cNvPr>
            <p:cNvCxnSpPr/>
            <p:nvPr/>
          </p:nvCxnSpPr>
          <p:spPr>
            <a:xfrm flipV="1">
              <a:off x="2701254" y="5138911"/>
              <a:ext cx="0" cy="322141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60C9F172-D5D3-41E1-A89E-40FBFF4A1FF7}"/>
                </a:ext>
              </a:extLst>
            </p:cNvPr>
            <p:cNvCxnSpPr/>
            <p:nvPr/>
          </p:nvCxnSpPr>
          <p:spPr>
            <a:xfrm flipV="1">
              <a:off x="3065708" y="5138911"/>
              <a:ext cx="0" cy="322141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>
              <a:extLst>
                <a:ext uri="{FF2B5EF4-FFF2-40B4-BE49-F238E27FC236}">
                  <a16:creationId xmlns:a16="http://schemas.microsoft.com/office/drawing/2014/main" id="{DD8EEB50-4E0E-4BB6-B648-DC35DD911B63}"/>
                </a:ext>
              </a:extLst>
            </p:cNvPr>
            <p:cNvCxnSpPr/>
            <p:nvPr/>
          </p:nvCxnSpPr>
          <p:spPr>
            <a:xfrm flipV="1">
              <a:off x="3430162" y="5138911"/>
              <a:ext cx="0" cy="322141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id="{A318C91B-2316-4FD5-A1C1-3C0EFA4CD7B3}"/>
                </a:ext>
              </a:extLst>
            </p:cNvPr>
            <p:cNvCxnSpPr/>
            <p:nvPr/>
          </p:nvCxnSpPr>
          <p:spPr>
            <a:xfrm flipV="1">
              <a:off x="3794616" y="5138911"/>
              <a:ext cx="0" cy="322141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67E17E46-E9D2-4CD9-AA87-785F48193D63}"/>
                </a:ext>
              </a:extLst>
            </p:cNvPr>
            <p:cNvCxnSpPr/>
            <p:nvPr/>
          </p:nvCxnSpPr>
          <p:spPr>
            <a:xfrm flipV="1">
              <a:off x="4159070" y="5138911"/>
              <a:ext cx="0" cy="322141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id="{CEA034D5-2F03-4E99-A080-E5CF9A25C04A}"/>
                </a:ext>
              </a:extLst>
            </p:cNvPr>
            <p:cNvCxnSpPr/>
            <p:nvPr/>
          </p:nvCxnSpPr>
          <p:spPr>
            <a:xfrm flipV="1">
              <a:off x="4523524" y="5138911"/>
              <a:ext cx="0" cy="322141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82E0E7EC-8517-4B59-8E6D-F3394B17C895}"/>
                </a:ext>
              </a:extLst>
            </p:cNvPr>
            <p:cNvCxnSpPr/>
            <p:nvPr/>
          </p:nvCxnSpPr>
          <p:spPr>
            <a:xfrm flipV="1">
              <a:off x="4887978" y="5138911"/>
              <a:ext cx="0" cy="322141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CABDF48F-6CBE-4326-B656-5BAE0197D853}"/>
                </a:ext>
              </a:extLst>
            </p:cNvPr>
            <p:cNvCxnSpPr/>
            <p:nvPr/>
          </p:nvCxnSpPr>
          <p:spPr>
            <a:xfrm flipV="1">
              <a:off x="5252432" y="5138911"/>
              <a:ext cx="0" cy="322141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箭头连接符 27">
              <a:extLst>
                <a:ext uri="{FF2B5EF4-FFF2-40B4-BE49-F238E27FC236}">
                  <a16:creationId xmlns:a16="http://schemas.microsoft.com/office/drawing/2014/main" id="{7FE7135A-4A5C-4756-99BC-B206AEA408FF}"/>
                </a:ext>
              </a:extLst>
            </p:cNvPr>
            <p:cNvCxnSpPr/>
            <p:nvPr/>
          </p:nvCxnSpPr>
          <p:spPr>
            <a:xfrm flipV="1">
              <a:off x="5616886" y="5138911"/>
              <a:ext cx="0" cy="322141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259DFBE4-C34C-4C85-8E0B-12D88C421373}"/>
              </a:ext>
            </a:extLst>
          </p:cNvPr>
          <p:cNvSpPr txBox="1"/>
          <p:nvPr/>
        </p:nvSpPr>
        <p:spPr>
          <a:xfrm>
            <a:off x="4535977" y="5299453"/>
            <a:ext cx="354680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…</a:t>
            </a:r>
            <a:endParaRPr lang="zh-CN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61BD9EDD-3C5C-4FEB-B12C-75FC4D28119A}"/>
              </a:ext>
            </a:extLst>
          </p:cNvPr>
          <p:cNvSpPr txBox="1"/>
          <p:nvPr/>
        </p:nvSpPr>
        <p:spPr>
          <a:xfrm>
            <a:off x="4543891" y="4430821"/>
            <a:ext cx="354680" cy="581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+mj-ea"/>
                <a:ea typeface="+mj-ea"/>
              </a:rPr>
              <a:t>…</a:t>
            </a:r>
            <a:endParaRPr lang="zh-CN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EBB4F63E-F677-4C59-9B4A-C57F9AEA59AE}"/>
              </a:ext>
            </a:extLst>
          </p:cNvPr>
          <p:cNvSpPr txBox="1"/>
          <p:nvPr/>
        </p:nvSpPr>
        <p:spPr>
          <a:xfrm>
            <a:off x="7199744" y="3392707"/>
            <a:ext cx="2249713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订单年汇总表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2FDEC003-1BA2-4CD3-BEC8-366530F30C09}"/>
              </a:ext>
            </a:extLst>
          </p:cNvPr>
          <p:cNvSpPr txBox="1"/>
          <p:nvPr/>
        </p:nvSpPr>
        <p:spPr>
          <a:xfrm>
            <a:off x="7199744" y="4045898"/>
            <a:ext cx="2249713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订单季汇总表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D31BE05A-57FA-4053-91FE-483E350E3D18}"/>
              </a:ext>
            </a:extLst>
          </p:cNvPr>
          <p:cNvSpPr txBox="1"/>
          <p:nvPr/>
        </p:nvSpPr>
        <p:spPr>
          <a:xfrm>
            <a:off x="7199744" y="4699089"/>
            <a:ext cx="2249713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订单月汇总表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82DF5512-FED2-4675-81E4-043CBC002C90}"/>
              </a:ext>
            </a:extLst>
          </p:cNvPr>
          <p:cNvSpPr txBox="1"/>
          <p:nvPr/>
        </p:nvSpPr>
        <p:spPr>
          <a:xfrm>
            <a:off x="7184926" y="5352280"/>
            <a:ext cx="2249713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订单日汇总表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2BC58567-6651-404A-9CDE-9FF0D1C7E270}"/>
              </a:ext>
            </a:extLst>
          </p:cNvPr>
          <p:cNvSpPr txBox="1"/>
          <p:nvPr/>
        </p:nvSpPr>
        <p:spPr>
          <a:xfrm>
            <a:off x="9313572" y="3392707"/>
            <a:ext cx="2249713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区域汇总表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E3AE816F-7E57-4C07-BEE0-C776CCB2853B}"/>
              </a:ext>
            </a:extLst>
          </p:cNvPr>
          <p:cNvSpPr txBox="1"/>
          <p:nvPr/>
        </p:nvSpPr>
        <p:spPr>
          <a:xfrm>
            <a:off x="9313572" y="4045898"/>
            <a:ext cx="2249713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人员汇总表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FE373F7E-3AE8-41A1-B5AF-ADB97301F9A1}"/>
              </a:ext>
            </a:extLst>
          </p:cNvPr>
          <p:cNvSpPr txBox="1"/>
          <p:nvPr/>
        </p:nvSpPr>
        <p:spPr>
          <a:xfrm>
            <a:off x="9313572" y="4699089"/>
            <a:ext cx="2249713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AB13B168-8664-4ECC-8A7C-5CABE8B23C46}"/>
              </a:ext>
            </a:extLst>
          </p:cNvPr>
          <p:cNvSpPr txBox="1"/>
          <p:nvPr/>
        </p:nvSpPr>
        <p:spPr>
          <a:xfrm>
            <a:off x="9298754" y="5352280"/>
            <a:ext cx="2249713" cy="458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产品汇总表</a:t>
            </a:r>
          </a:p>
        </p:txBody>
      </p:sp>
    </p:spTree>
    <p:extLst>
      <p:ext uri="{BB962C8B-B14F-4D97-AF65-F5344CB8AC3E}">
        <p14:creationId xmlns:p14="http://schemas.microsoft.com/office/powerpoint/2010/main" val="45645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000"/>
    </mc:Choice>
    <mc:Fallback xmlns="">
      <p:transition spd="slow" advTm="77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为什么需要中间表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D89A32E-49D5-445F-9C43-500CE0217540}"/>
              </a:ext>
            </a:extLst>
          </p:cNvPr>
          <p:cNvSpPr txBox="1"/>
          <p:nvPr/>
        </p:nvSpPr>
        <p:spPr>
          <a:xfrm>
            <a:off x="4334305" y="4388824"/>
            <a:ext cx="6251446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基于基础表查询太慢，事先预处理形成中间表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5E5A307-3842-441F-941F-8A16DB001D95}"/>
              </a:ext>
            </a:extLst>
          </p:cNvPr>
          <p:cNvSpPr/>
          <p:nvPr/>
        </p:nvSpPr>
        <p:spPr>
          <a:xfrm>
            <a:off x="2086648" y="2219364"/>
            <a:ext cx="1751061" cy="884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功能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E35F9E70-A9E8-4AB5-A4EB-4CB4AB6A8FEC}"/>
              </a:ext>
            </a:extLst>
          </p:cNvPr>
          <p:cNvSpPr/>
          <p:nvPr/>
        </p:nvSpPr>
        <p:spPr>
          <a:xfrm>
            <a:off x="2086648" y="4196244"/>
            <a:ext cx="1751061" cy="884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性能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840F1F9-2DCB-4E8E-A11B-3C8C5FBDBC82}"/>
              </a:ext>
            </a:extLst>
          </p:cNvPr>
          <p:cNvSpPr/>
          <p:nvPr/>
        </p:nvSpPr>
        <p:spPr>
          <a:xfrm>
            <a:off x="4334305" y="2099017"/>
            <a:ext cx="6251446" cy="961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计算复杂，需要预存中间结果，以方便后续运算外部数据无法计算运算，需要存成中间表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中间表优化方案</a:t>
            </a:r>
          </a:p>
        </p:txBody>
      </p:sp>
      <p:sp>
        <p:nvSpPr>
          <p:cNvPr id="4" name="圆柱体 3">
            <a:extLst>
              <a:ext uri="{FF2B5EF4-FFF2-40B4-BE49-F238E27FC236}">
                <a16:creationId xmlns:a16="http://schemas.microsoft.com/office/drawing/2014/main" id="{8F4E6CE9-1052-464D-A62C-D711C52D6C25}"/>
              </a:ext>
            </a:extLst>
          </p:cNvPr>
          <p:cNvSpPr/>
          <p:nvPr/>
        </p:nvSpPr>
        <p:spPr>
          <a:xfrm>
            <a:off x="1681790" y="4045325"/>
            <a:ext cx="1848355" cy="1449449"/>
          </a:xfrm>
          <a:prstGeom prst="can">
            <a:avLst/>
          </a:prstGeom>
          <a:solidFill>
            <a:srgbClr val="3B6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: 剪去单角 4">
            <a:extLst>
              <a:ext uri="{FF2B5EF4-FFF2-40B4-BE49-F238E27FC236}">
                <a16:creationId xmlns:a16="http://schemas.microsoft.com/office/drawing/2014/main" id="{9BF61DF3-38C3-46B7-9B96-3F68B91FB9F2}"/>
              </a:ext>
            </a:extLst>
          </p:cNvPr>
          <p:cNvSpPr/>
          <p:nvPr/>
        </p:nvSpPr>
        <p:spPr>
          <a:xfrm>
            <a:off x="2058866" y="4743657"/>
            <a:ext cx="1094201" cy="429540"/>
          </a:xfrm>
          <a:prstGeom prst="snip1Rect">
            <a:avLst>
              <a:gd name="adj" fmla="val 26923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业务表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219BCF7-BBDD-4796-B3F8-F7C4B241E481}"/>
              </a:ext>
            </a:extLst>
          </p:cNvPr>
          <p:cNvSpPr/>
          <p:nvPr/>
        </p:nvSpPr>
        <p:spPr>
          <a:xfrm>
            <a:off x="1681790" y="2077980"/>
            <a:ext cx="1848355" cy="8866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: 剪去单角 5">
            <a:extLst>
              <a:ext uri="{FF2B5EF4-FFF2-40B4-BE49-F238E27FC236}">
                <a16:creationId xmlns:a16="http://schemas.microsoft.com/office/drawing/2014/main" id="{3410A55C-97E4-40B9-AF61-3BE560812714}"/>
              </a:ext>
            </a:extLst>
          </p:cNvPr>
          <p:cNvSpPr/>
          <p:nvPr/>
        </p:nvSpPr>
        <p:spPr>
          <a:xfrm>
            <a:off x="2058865" y="2306555"/>
            <a:ext cx="1094201" cy="429540"/>
          </a:xfrm>
          <a:prstGeom prst="snip1Rect">
            <a:avLst>
              <a:gd name="adj" fmla="val 26923"/>
            </a:avLst>
          </a:prstGeom>
          <a:solidFill>
            <a:srgbClr val="FFD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中间表</a:t>
            </a: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DC63D6D4-D7E3-4509-B70C-365DBB0CDA21}"/>
              </a:ext>
            </a:extLst>
          </p:cNvPr>
          <p:cNvCxnSpPr>
            <a:cxnSpLocks/>
          </p:cNvCxnSpPr>
          <p:nvPr/>
        </p:nvCxnSpPr>
        <p:spPr>
          <a:xfrm flipV="1">
            <a:off x="2601478" y="2964671"/>
            <a:ext cx="0" cy="1080654"/>
          </a:xfrm>
          <a:prstGeom prst="straightConnector1">
            <a:avLst/>
          </a:prstGeom>
          <a:ln w="57150">
            <a:solidFill>
              <a:srgbClr val="3B6F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CF855CEA-EFFF-4F05-B3CE-01A2CB3464BB}"/>
              </a:ext>
            </a:extLst>
          </p:cNvPr>
          <p:cNvSpPr txBox="1"/>
          <p:nvPr/>
        </p:nvSpPr>
        <p:spPr>
          <a:xfrm>
            <a:off x="4394767" y="1481984"/>
            <a:ext cx="6360319" cy="119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5400" b="1" dirty="0">
                <a:solidFill>
                  <a:srgbClr val="3B6F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将中间表跑到库外！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7F47CCC-84CF-461D-9701-E13C393E3F09}"/>
              </a:ext>
            </a:extLst>
          </p:cNvPr>
          <p:cNvSpPr txBox="1"/>
          <p:nvPr/>
        </p:nvSpPr>
        <p:spPr>
          <a:xfrm>
            <a:off x="4449943" y="3214255"/>
            <a:ext cx="6360319" cy="2427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使用外部文件系统存储中间表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树状结构的文件目录利于管理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I/O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性能更高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为数据库减负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应用结构图</a:t>
            </a: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402BA31A-B8D5-420E-BF52-A80B0A5EFC55}"/>
              </a:ext>
            </a:extLst>
          </p:cNvPr>
          <p:cNvGrpSpPr/>
          <p:nvPr/>
        </p:nvGrpSpPr>
        <p:grpSpPr>
          <a:xfrm>
            <a:off x="827312" y="1515357"/>
            <a:ext cx="6608692" cy="4685433"/>
            <a:chOff x="1039017" y="1413165"/>
            <a:chExt cx="6608692" cy="4685433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10AE167E-ABBF-4DC5-B7B4-C882BC89AA30}"/>
                </a:ext>
              </a:extLst>
            </p:cNvPr>
            <p:cNvSpPr/>
            <p:nvPr/>
          </p:nvSpPr>
          <p:spPr>
            <a:xfrm>
              <a:off x="1039018" y="5153891"/>
              <a:ext cx="6608691" cy="944707"/>
            </a:xfrm>
            <a:prstGeom prst="roundRect">
              <a:avLst>
                <a:gd name="adj" fmla="val 5303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48BD934-72EC-4693-A59B-17FD697512A9}"/>
                </a:ext>
              </a:extLst>
            </p:cNvPr>
            <p:cNvSpPr/>
            <p:nvPr/>
          </p:nvSpPr>
          <p:spPr>
            <a:xfrm>
              <a:off x="1182328" y="5441578"/>
              <a:ext cx="877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数据库</a:t>
              </a:r>
            </a:p>
          </p:txBody>
        </p:sp>
        <p:sp>
          <p:nvSpPr>
            <p:cNvPr id="6" name="圆柱体 5">
              <a:extLst>
                <a:ext uri="{FF2B5EF4-FFF2-40B4-BE49-F238E27FC236}">
                  <a16:creationId xmlns:a16="http://schemas.microsoft.com/office/drawing/2014/main" id="{82FBF257-7072-44C8-BE3B-8D609B150B2B}"/>
                </a:ext>
              </a:extLst>
            </p:cNvPr>
            <p:cNvSpPr/>
            <p:nvPr/>
          </p:nvSpPr>
          <p:spPr>
            <a:xfrm>
              <a:off x="2576873" y="5322997"/>
              <a:ext cx="4932696" cy="618006"/>
            </a:xfrm>
            <a:prstGeom prst="can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流程图: 多文档 4">
              <a:extLst>
                <a:ext uri="{FF2B5EF4-FFF2-40B4-BE49-F238E27FC236}">
                  <a16:creationId xmlns:a16="http://schemas.microsoft.com/office/drawing/2014/main" id="{763135FF-3C16-4B1C-825A-E947D9EAC52E}"/>
                </a:ext>
              </a:extLst>
            </p:cNvPr>
            <p:cNvSpPr/>
            <p:nvPr/>
          </p:nvSpPr>
          <p:spPr>
            <a:xfrm>
              <a:off x="2756983" y="5551035"/>
              <a:ext cx="771378" cy="277144"/>
            </a:xfrm>
            <a:prstGeom prst="flowChartMultidocumen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业务表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流程图: 多文档 7">
              <a:extLst>
                <a:ext uri="{FF2B5EF4-FFF2-40B4-BE49-F238E27FC236}">
                  <a16:creationId xmlns:a16="http://schemas.microsoft.com/office/drawing/2014/main" id="{7AC02427-5996-4806-A0A2-DF35ABCD800A}"/>
                </a:ext>
              </a:extLst>
            </p:cNvPr>
            <p:cNvSpPr/>
            <p:nvPr/>
          </p:nvSpPr>
          <p:spPr>
            <a:xfrm>
              <a:off x="3696766" y="5551035"/>
              <a:ext cx="771378" cy="277144"/>
            </a:xfrm>
            <a:prstGeom prst="flowChartMultidocumen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业务表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流程图: 多文档 8">
              <a:extLst>
                <a:ext uri="{FF2B5EF4-FFF2-40B4-BE49-F238E27FC236}">
                  <a16:creationId xmlns:a16="http://schemas.microsoft.com/office/drawing/2014/main" id="{16BC6541-D4B4-49FA-9263-3EFDEB86FC52}"/>
                </a:ext>
              </a:extLst>
            </p:cNvPr>
            <p:cNvSpPr/>
            <p:nvPr/>
          </p:nvSpPr>
          <p:spPr>
            <a:xfrm>
              <a:off x="4636549" y="5551035"/>
              <a:ext cx="771378" cy="277144"/>
            </a:xfrm>
            <a:prstGeom prst="flowChartMultidocumen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业务表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流程图: 多文档 9">
              <a:extLst>
                <a:ext uri="{FF2B5EF4-FFF2-40B4-BE49-F238E27FC236}">
                  <a16:creationId xmlns:a16="http://schemas.microsoft.com/office/drawing/2014/main" id="{18D48BF2-08DC-4DD5-84EB-1EC22F1BFA02}"/>
                </a:ext>
              </a:extLst>
            </p:cNvPr>
            <p:cNvSpPr/>
            <p:nvPr/>
          </p:nvSpPr>
          <p:spPr>
            <a:xfrm>
              <a:off x="5576332" y="5551035"/>
              <a:ext cx="771378" cy="277144"/>
            </a:xfrm>
            <a:prstGeom prst="flowChartMultidocumen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业务表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流程图: 多文档 10">
              <a:extLst>
                <a:ext uri="{FF2B5EF4-FFF2-40B4-BE49-F238E27FC236}">
                  <a16:creationId xmlns:a16="http://schemas.microsoft.com/office/drawing/2014/main" id="{B76648C5-7F51-4B1D-8F6D-33A2CE5C87CA}"/>
                </a:ext>
              </a:extLst>
            </p:cNvPr>
            <p:cNvSpPr/>
            <p:nvPr/>
          </p:nvSpPr>
          <p:spPr>
            <a:xfrm>
              <a:off x="6516114" y="5551035"/>
              <a:ext cx="771378" cy="277144"/>
            </a:xfrm>
            <a:prstGeom prst="flowChartMultidocument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业务表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N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98A10C2A-85F3-4C2A-A3B7-21DB5B24B339}"/>
                </a:ext>
              </a:extLst>
            </p:cNvPr>
            <p:cNvSpPr/>
            <p:nvPr/>
          </p:nvSpPr>
          <p:spPr>
            <a:xfrm>
              <a:off x="1039017" y="1413165"/>
              <a:ext cx="6608691" cy="3242210"/>
            </a:xfrm>
            <a:prstGeom prst="roundRect">
              <a:avLst>
                <a:gd name="adj" fmla="val 2617"/>
              </a:avLst>
            </a:prstGeom>
            <a:solidFill>
              <a:srgbClr val="3B6F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65643436-028F-452E-AAA3-A2E63F4C50FA}"/>
                </a:ext>
              </a:extLst>
            </p:cNvPr>
            <p:cNvSpPr/>
            <p:nvPr/>
          </p:nvSpPr>
          <p:spPr>
            <a:xfrm>
              <a:off x="1182328" y="2535313"/>
              <a:ext cx="64633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+mj-ea"/>
                  <a:ea typeface="+mj-ea"/>
                </a:rPr>
                <a:t>应用</a:t>
              </a:r>
              <a:endParaRPr lang="en-US" altLang="zh-CN" b="1" dirty="0">
                <a:solidFill>
                  <a:schemeClr val="bg1"/>
                </a:solidFill>
                <a:latin typeface="+mj-ea"/>
                <a:ea typeface="+mj-ea"/>
              </a:endParaRPr>
            </a:p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+mj-ea"/>
                  <a:ea typeface="+mj-ea"/>
                </a:rPr>
                <a:t>系统</a:t>
              </a:r>
            </a:p>
          </p:txBody>
        </p:sp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72CB9F8C-0A38-409C-87FC-2EB04794B4D0}"/>
                </a:ext>
              </a:extLst>
            </p:cNvPr>
            <p:cNvGrpSpPr/>
            <p:nvPr/>
          </p:nvGrpSpPr>
          <p:grpSpPr>
            <a:xfrm>
              <a:off x="2469104" y="1562971"/>
              <a:ext cx="2247703" cy="2923304"/>
              <a:chOff x="2469104" y="1562971"/>
              <a:chExt cx="2247703" cy="2923304"/>
            </a:xfrm>
          </p:grpSpPr>
          <p:sp>
            <p:nvSpPr>
              <p:cNvPr id="14" name="矩形: 圆角 13">
                <a:extLst>
                  <a:ext uri="{FF2B5EF4-FFF2-40B4-BE49-F238E27FC236}">
                    <a16:creationId xmlns:a16="http://schemas.microsoft.com/office/drawing/2014/main" id="{038C1D1A-5962-42F5-A811-8098199668EB}"/>
                  </a:ext>
                </a:extLst>
              </p:cNvPr>
              <p:cNvSpPr/>
              <p:nvPr/>
            </p:nvSpPr>
            <p:spPr>
              <a:xfrm>
                <a:off x="2469104" y="1562971"/>
                <a:ext cx="2247703" cy="2923304"/>
              </a:xfrm>
              <a:prstGeom prst="roundRect">
                <a:avLst>
                  <a:gd name="adj" fmla="val 3908"/>
                </a:avLst>
              </a:prstGeom>
              <a:solidFill>
                <a:srgbClr val="7FAB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15" name="流程图: 多文档 14">
                <a:extLst>
                  <a:ext uri="{FF2B5EF4-FFF2-40B4-BE49-F238E27FC236}">
                    <a16:creationId xmlns:a16="http://schemas.microsoft.com/office/drawing/2014/main" id="{008AF202-3628-448E-B7A5-DC4C8FB24D91}"/>
                  </a:ext>
                </a:extLst>
              </p:cNvPr>
              <p:cNvSpPr/>
              <p:nvPr/>
            </p:nvSpPr>
            <p:spPr>
              <a:xfrm>
                <a:off x="2651873" y="3979636"/>
                <a:ext cx="858628" cy="359304"/>
              </a:xfrm>
              <a:prstGeom prst="flowChartMultidocument">
                <a:avLst/>
              </a:prstGeom>
              <a:solidFill>
                <a:srgbClr val="7FABD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zh-CN" altLang="en-US" sz="1200" dirty="0">
                    <a:latin typeface="+mj-ea"/>
                    <a:ea typeface="+mj-ea"/>
                  </a:rPr>
                  <a:t>中间数据</a:t>
                </a:r>
                <a:r>
                  <a:rPr lang="en-US" altLang="zh-CN" sz="1200" dirty="0">
                    <a:latin typeface="+mj-ea"/>
                    <a:ea typeface="+mj-ea"/>
                  </a:rPr>
                  <a:t>1</a:t>
                </a:r>
                <a:endParaRPr lang="zh-CN" altLang="en-US" sz="1200" dirty="0">
                  <a:latin typeface="+mj-ea"/>
                  <a:ea typeface="+mj-ea"/>
                </a:endParaRPr>
              </a:p>
            </p:txBody>
          </p:sp>
          <p:sp>
            <p:nvSpPr>
              <p:cNvPr id="16" name="流程图: 多文档 15">
                <a:extLst>
                  <a:ext uri="{FF2B5EF4-FFF2-40B4-BE49-F238E27FC236}">
                    <a16:creationId xmlns:a16="http://schemas.microsoft.com/office/drawing/2014/main" id="{AECB6497-FA6A-404C-80E6-F751FC30639D}"/>
                  </a:ext>
                </a:extLst>
              </p:cNvPr>
              <p:cNvSpPr/>
              <p:nvPr/>
            </p:nvSpPr>
            <p:spPr>
              <a:xfrm>
                <a:off x="3675410" y="3979636"/>
                <a:ext cx="858628" cy="359304"/>
              </a:xfrm>
              <a:prstGeom prst="flowChartMultidocument">
                <a:avLst/>
              </a:prstGeom>
              <a:solidFill>
                <a:srgbClr val="7FABD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zh-CN" altLang="en-US" sz="1200" dirty="0">
                    <a:latin typeface="+mj-ea"/>
                    <a:ea typeface="+mj-ea"/>
                  </a:rPr>
                  <a:t>中间数据</a:t>
                </a:r>
                <a:r>
                  <a:rPr lang="en-US" altLang="zh-CN" sz="1200" dirty="0">
                    <a:latin typeface="+mj-ea"/>
                    <a:ea typeface="+mj-ea"/>
                  </a:rPr>
                  <a:t>N</a:t>
                </a:r>
                <a:endParaRPr lang="zh-CN" altLang="en-US" sz="1200" dirty="0">
                  <a:latin typeface="+mj-ea"/>
                  <a:ea typeface="+mj-ea"/>
                </a:endParaRPr>
              </a:p>
            </p:txBody>
          </p:sp>
          <p:sp>
            <p:nvSpPr>
              <p:cNvPr id="17" name="流程图: 多文档 16">
                <a:extLst>
                  <a:ext uri="{FF2B5EF4-FFF2-40B4-BE49-F238E27FC236}">
                    <a16:creationId xmlns:a16="http://schemas.microsoft.com/office/drawing/2014/main" id="{77301170-9AB5-4DC9-BDF0-F030DF777647}"/>
                  </a:ext>
                </a:extLst>
              </p:cNvPr>
              <p:cNvSpPr/>
              <p:nvPr/>
            </p:nvSpPr>
            <p:spPr>
              <a:xfrm>
                <a:off x="2651873" y="3470103"/>
                <a:ext cx="858628" cy="359304"/>
              </a:xfrm>
              <a:prstGeom prst="flowChartMultidocument">
                <a:avLst/>
              </a:prstGeom>
              <a:solidFill>
                <a:srgbClr val="3B6FB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zh-CN" altLang="en-US" sz="1200" dirty="0">
                    <a:latin typeface="+mj-ea"/>
                    <a:ea typeface="+mj-ea"/>
                  </a:rPr>
                  <a:t>集算脚本</a:t>
                </a:r>
                <a:r>
                  <a:rPr lang="en-US" altLang="zh-CN" sz="1200" dirty="0">
                    <a:latin typeface="+mj-ea"/>
                    <a:ea typeface="+mj-ea"/>
                  </a:rPr>
                  <a:t>1</a:t>
                </a:r>
                <a:endParaRPr lang="zh-CN" altLang="en-US" sz="1200" dirty="0">
                  <a:latin typeface="+mj-ea"/>
                  <a:ea typeface="+mj-ea"/>
                </a:endParaRPr>
              </a:p>
            </p:txBody>
          </p:sp>
          <p:sp>
            <p:nvSpPr>
              <p:cNvPr id="18" name="流程图: 多文档 17">
                <a:extLst>
                  <a:ext uri="{FF2B5EF4-FFF2-40B4-BE49-F238E27FC236}">
                    <a16:creationId xmlns:a16="http://schemas.microsoft.com/office/drawing/2014/main" id="{956A498F-68D6-458C-BA82-20B3B5429506}"/>
                  </a:ext>
                </a:extLst>
              </p:cNvPr>
              <p:cNvSpPr/>
              <p:nvPr/>
            </p:nvSpPr>
            <p:spPr>
              <a:xfrm>
                <a:off x="3675410" y="3470103"/>
                <a:ext cx="858628" cy="359304"/>
              </a:xfrm>
              <a:prstGeom prst="flowChartMultidocument">
                <a:avLst/>
              </a:prstGeom>
              <a:solidFill>
                <a:srgbClr val="3B6FB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zh-CN" altLang="en-US" sz="1200" dirty="0">
                    <a:latin typeface="+mj-ea"/>
                    <a:ea typeface="+mj-ea"/>
                  </a:rPr>
                  <a:t>集算脚本</a:t>
                </a:r>
                <a:r>
                  <a:rPr lang="en-US" altLang="zh-CN" sz="1200" dirty="0">
                    <a:latin typeface="+mj-ea"/>
                    <a:ea typeface="+mj-ea"/>
                  </a:rPr>
                  <a:t>N</a:t>
                </a:r>
                <a:endParaRPr lang="zh-CN" altLang="en-US" sz="1200" dirty="0">
                  <a:latin typeface="+mj-ea"/>
                  <a:ea typeface="+mj-ea"/>
                </a:endParaRPr>
              </a:p>
            </p:txBody>
          </p:sp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6CB8C889-AA0F-402B-88B4-39E70B625290}"/>
                  </a:ext>
                </a:extLst>
              </p:cNvPr>
              <p:cNvSpPr/>
              <p:nvPr/>
            </p:nvSpPr>
            <p:spPr>
              <a:xfrm>
                <a:off x="2551558" y="2802487"/>
                <a:ext cx="2084991" cy="510022"/>
              </a:xfrm>
              <a:prstGeom prst="roundRect">
                <a:avLst>
                  <a:gd name="adj" fmla="val 3908"/>
                </a:avLst>
              </a:prstGeom>
              <a:solidFill>
                <a:srgbClr val="3B6F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latin typeface="+mj-ea"/>
                    <a:ea typeface="+mj-ea"/>
                  </a:rPr>
                  <a:t>计算引擎 </a:t>
                </a:r>
                <a:r>
                  <a:rPr lang="en-US" altLang="zh-CN" dirty="0">
                    <a:latin typeface="+mj-ea"/>
                    <a:ea typeface="+mj-ea"/>
                  </a:rPr>
                  <a:t>[</a:t>
                </a:r>
                <a:r>
                  <a:rPr lang="zh-CN" altLang="en-US" dirty="0">
                    <a:latin typeface="+mj-ea"/>
                    <a:ea typeface="+mj-ea"/>
                  </a:rPr>
                  <a:t>集算器</a:t>
                </a:r>
                <a:r>
                  <a:rPr lang="en-US" altLang="zh-CN" dirty="0">
                    <a:latin typeface="+mj-ea"/>
                    <a:ea typeface="+mj-ea"/>
                  </a:rPr>
                  <a:t>]</a:t>
                </a:r>
                <a:endParaRPr lang="zh-CN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20" name="矩形: 圆角 19">
                <a:extLst>
                  <a:ext uri="{FF2B5EF4-FFF2-40B4-BE49-F238E27FC236}">
                    <a16:creationId xmlns:a16="http://schemas.microsoft.com/office/drawing/2014/main" id="{19FD5923-A40F-4B0A-8EB3-A19073377CA4}"/>
                  </a:ext>
                </a:extLst>
              </p:cNvPr>
              <p:cNvSpPr/>
              <p:nvPr/>
            </p:nvSpPr>
            <p:spPr>
              <a:xfrm>
                <a:off x="2550459" y="2189175"/>
                <a:ext cx="2084991" cy="510022"/>
              </a:xfrm>
              <a:prstGeom prst="roundRect">
                <a:avLst>
                  <a:gd name="adj" fmla="val 3908"/>
                </a:avLst>
              </a:prstGeom>
              <a:solidFill>
                <a:srgbClr val="3B6F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latin typeface="+mj-ea"/>
                    <a:ea typeface="+mj-ea"/>
                  </a:rPr>
                  <a:t>业务逻辑</a:t>
                </a:r>
              </a:p>
            </p:txBody>
          </p: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E662676D-5ACC-4952-9A8F-E8B22ED511B3}"/>
                  </a:ext>
                </a:extLst>
              </p:cNvPr>
              <p:cNvSpPr/>
              <p:nvPr/>
            </p:nvSpPr>
            <p:spPr>
              <a:xfrm>
                <a:off x="2976210" y="1707019"/>
                <a:ext cx="123349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应用</a:t>
                </a:r>
                <a:r>
                  <a:rPr lang="en-US" altLang="zh-CN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1</a:t>
                </a:r>
                <a:endParaRPr lang="zh-CN" altLang="en-US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7A6B58BF-6266-44AC-AF2B-64F134C31B12}"/>
                </a:ext>
              </a:extLst>
            </p:cNvPr>
            <p:cNvGrpSpPr/>
            <p:nvPr/>
          </p:nvGrpSpPr>
          <p:grpSpPr>
            <a:xfrm>
              <a:off x="5119733" y="1562971"/>
              <a:ext cx="2247703" cy="2923304"/>
              <a:chOff x="2469104" y="1562971"/>
              <a:chExt cx="2247703" cy="2923304"/>
            </a:xfrm>
          </p:grpSpPr>
          <p:sp>
            <p:nvSpPr>
              <p:cNvPr id="25" name="矩形: 圆角 24">
                <a:extLst>
                  <a:ext uri="{FF2B5EF4-FFF2-40B4-BE49-F238E27FC236}">
                    <a16:creationId xmlns:a16="http://schemas.microsoft.com/office/drawing/2014/main" id="{FE5634F7-8135-4561-AE11-C032DC989FF3}"/>
                  </a:ext>
                </a:extLst>
              </p:cNvPr>
              <p:cNvSpPr/>
              <p:nvPr/>
            </p:nvSpPr>
            <p:spPr>
              <a:xfrm>
                <a:off x="2469104" y="1562971"/>
                <a:ext cx="2247703" cy="2923304"/>
              </a:xfrm>
              <a:prstGeom prst="roundRect">
                <a:avLst>
                  <a:gd name="adj" fmla="val 3908"/>
                </a:avLst>
              </a:prstGeom>
              <a:solidFill>
                <a:srgbClr val="7FABD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ea"/>
                  <a:ea typeface="+mj-ea"/>
                </a:endParaRPr>
              </a:p>
            </p:txBody>
          </p:sp>
          <p:sp>
            <p:nvSpPr>
              <p:cNvPr id="26" name="流程图: 多文档 25">
                <a:extLst>
                  <a:ext uri="{FF2B5EF4-FFF2-40B4-BE49-F238E27FC236}">
                    <a16:creationId xmlns:a16="http://schemas.microsoft.com/office/drawing/2014/main" id="{9AB9151B-0F0A-4593-BD08-F44627FEB951}"/>
                  </a:ext>
                </a:extLst>
              </p:cNvPr>
              <p:cNvSpPr/>
              <p:nvPr/>
            </p:nvSpPr>
            <p:spPr>
              <a:xfrm>
                <a:off x="2651873" y="3979636"/>
                <a:ext cx="858628" cy="359304"/>
              </a:xfrm>
              <a:prstGeom prst="flowChartMultidocument">
                <a:avLst/>
              </a:prstGeom>
              <a:solidFill>
                <a:srgbClr val="7FABD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zh-CN" altLang="en-US" sz="1200" dirty="0">
                    <a:latin typeface="+mj-ea"/>
                    <a:ea typeface="+mj-ea"/>
                  </a:rPr>
                  <a:t>中间数据</a:t>
                </a:r>
                <a:r>
                  <a:rPr lang="en-US" altLang="zh-CN" sz="1200" dirty="0">
                    <a:latin typeface="+mj-ea"/>
                    <a:ea typeface="+mj-ea"/>
                  </a:rPr>
                  <a:t>1</a:t>
                </a:r>
                <a:endParaRPr lang="zh-CN" altLang="en-US" sz="1200" dirty="0">
                  <a:latin typeface="+mj-ea"/>
                  <a:ea typeface="+mj-ea"/>
                </a:endParaRPr>
              </a:p>
            </p:txBody>
          </p:sp>
          <p:sp>
            <p:nvSpPr>
              <p:cNvPr id="27" name="流程图: 多文档 26">
                <a:extLst>
                  <a:ext uri="{FF2B5EF4-FFF2-40B4-BE49-F238E27FC236}">
                    <a16:creationId xmlns:a16="http://schemas.microsoft.com/office/drawing/2014/main" id="{93CD3C2F-07C9-4C87-BABE-D3CBD24AEE2C}"/>
                  </a:ext>
                </a:extLst>
              </p:cNvPr>
              <p:cNvSpPr/>
              <p:nvPr/>
            </p:nvSpPr>
            <p:spPr>
              <a:xfrm>
                <a:off x="3675410" y="3979636"/>
                <a:ext cx="858628" cy="359304"/>
              </a:xfrm>
              <a:prstGeom prst="flowChartMultidocument">
                <a:avLst/>
              </a:prstGeom>
              <a:solidFill>
                <a:srgbClr val="7FABDF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zh-CN" altLang="en-US" sz="1200" dirty="0">
                    <a:latin typeface="+mj-ea"/>
                    <a:ea typeface="+mj-ea"/>
                  </a:rPr>
                  <a:t>中间数据</a:t>
                </a:r>
                <a:r>
                  <a:rPr lang="en-US" altLang="zh-CN" sz="1200" dirty="0">
                    <a:latin typeface="+mj-ea"/>
                    <a:ea typeface="+mj-ea"/>
                  </a:rPr>
                  <a:t>N</a:t>
                </a:r>
                <a:endParaRPr lang="zh-CN" altLang="en-US" sz="1200" dirty="0">
                  <a:latin typeface="+mj-ea"/>
                  <a:ea typeface="+mj-ea"/>
                </a:endParaRPr>
              </a:p>
            </p:txBody>
          </p:sp>
          <p:sp>
            <p:nvSpPr>
              <p:cNvPr id="28" name="流程图: 多文档 27">
                <a:extLst>
                  <a:ext uri="{FF2B5EF4-FFF2-40B4-BE49-F238E27FC236}">
                    <a16:creationId xmlns:a16="http://schemas.microsoft.com/office/drawing/2014/main" id="{468C7E51-3DCB-47DF-B49D-AE68D27B8E46}"/>
                  </a:ext>
                </a:extLst>
              </p:cNvPr>
              <p:cNvSpPr/>
              <p:nvPr/>
            </p:nvSpPr>
            <p:spPr>
              <a:xfrm>
                <a:off x="2651873" y="3470103"/>
                <a:ext cx="858628" cy="359304"/>
              </a:xfrm>
              <a:prstGeom prst="flowChartMultidocument">
                <a:avLst/>
              </a:prstGeom>
              <a:solidFill>
                <a:srgbClr val="3B6FB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zh-CN" altLang="en-US" sz="1200" dirty="0">
                    <a:latin typeface="+mj-ea"/>
                    <a:ea typeface="+mj-ea"/>
                  </a:rPr>
                  <a:t>集算脚本</a:t>
                </a:r>
                <a:r>
                  <a:rPr lang="en-US" altLang="zh-CN" sz="1200" dirty="0">
                    <a:latin typeface="+mj-ea"/>
                    <a:ea typeface="+mj-ea"/>
                  </a:rPr>
                  <a:t>1</a:t>
                </a:r>
                <a:endParaRPr lang="zh-CN" altLang="en-US" sz="1200" dirty="0">
                  <a:latin typeface="+mj-ea"/>
                  <a:ea typeface="+mj-ea"/>
                </a:endParaRPr>
              </a:p>
            </p:txBody>
          </p:sp>
          <p:sp>
            <p:nvSpPr>
              <p:cNvPr id="29" name="流程图: 多文档 28">
                <a:extLst>
                  <a:ext uri="{FF2B5EF4-FFF2-40B4-BE49-F238E27FC236}">
                    <a16:creationId xmlns:a16="http://schemas.microsoft.com/office/drawing/2014/main" id="{7D55E667-2ADA-49A0-92C3-A5D717C32C6E}"/>
                  </a:ext>
                </a:extLst>
              </p:cNvPr>
              <p:cNvSpPr/>
              <p:nvPr/>
            </p:nvSpPr>
            <p:spPr>
              <a:xfrm>
                <a:off x="3675410" y="3470103"/>
                <a:ext cx="858628" cy="359304"/>
              </a:xfrm>
              <a:prstGeom prst="flowChartMultidocument">
                <a:avLst/>
              </a:prstGeom>
              <a:solidFill>
                <a:srgbClr val="3B6FB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zh-CN" altLang="en-US" sz="1200" dirty="0">
                    <a:latin typeface="+mj-ea"/>
                    <a:ea typeface="+mj-ea"/>
                  </a:rPr>
                  <a:t>集算脚本</a:t>
                </a:r>
                <a:r>
                  <a:rPr lang="en-US" altLang="zh-CN" sz="1200" dirty="0">
                    <a:latin typeface="+mj-ea"/>
                    <a:ea typeface="+mj-ea"/>
                  </a:rPr>
                  <a:t>N</a:t>
                </a:r>
                <a:endParaRPr lang="zh-CN" altLang="en-US" sz="1200" dirty="0">
                  <a:latin typeface="+mj-ea"/>
                  <a:ea typeface="+mj-ea"/>
                </a:endParaRPr>
              </a:p>
            </p:txBody>
          </p:sp>
          <p:sp>
            <p:nvSpPr>
              <p:cNvPr id="30" name="矩形: 圆角 29">
                <a:extLst>
                  <a:ext uri="{FF2B5EF4-FFF2-40B4-BE49-F238E27FC236}">
                    <a16:creationId xmlns:a16="http://schemas.microsoft.com/office/drawing/2014/main" id="{09FD6E61-734A-4B03-B6B4-AF000FA1A80A}"/>
                  </a:ext>
                </a:extLst>
              </p:cNvPr>
              <p:cNvSpPr/>
              <p:nvPr/>
            </p:nvSpPr>
            <p:spPr>
              <a:xfrm>
                <a:off x="2551558" y="2802487"/>
                <a:ext cx="2084991" cy="510022"/>
              </a:xfrm>
              <a:prstGeom prst="roundRect">
                <a:avLst>
                  <a:gd name="adj" fmla="val 3908"/>
                </a:avLst>
              </a:prstGeom>
              <a:solidFill>
                <a:srgbClr val="3B6F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latin typeface="+mj-ea"/>
                    <a:ea typeface="+mj-ea"/>
                  </a:rPr>
                  <a:t>计算引擎 </a:t>
                </a:r>
                <a:r>
                  <a:rPr lang="en-US" altLang="zh-CN" dirty="0">
                    <a:latin typeface="+mj-ea"/>
                    <a:ea typeface="+mj-ea"/>
                  </a:rPr>
                  <a:t>[</a:t>
                </a:r>
                <a:r>
                  <a:rPr lang="zh-CN" altLang="en-US" dirty="0">
                    <a:latin typeface="+mj-ea"/>
                    <a:ea typeface="+mj-ea"/>
                  </a:rPr>
                  <a:t>集算器</a:t>
                </a:r>
                <a:r>
                  <a:rPr lang="en-US" altLang="zh-CN" dirty="0">
                    <a:latin typeface="+mj-ea"/>
                    <a:ea typeface="+mj-ea"/>
                  </a:rPr>
                  <a:t>]</a:t>
                </a:r>
                <a:endParaRPr lang="zh-CN" altLang="en-US" dirty="0">
                  <a:latin typeface="+mj-ea"/>
                  <a:ea typeface="+mj-ea"/>
                </a:endParaRPr>
              </a:p>
            </p:txBody>
          </p:sp>
          <p:sp>
            <p:nvSpPr>
              <p:cNvPr id="31" name="矩形: 圆角 30">
                <a:extLst>
                  <a:ext uri="{FF2B5EF4-FFF2-40B4-BE49-F238E27FC236}">
                    <a16:creationId xmlns:a16="http://schemas.microsoft.com/office/drawing/2014/main" id="{45EFABD2-A06F-4524-8844-F1C967B35DA0}"/>
                  </a:ext>
                </a:extLst>
              </p:cNvPr>
              <p:cNvSpPr/>
              <p:nvPr/>
            </p:nvSpPr>
            <p:spPr>
              <a:xfrm>
                <a:off x="2550459" y="2189175"/>
                <a:ext cx="2084991" cy="510022"/>
              </a:xfrm>
              <a:prstGeom prst="roundRect">
                <a:avLst>
                  <a:gd name="adj" fmla="val 3908"/>
                </a:avLst>
              </a:prstGeom>
              <a:solidFill>
                <a:srgbClr val="3B6F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dirty="0">
                    <a:latin typeface="+mj-ea"/>
                    <a:ea typeface="+mj-ea"/>
                  </a:rPr>
                  <a:t>业务逻辑</a:t>
                </a:r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8CE997C5-CD2D-41F6-8296-3EED0EB94D71}"/>
                  </a:ext>
                </a:extLst>
              </p:cNvPr>
              <p:cNvSpPr/>
              <p:nvPr/>
            </p:nvSpPr>
            <p:spPr>
              <a:xfrm>
                <a:off x="2976210" y="1707019"/>
                <a:ext cx="123349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应用</a:t>
                </a:r>
                <a:r>
                  <a:rPr lang="en-US" altLang="zh-CN" b="1" dirty="0">
                    <a:solidFill>
                      <a:schemeClr val="bg1"/>
                    </a:solidFill>
                    <a:latin typeface="+mj-ea"/>
                    <a:ea typeface="+mj-ea"/>
                  </a:rPr>
                  <a:t>N</a:t>
                </a:r>
                <a:endParaRPr lang="zh-CN" altLang="en-US" b="1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7616733E-D414-4D3F-94B5-275B704C185C}"/>
                </a:ext>
              </a:extLst>
            </p:cNvPr>
            <p:cNvGrpSpPr/>
            <p:nvPr/>
          </p:nvGrpSpPr>
          <p:grpSpPr>
            <a:xfrm>
              <a:off x="2770551" y="4671669"/>
              <a:ext cx="650302" cy="493797"/>
              <a:chOff x="2770551" y="4655375"/>
              <a:chExt cx="650302" cy="493797"/>
            </a:xfrm>
          </p:grpSpPr>
          <p:sp>
            <p:nvSpPr>
              <p:cNvPr id="23" name="右大括号 22">
                <a:extLst>
                  <a:ext uri="{FF2B5EF4-FFF2-40B4-BE49-F238E27FC236}">
                    <a16:creationId xmlns:a16="http://schemas.microsoft.com/office/drawing/2014/main" id="{67A9F796-CAA2-4D5B-BB35-E243C3A085FC}"/>
                  </a:ext>
                </a:extLst>
              </p:cNvPr>
              <p:cNvSpPr/>
              <p:nvPr/>
            </p:nvSpPr>
            <p:spPr>
              <a:xfrm rot="16200000">
                <a:off x="2933001" y="4661321"/>
                <a:ext cx="325401" cy="650302"/>
              </a:xfrm>
              <a:prstGeom prst="rightBrace">
                <a:avLst>
                  <a:gd name="adj1" fmla="val 0"/>
                  <a:gd name="adj2" fmla="val 45536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4" name="直接箭头连接符 33">
                <a:extLst>
                  <a:ext uri="{FF2B5EF4-FFF2-40B4-BE49-F238E27FC236}">
                    <a16:creationId xmlns:a16="http://schemas.microsoft.com/office/drawing/2014/main" id="{2083C71A-5D9A-4D2B-B8EE-FB73FD20A7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81187" y="4655375"/>
                <a:ext cx="0" cy="32540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E3179D41-8CC7-4A29-BF6F-6E070D99DD3A}"/>
                </a:ext>
              </a:extLst>
            </p:cNvPr>
            <p:cNvGrpSpPr/>
            <p:nvPr/>
          </p:nvGrpSpPr>
          <p:grpSpPr>
            <a:xfrm>
              <a:off x="4039251" y="4671669"/>
              <a:ext cx="650302" cy="493797"/>
              <a:chOff x="2770551" y="4655375"/>
              <a:chExt cx="650302" cy="493797"/>
            </a:xfrm>
          </p:grpSpPr>
          <p:sp>
            <p:nvSpPr>
              <p:cNvPr id="39" name="右大括号 38">
                <a:extLst>
                  <a:ext uri="{FF2B5EF4-FFF2-40B4-BE49-F238E27FC236}">
                    <a16:creationId xmlns:a16="http://schemas.microsoft.com/office/drawing/2014/main" id="{55D7B608-08FE-45DB-90C9-71DD1FE3A3F1}"/>
                  </a:ext>
                </a:extLst>
              </p:cNvPr>
              <p:cNvSpPr/>
              <p:nvPr/>
            </p:nvSpPr>
            <p:spPr>
              <a:xfrm rot="16200000">
                <a:off x="2933001" y="4661321"/>
                <a:ext cx="325401" cy="650302"/>
              </a:xfrm>
              <a:prstGeom prst="rightBrace">
                <a:avLst>
                  <a:gd name="adj1" fmla="val 0"/>
                  <a:gd name="adj2" fmla="val 45536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0" name="直接箭头连接符 39">
                <a:extLst>
                  <a:ext uri="{FF2B5EF4-FFF2-40B4-BE49-F238E27FC236}">
                    <a16:creationId xmlns:a16="http://schemas.microsoft.com/office/drawing/2014/main" id="{216A0578-4D0D-458A-8CC9-9A3C794BD19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66673" y="4655375"/>
                <a:ext cx="0" cy="32540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84D47FA2-C5F1-477C-9097-040365ACAFFB}"/>
                </a:ext>
              </a:extLst>
            </p:cNvPr>
            <p:cNvGrpSpPr/>
            <p:nvPr/>
          </p:nvGrpSpPr>
          <p:grpSpPr>
            <a:xfrm>
              <a:off x="5307951" y="4671669"/>
              <a:ext cx="650302" cy="493797"/>
              <a:chOff x="2770551" y="4655375"/>
              <a:chExt cx="650302" cy="493797"/>
            </a:xfrm>
          </p:grpSpPr>
          <p:sp>
            <p:nvSpPr>
              <p:cNvPr id="42" name="右大括号 41">
                <a:extLst>
                  <a:ext uri="{FF2B5EF4-FFF2-40B4-BE49-F238E27FC236}">
                    <a16:creationId xmlns:a16="http://schemas.microsoft.com/office/drawing/2014/main" id="{0D7AE984-805C-4EB4-86B5-4C662D76861C}"/>
                  </a:ext>
                </a:extLst>
              </p:cNvPr>
              <p:cNvSpPr/>
              <p:nvPr/>
            </p:nvSpPr>
            <p:spPr>
              <a:xfrm rot="16200000">
                <a:off x="2933001" y="4661321"/>
                <a:ext cx="325401" cy="650302"/>
              </a:xfrm>
              <a:prstGeom prst="rightBrace">
                <a:avLst>
                  <a:gd name="adj1" fmla="val 0"/>
                  <a:gd name="adj2" fmla="val 45536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3" name="直接箭头连接符 42">
                <a:extLst>
                  <a:ext uri="{FF2B5EF4-FFF2-40B4-BE49-F238E27FC236}">
                    <a16:creationId xmlns:a16="http://schemas.microsoft.com/office/drawing/2014/main" id="{396D8D92-3E31-4023-BCAE-A7DA1C483FD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81187" y="4655375"/>
                <a:ext cx="0" cy="32540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374105D2-32E7-4179-8796-4EBEAF044FCC}"/>
                </a:ext>
              </a:extLst>
            </p:cNvPr>
            <p:cNvGrpSpPr/>
            <p:nvPr/>
          </p:nvGrpSpPr>
          <p:grpSpPr>
            <a:xfrm>
              <a:off x="6576652" y="4671669"/>
              <a:ext cx="650302" cy="493797"/>
              <a:chOff x="2770551" y="4655375"/>
              <a:chExt cx="650302" cy="493797"/>
            </a:xfrm>
          </p:grpSpPr>
          <p:sp>
            <p:nvSpPr>
              <p:cNvPr id="45" name="右大括号 44">
                <a:extLst>
                  <a:ext uri="{FF2B5EF4-FFF2-40B4-BE49-F238E27FC236}">
                    <a16:creationId xmlns:a16="http://schemas.microsoft.com/office/drawing/2014/main" id="{2FBA670C-8E5A-4D5A-B7CE-ACC1AAF4582A}"/>
                  </a:ext>
                </a:extLst>
              </p:cNvPr>
              <p:cNvSpPr/>
              <p:nvPr/>
            </p:nvSpPr>
            <p:spPr>
              <a:xfrm rot="16200000">
                <a:off x="2933001" y="4661321"/>
                <a:ext cx="325401" cy="650302"/>
              </a:xfrm>
              <a:prstGeom prst="rightBrace">
                <a:avLst>
                  <a:gd name="adj1" fmla="val 0"/>
                  <a:gd name="adj2" fmla="val 45536"/>
                </a:avLst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6" name="直接箭头连接符 45">
                <a:extLst>
                  <a:ext uri="{FF2B5EF4-FFF2-40B4-BE49-F238E27FC236}">
                    <a16:creationId xmlns:a16="http://schemas.microsoft.com/office/drawing/2014/main" id="{60A9677D-A94E-4661-8220-48BF896ABCA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66673" y="4655375"/>
                <a:ext cx="0" cy="32540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8" name="calculator_384684">
            <a:extLst>
              <a:ext uri="{FF2B5EF4-FFF2-40B4-BE49-F238E27FC236}">
                <a16:creationId xmlns:a16="http://schemas.microsoft.com/office/drawing/2014/main" id="{C8B58DFD-D18C-45EF-9A94-0BA170CAADEF}"/>
              </a:ext>
            </a:extLst>
          </p:cNvPr>
          <p:cNvSpPr>
            <a:spLocks noChangeAspect="1"/>
          </p:cNvSpPr>
          <p:nvPr/>
        </p:nvSpPr>
        <p:spPr bwMode="auto">
          <a:xfrm>
            <a:off x="8338331" y="4654898"/>
            <a:ext cx="609685" cy="608854"/>
          </a:xfrm>
          <a:custGeom>
            <a:avLst/>
            <a:gdLst>
              <a:gd name="connsiteX0" fmla="*/ 290153 w 606914"/>
              <a:gd name="connsiteY0" fmla="*/ 516116 h 606087"/>
              <a:gd name="connsiteX1" fmla="*/ 297234 w 606914"/>
              <a:gd name="connsiteY1" fmla="*/ 516116 h 606087"/>
              <a:gd name="connsiteX2" fmla="*/ 314087 w 606914"/>
              <a:gd name="connsiteY2" fmla="*/ 532911 h 606087"/>
              <a:gd name="connsiteX3" fmla="*/ 297234 w 606914"/>
              <a:gd name="connsiteY3" fmla="*/ 549705 h 606087"/>
              <a:gd name="connsiteX4" fmla="*/ 290153 w 606914"/>
              <a:gd name="connsiteY4" fmla="*/ 549705 h 606087"/>
              <a:gd name="connsiteX5" fmla="*/ 273300 w 606914"/>
              <a:gd name="connsiteY5" fmla="*/ 532911 h 606087"/>
              <a:gd name="connsiteX6" fmla="*/ 290153 w 606914"/>
              <a:gd name="connsiteY6" fmla="*/ 516116 h 606087"/>
              <a:gd name="connsiteX7" fmla="*/ 222733 w 606914"/>
              <a:gd name="connsiteY7" fmla="*/ 516116 h 606087"/>
              <a:gd name="connsiteX8" fmla="*/ 229803 w 606914"/>
              <a:gd name="connsiteY8" fmla="*/ 516116 h 606087"/>
              <a:gd name="connsiteX9" fmla="*/ 246626 w 606914"/>
              <a:gd name="connsiteY9" fmla="*/ 532911 h 606087"/>
              <a:gd name="connsiteX10" fmla="*/ 229803 w 606914"/>
              <a:gd name="connsiteY10" fmla="*/ 549705 h 606087"/>
              <a:gd name="connsiteX11" fmla="*/ 222733 w 606914"/>
              <a:gd name="connsiteY11" fmla="*/ 549705 h 606087"/>
              <a:gd name="connsiteX12" fmla="*/ 205910 w 606914"/>
              <a:gd name="connsiteY12" fmla="*/ 532911 h 606087"/>
              <a:gd name="connsiteX13" fmla="*/ 222733 w 606914"/>
              <a:gd name="connsiteY13" fmla="*/ 516116 h 606087"/>
              <a:gd name="connsiteX14" fmla="*/ 155343 w 606914"/>
              <a:gd name="connsiteY14" fmla="*/ 516116 h 606087"/>
              <a:gd name="connsiteX15" fmla="*/ 162234 w 606914"/>
              <a:gd name="connsiteY15" fmla="*/ 516116 h 606087"/>
              <a:gd name="connsiteX16" fmla="*/ 179236 w 606914"/>
              <a:gd name="connsiteY16" fmla="*/ 532911 h 606087"/>
              <a:gd name="connsiteX17" fmla="*/ 162413 w 606914"/>
              <a:gd name="connsiteY17" fmla="*/ 549705 h 606087"/>
              <a:gd name="connsiteX18" fmla="*/ 155343 w 606914"/>
              <a:gd name="connsiteY18" fmla="*/ 549705 h 606087"/>
              <a:gd name="connsiteX19" fmla="*/ 138520 w 606914"/>
              <a:gd name="connsiteY19" fmla="*/ 532911 h 606087"/>
              <a:gd name="connsiteX20" fmla="*/ 155343 w 606914"/>
              <a:gd name="connsiteY20" fmla="*/ 516116 h 606087"/>
              <a:gd name="connsiteX21" fmla="*/ 87849 w 606914"/>
              <a:gd name="connsiteY21" fmla="*/ 516116 h 606087"/>
              <a:gd name="connsiteX22" fmla="*/ 94845 w 606914"/>
              <a:gd name="connsiteY22" fmla="*/ 516116 h 606087"/>
              <a:gd name="connsiteX23" fmla="*/ 111705 w 606914"/>
              <a:gd name="connsiteY23" fmla="*/ 532911 h 606087"/>
              <a:gd name="connsiteX24" fmla="*/ 94845 w 606914"/>
              <a:gd name="connsiteY24" fmla="*/ 549705 h 606087"/>
              <a:gd name="connsiteX25" fmla="*/ 87849 w 606914"/>
              <a:gd name="connsiteY25" fmla="*/ 549705 h 606087"/>
              <a:gd name="connsiteX26" fmla="*/ 70989 w 606914"/>
              <a:gd name="connsiteY26" fmla="*/ 532911 h 606087"/>
              <a:gd name="connsiteX27" fmla="*/ 87849 w 606914"/>
              <a:gd name="connsiteY27" fmla="*/ 516116 h 606087"/>
              <a:gd name="connsiteX28" fmla="*/ 290153 w 606914"/>
              <a:gd name="connsiteY28" fmla="*/ 448585 h 606087"/>
              <a:gd name="connsiteX29" fmla="*/ 297234 w 606914"/>
              <a:gd name="connsiteY29" fmla="*/ 448585 h 606087"/>
              <a:gd name="connsiteX30" fmla="*/ 314087 w 606914"/>
              <a:gd name="connsiteY30" fmla="*/ 465415 h 606087"/>
              <a:gd name="connsiteX31" fmla="*/ 297234 w 606914"/>
              <a:gd name="connsiteY31" fmla="*/ 482245 h 606087"/>
              <a:gd name="connsiteX32" fmla="*/ 290153 w 606914"/>
              <a:gd name="connsiteY32" fmla="*/ 482245 h 606087"/>
              <a:gd name="connsiteX33" fmla="*/ 273300 w 606914"/>
              <a:gd name="connsiteY33" fmla="*/ 465415 h 606087"/>
              <a:gd name="connsiteX34" fmla="*/ 290153 w 606914"/>
              <a:gd name="connsiteY34" fmla="*/ 448585 h 606087"/>
              <a:gd name="connsiteX35" fmla="*/ 222733 w 606914"/>
              <a:gd name="connsiteY35" fmla="*/ 448585 h 606087"/>
              <a:gd name="connsiteX36" fmla="*/ 229803 w 606914"/>
              <a:gd name="connsiteY36" fmla="*/ 448585 h 606087"/>
              <a:gd name="connsiteX37" fmla="*/ 246626 w 606914"/>
              <a:gd name="connsiteY37" fmla="*/ 465415 h 606087"/>
              <a:gd name="connsiteX38" fmla="*/ 229803 w 606914"/>
              <a:gd name="connsiteY38" fmla="*/ 482245 h 606087"/>
              <a:gd name="connsiteX39" fmla="*/ 222733 w 606914"/>
              <a:gd name="connsiteY39" fmla="*/ 482245 h 606087"/>
              <a:gd name="connsiteX40" fmla="*/ 205910 w 606914"/>
              <a:gd name="connsiteY40" fmla="*/ 465415 h 606087"/>
              <a:gd name="connsiteX41" fmla="*/ 222733 w 606914"/>
              <a:gd name="connsiteY41" fmla="*/ 448585 h 606087"/>
              <a:gd name="connsiteX42" fmla="*/ 155343 w 606914"/>
              <a:gd name="connsiteY42" fmla="*/ 448585 h 606087"/>
              <a:gd name="connsiteX43" fmla="*/ 162234 w 606914"/>
              <a:gd name="connsiteY43" fmla="*/ 448585 h 606087"/>
              <a:gd name="connsiteX44" fmla="*/ 179236 w 606914"/>
              <a:gd name="connsiteY44" fmla="*/ 465415 h 606087"/>
              <a:gd name="connsiteX45" fmla="*/ 162413 w 606914"/>
              <a:gd name="connsiteY45" fmla="*/ 482245 h 606087"/>
              <a:gd name="connsiteX46" fmla="*/ 155343 w 606914"/>
              <a:gd name="connsiteY46" fmla="*/ 482245 h 606087"/>
              <a:gd name="connsiteX47" fmla="*/ 138520 w 606914"/>
              <a:gd name="connsiteY47" fmla="*/ 465415 h 606087"/>
              <a:gd name="connsiteX48" fmla="*/ 155343 w 606914"/>
              <a:gd name="connsiteY48" fmla="*/ 448585 h 606087"/>
              <a:gd name="connsiteX49" fmla="*/ 87849 w 606914"/>
              <a:gd name="connsiteY49" fmla="*/ 448585 h 606087"/>
              <a:gd name="connsiteX50" fmla="*/ 94845 w 606914"/>
              <a:gd name="connsiteY50" fmla="*/ 448585 h 606087"/>
              <a:gd name="connsiteX51" fmla="*/ 111705 w 606914"/>
              <a:gd name="connsiteY51" fmla="*/ 465415 h 606087"/>
              <a:gd name="connsiteX52" fmla="*/ 94845 w 606914"/>
              <a:gd name="connsiteY52" fmla="*/ 482245 h 606087"/>
              <a:gd name="connsiteX53" fmla="*/ 87849 w 606914"/>
              <a:gd name="connsiteY53" fmla="*/ 482245 h 606087"/>
              <a:gd name="connsiteX54" fmla="*/ 70989 w 606914"/>
              <a:gd name="connsiteY54" fmla="*/ 465415 h 606087"/>
              <a:gd name="connsiteX55" fmla="*/ 87849 w 606914"/>
              <a:gd name="connsiteY55" fmla="*/ 448585 h 606087"/>
              <a:gd name="connsiteX56" fmla="*/ 506359 w 606914"/>
              <a:gd name="connsiteY56" fmla="*/ 415572 h 606087"/>
              <a:gd name="connsiteX57" fmla="*/ 506359 w 606914"/>
              <a:gd name="connsiteY57" fmla="*/ 458525 h 606087"/>
              <a:gd name="connsiteX58" fmla="*/ 549378 w 606914"/>
              <a:gd name="connsiteY58" fmla="*/ 415572 h 606087"/>
              <a:gd name="connsiteX59" fmla="*/ 290153 w 606914"/>
              <a:gd name="connsiteY59" fmla="*/ 381336 h 606087"/>
              <a:gd name="connsiteX60" fmla="*/ 297234 w 606914"/>
              <a:gd name="connsiteY60" fmla="*/ 381336 h 606087"/>
              <a:gd name="connsiteX61" fmla="*/ 314087 w 606914"/>
              <a:gd name="connsiteY61" fmla="*/ 398166 h 606087"/>
              <a:gd name="connsiteX62" fmla="*/ 297234 w 606914"/>
              <a:gd name="connsiteY62" fmla="*/ 414996 h 606087"/>
              <a:gd name="connsiteX63" fmla="*/ 290153 w 606914"/>
              <a:gd name="connsiteY63" fmla="*/ 414996 h 606087"/>
              <a:gd name="connsiteX64" fmla="*/ 273300 w 606914"/>
              <a:gd name="connsiteY64" fmla="*/ 398166 h 606087"/>
              <a:gd name="connsiteX65" fmla="*/ 290153 w 606914"/>
              <a:gd name="connsiteY65" fmla="*/ 381336 h 606087"/>
              <a:gd name="connsiteX66" fmla="*/ 222733 w 606914"/>
              <a:gd name="connsiteY66" fmla="*/ 381336 h 606087"/>
              <a:gd name="connsiteX67" fmla="*/ 229803 w 606914"/>
              <a:gd name="connsiteY67" fmla="*/ 381336 h 606087"/>
              <a:gd name="connsiteX68" fmla="*/ 246626 w 606914"/>
              <a:gd name="connsiteY68" fmla="*/ 398166 h 606087"/>
              <a:gd name="connsiteX69" fmla="*/ 229803 w 606914"/>
              <a:gd name="connsiteY69" fmla="*/ 414996 h 606087"/>
              <a:gd name="connsiteX70" fmla="*/ 222733 w 606914"/>
              <a:gd name="connsiteY70" fmla="*/ 414996 h 606087"/>
              <a:gd name="connsiteX71" fmla="*/ 205910 w 606914"/>
              <a:gd name="connsiteY71" fmla="*/ 398166 h 606087"/>
              <a:gd name="connsiteX72" fmla="*/ 222733 w 606914"/>
              <a:gd name="connsiteY72" fmla="*/ 381336 h 606087"/>
              <a:gd name="connsiteX73" fmla="*/ 155343 w 606914"/>
              <a:gd name="connsiteY73" fmla="*/ 381336 h 606087"/>
              <a:gd name="connsiteX74" fmla="*/ 162234 w 606914"/>
              <a:gd name="connsiteY74" fmla="*/ 381336 h 606087"/>
              <a:gd name="connsiteX75" fmla="*/ 179236 w 606914"/>
              <a:gd name="connsiteY75" fmla="*/ 398166 h 606087"/>
              <a:gd name="connsiteX76" fmla="*/ 162413 w 606914"/>
              <a:gd name="connsiteY76" fmla="*/ 414996 h 606087"/>
              <a:gd name="connsiteX77" fmla="*/ 155343 w 606914"/>
              <a:gd name="connsiteY77" fmla="*/ 414996 h 606087"/>
              <a:gd name="connsiteX78" fmla="*/ 138520 w 606914"/>
              <a:gd name="connsiteY78" fmla="*/ 398166 h 606087"/>
              <a:gd name="connsiteX79" fmla="*/ 155343 w 606914"/>
              <a:gd name="connsiteY79" fmla="*/ 381336 h 606087"/>
              <a:gd name="connsiteX80" fmla="*/ 87849 w 606914"/>
              <a:gd name="connsiteY80" fmla="*/ 381336 h 606087"/>
              <a:gd name="connsiteX81" fmla="*/ 94845 w 606914"/>
              <a:gd name="connsiteY81" fmla="*/ 381336 h 606087"/>
              <a:gd name="connsiteX82" fmla="*/ 111705 w 606914"/>
              <a:gd name="connsiteY82" fmla="*/ 398166 h 606087"/>
              <a:gd name="connsiteX83" fmla="*/ 94845 w 606914"/>
              <a:gd name="connsiteY83" fmla="*/ 414996 h 606087"/>
              <a:gd name="connsiteX84" fmla="*/ 87849 w 606914"/>
              <a:gd name="connsiteY84" fmla="*/ 414996 h 606087"/>
              <a:gd name="connsiteX85" fmla="*/ 70989 w 606914"/>
              <a:gd name="connsiteY85" fmla="*/ 398166 h 606087"/>
              <a:gd name="connsiteX86" fmla="*/ 87849 w 606914"/>
              <a:gd name="connsiteY86" fmla="*/ 381336 h 606087"/>
              <a:gd name="connsiteX87" fmla="*/ 435655 w 606914"/>
              <a:gd name="connsiteY87" fmla="*/ 316768 h 606087"/>
              <a:gd name="connsiteX88" fmla="*/ 522676 w 606914"/>
              <a:gd name="connsiteY88" fmla="*/ 316768 h 606087"/>
              <a:gd name="connsiteX89" fmla="*/ 539524 w 606914"/>
              <a:gd name="connsiteY89" fmla="*/ 333598 h 606087"/>
              <a:gd name="connsiteX90" fmla="*/ 522676 w 606914"/>
              <a:gd name="connsiteY90" fmla="*/ 350428 h 606087"/>
              <a:gd name="connsiteX91" fmla="*/ 435655 w 606914"/>
              <a:gd name="connsiteY91" fmla="*/ 350428 h 606087"/>
              <a:gd name="connsiteX92" fmla="*/ 418806 w 606914"/>
              <a:gd name="connsiteY92" fmla="*/ 333598 h 606087"/>
              <a:gd name="connsiteX93" fmla="*/ 435655 w 606914"/>
              <a:gd name="connsiteY93" fmla="*/ 316768 h 606087"/>
              <a:gd name="connsiteX94" fmla="*/ 101184 w 606914"/>
              <a:gd name="connsiteY94" fmla="*/ 269625 h 606087"/>
              <a:gd name="connsiteX95" fmla="*/ 101184 w 606914"/>
              <a:gd name="connsiteY95" fmla="*/ 314021 h 606087"/>
              <a:gd name="connsiteX96" fmla="*/ 283961 w 606914"/>
              <a:gd name="connsiteY96" fmla="*/ 314021 h 606087"/>
              <a:gd name="connsiteX97" fmla="*/ 283961 w 606914"/>
              <a:gd name="connsiteY97" fmla="*/ 269625 h 606087"/>
              <a:gd name="connsiteX98" fmla="*/ 435657 w 606914"/>
              <a:gd name="connsiteY98" fmla="*/ 237594 h 606087"/>
              <a:gd name="connsiteX99" fmla="*/ 522692 w 606914"/>
              <a:gd name="connsiteY99" fmla="*/ 237594 h 606087"/>
              <a:gd name="connsiteX100" fmla="*/ 539543 w 606914"/>
              <a:gd name="connsiteY100" fmla="*/ 254424 h 606087"/>
              <a:gd name="connsiteX101" fmla="*/ 522692 w 606914"/>
              <a:gd name="connsiteY101" fmla="*/ 271254 h 606087"/>
              <a:gd name="connsiteX102" fmla="*/ 435657 w 606914"/>
              <a:gd name="connsiteY102" fmla="*/ 271254 h 606087"/>
              <a:gd name="connsiteX103" fmla="*/ 418806 w 606914"/>
              <a:gd name="connsiteY103" fmla="*/ 254424 h 606087"/>
              <a:gd name="connsiteX104" fmla="*/ 435657 w 606914"/>
              <a:gd name="connsiteY104" fmla="*/ 237594 h 606087"/>
              <a:gd name="connsiteX105" fmla="*/ 84332 w 606914"/>
              <a:gd name="connsiteY105" fmla="*/ 235971 h 606087"/>
              <a:gd name="connsiteX106" fmla="*/ 300904 w 606914"/>
              <a:gd name="connsiteY106" fmla="*/ 235971 h 606087"/>
              <a:gd name="connsiteX107" fmla="*/ 317756 w 606914"/>
              <a:gd name="connsiteY107" fmla="*/ 252798 h 606087"/>
              <a:gd name="connsiteX108" fmla="*/ 317756 w 606914"/>
              <a:gd name="connsiteY108" fmla="*/ 330849 h 606087"/>
              <a:gd name="connsiteX109" fmla="*/ 300904 w 606914"/>
              <a:gd name="connsiteY109" fmla="*/ 347676 h 606087"/>
              <a:gd name="connsiteX110" fmla="*/ 84332 w 606914"/>
              <a:gd name="connsiteY110" fmla="*/ 347676 h 606087"/>
              <a:gd name="connsiteX111" fmla="*/ 67480 w 606914"/>
              <a:gd name="connsiteY111" fmla="*/ 330849 h 606087"/>
              <a:gd name="connsiteX112" fmla="*/ 67480 w 606914"/>
              <a:gd name="connsiteY112" fmla="*/ 252798 h 606087"/>
              <a:gd name="connsiteX113" fmla="*/ 84332 w 606914"/>
              <a:gd name="connsiteY113" fmla="*/ 235971 h 606087"/>
              <a:gd name="connsiteX114" fmla="*/ 33698 w 606914"/>
              <a:gd name="connsiteY114" fmla="*/ 202238 h 606087"/>
              <a:gd name="connsiteX115" fmla="*/ 33698 w 606914"/>
              <a:gd name="connsiteY115" fmla="*/ 572441 h 606087"/>
              <a:gd name="connsiteX116" fmla="*/ 351315 w 606914"/>
              <a:gd name="connsiteY116" fmla="*/ 572441 h 606087"/>
              <a:gd name="connsiteX117" fmla="*/ 351315 w 606914"/>
              <a:gd name="connsiteY117" fmla="*/ 202238 h 606087"/>
              <a:gd name="connsiteX118" fmla="*/ 435657 w 606914"/>
              <a:gd name="connsiteY118" fmla="*/ 158278 h 606087"/>
              <a:gd name="connsiteX119" fmla="*/ 522692 w 606914"/>
              <a:gd name="connsiteY119" fmla="*/ 158278 h 606087"/>
              <a:gd name="connsiteX120" fmla="*/ 539543 w 606914"/>
              <a:gd name="connsiteY120" fmla="*/ 175108 h 606087"/>
              <a:gd name="connsiteX121" fmla="*/ 522692 w 606914"/>
              <a:gd name="connsiteY121" fmla="*/ 191938 h 606087"/>
              <a:gd name="connsiteX122" fmla="*/ 435657 w 606914"/>
              <a:gd name="connsiteY122" fmla="*/ 191938 h 606087"/>
              <a:gd name="connsiteX123" fmla="*/ 418806 w 606914"/>
              <a:gd name="connsiteY123" fmla="*/ 175108 h 606087"/>
              <a:gd name="connsiteX124" fmla="*/ 435657 w 606914"/>
              <a:gd name="connsiteY124" fmla="*/ 158278 h 606087"/>
              <a:gd name="connsiteX125" fmla="*/ 280059 w 606914"/>
              <a:gd name="connsiteY125" fmla="*/ 79104 h 606087"/>
              <a:gd name="connsiteX126" fmla="*/ 522764 w 606914"/>
              <a:gd name="connsiteY126" fmla="*/ 79104 h 606087"/>
              <a:gd name="connsiteX127" fmla="*/ 539614 w 606914"/>
              <a:gd name="connsiteY127" fmla="*/ 95934 h 606087"/>
              <a:gd name="connsiteX128" fmla="*/ 522764 w 606914"/>
              <a:gd name="connsiteY128" fmla="*/ 112764 h 606087"/>
              <a:gd name="connsiteX129" fmla="*/ 280059 w 606914"/>
              <a:gd name="connsiteY129" fmla="*/ 112764 h 606087"/>
              <a:gd name="connsiteX130" fmla="*/ 263209 w 606914"/>
              <a:gd name="connsiteY130" fmla="*/ 95934 h 606087"/>
              <a:gd name="connsiteX131" fmla="*/ 280059 w 606914"/>
              <a:gd name="connsiteY131" fmla="*/ 79104 h 606087"/>
              <a:gd name="connsiteX132" fmla="*/ 229520 w 606914"/>
              <a:gd name="connsiteY132" fmla="*/ 33646 h 606087"/>
              <a:gd name="connsiteX133" fmla="*/ 229520 w 606914"/>
              <a:gd name="connsiteY133" fmla="*/ 168591 h 606087"/>
              <a:gd name="connsiteX134" fmla="*/ 368253 w 606914"/>
              <a:gd name="connsiteY134" fmla="*/ 168591 h 606087"/>
              <a:gd name="connsiteX135" fmla="*/ 385102 w 606914"/>
              <a:gd name="connsiteY135" fmla="*/ 185414 h 606087"/>
              <a:gd name="connsiteX136" fmla="*/ 385102 w 606914"/>
              <a:gd name="connsiteY136" fmla="*/ 482239 h 606087"/>
              <a:gd name="connsiteX137" fmla="*/ 472662 w 606914"/>
              <a:gd name="connsiteY137" fmla="*/ 482239 h 606087"/>
              <a:gd name="connsiteX138" fmla="*/ 472662 w 606914"/>
              <a:gd name="connsiteY138" fmla="*/ 398659 h 606087"/>
              <a:gd name="connsiteX139" fmla="*/ 489511 w 606914"/>
              <a:gd name="connsiteY139" fmla="*/ 381836 h 606087"/>
              <a:gd name="connsiteX140" fmla="*/ 573306 w 606914"/>
              <a:gd name="connsiteY140" fmla="*/ 381836 h 606087"/>
              <a:gd name="connsiteX141" fmla="*/ 573306 w 606914"/>
              <a:gd name="connsiteY141" fmla="*/ 33646 h 606087"/>
              <a:gd name="connsiteX142" fmla="*/ 212582 w 606914"/>
              <a:gd name="connsiteY142" fmla="*/ 0 h 606087"/>
              <a:gd name="connsiteX143" fmla="*/ 590155 w 606914"/>
              <a:gd name="connsiteY143" fmla="*/ 0 h 606087"/>
              <a:gd name="connsiteX144" fmla="*/ 606914 w 606914"/>
              <a:gd name="connsiteY144" fmla="*/ 16913 h 606087"/>
              <a:gd name="connsiteX145" fmla="*/ 606914 w 606914"/>
              <a:gd name="connsiteY145" fmla="*/ 398749 h 606087"/>
              <a:gd name="connsiteX146" fmla="*/ 601985 w 606914"/>
              <a:gd name="connsiteY146" fmla="*/ 410650 h 606087"/>
              <a:gd name="connsiteX147" fmla="*/ 501341 w 606914"/>
              <a:gd name="connsiteY147" fmla="*/ 511143 h 606087"/>
              <a:gd name="connsiteX148" fmla="*/ 489421 w 606914"/>
              <a:gd name="connsiteY148" fmla="*/ 516065 h 606087"/>
              <a:gd name="connsiteX149" fmla="*/ 385012 w 606914"/>
              <a:gd name="connsiteY149" fmla="*/ 516065 h 606087"/>
              <a:gd name="connsiteX150" fmla="*/ 385012 w 606914"/>
              <a:gd name="connsiteY150" fmla="*/ 589264 h 606087"/>
              <a:gd name="connsiteX151" fmla="*/ 368164 w 606914"/>
              <a:gd name="connsiteY151" fmla="*/ 606087 h 606087"/>
              <a:gd name="connsiteX152" fmla="*/ 16849 w 606914"/>
              <a:gd name="connsiteY152" fmla="*/ 606087 h 606087"/>
              <a:gd name="connsiteX153" fmla="*/ 0 w 606914"/>
              <a:gd name="connsiteY153" fmla="*/ 589264 h 606087"/>
              <a:gd name="connsiteX154" fmla="*/ 0 w 606914"/>
              <a:gd name="connsiteY154" fmla="*/ 185414 h 606087"/>
              <a:gd name="connsiteX155" fmla="*/ 16849 w 606914"/>
              <a:gd name="connsiteY155" fmla="*/ 168591 h 606087"/>
              <a:gd name="connsiteX156" fmla="*/ 195733 w 606914"/>
              <a:gd name="connsiteY156" fmla="*/ 168591 h 606087"/>
              <a:gd name="connsiteX157" fmla="*/ 195733 w 606914"/>
              <a:gd name="connsiteY157" fmla="*/ 16823 h 606087"/>
              <a:gd name="connsiteX158" fmla="*/ 212582 w 606914"/>
              <a:gd name="connsiteY158" fmla="*/ 0 h 60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</a:cxnLst>
            <a:rect l="l" t="t" r="r" b="b"/>
            <a:pathLst>
              <a:path w="606914" h="606087">
                <a:moveTo>
                  <a:pt x="290153" y="516116"/>
                </a:moveTo>
                <a:lnTo>
                  <a:pt x="297234" y="516116"/>
                </a:lnTo>
                <a:cubicBezTo>
                  <a:pt x="306557" y="516116"/>
                  <a:pt x="314087" y="523620"/>
                  <a:pt x="314087" y="532911"/>
                </a:cubicBezTo>
                <a:cubicBezTo>
                  <a:pt x="314087" y="542201"/>
                  <a:pt x="306557" y="549705"/>
                  <a:pt x="297234" y="549705"/>
                </a:cubicBezTo>
                <a:lnTo>
                  <a:pt x="290153" y="549705"/>
                </a:lnTo>
                <a:cubicBezTo>
                  <a:pt x="280830" y="549705"/>
                  <a:pt x="273300" y="542201"/>
                  <a:pt x="273300" y="532911"/>
                </a:cubicBezTo>
                <a:cubicBezTo>
                  <a:pt x="273300" y="523620"/>
                  <a:pt x="280830" y="516116"/>
                  <a:pt x="290153" y="516116"/>
                </a:cubicBezTo>
                <a:close/>
                <a:moveTo>
                  <a:pt x="222733" y="516116"/>
                </a:moveTo>
                <a:lnTo>
                  <a:pt x="229803" y="516116"/>
                </a:lnTo>
                <a:cubicBezTo>
                  <a:pt x="239109" y="516116"/>
                  <a:pt x="246626" y="523620"/>
                  <a:pt x="246626" y="532911"/>
                </a:cubicBezTo>
                <a:cubicBezTo>
                  <a:pt x="246626" y="542201"/>
                  <a:pt x="239109" y="549705"/>
                  <a:pt x="229803" y="549705"/>
                </a:cubicBezTo>
                <a:lnTo>
                  <a:pt x="222733" y="549705"/>
                </a:lnTo>
                <a:cubicBezTo>
                  <a:pt x="213427" y="549705"/>
                  <a:pt x="205910" y="542201"/>
                  <a:pt x="205910" y="532911"/>
                </a:cubicBezTo>
                <a:cubicBezTo>
                  <a:pt x="205910" y="523620"/>
                  <a:pt x="213427" y="516116"/>
                  <a:pt x="222733" y="516116"/>
                </a:cubicBezTo>
                <a:close/>
                <a:moveTo>
                  <a:pt x="155343" y="516116"/>
                </a:moveTo>
                <a:lnTo>
                  <a:pt x="162234" y="516116"/>
                </a:lnTo>
                <a:cubicBezTo>
                  <a:pt x="171540" y="516116"/>
                  <a:pt x="179236" y="523620"/>
                  <a:pt x="179236" y="532911"/>
                </a:cubicBezTo>
                <a:cubicBezTo>
                  <a:pt x="179236" y="542201"/>
                  <a:pt x="171719" y="549705"/>
                  <a:pt x="162413" y="549705"/>
                </a:cubicBezTo>
                <a:lnTo>
                  <a:pt x="155343" y="549705"/>
                </a:lnTo>
                <a:cubicBezTo>
                  <a:pt x="146037" y="549705"/>
                  <a:pt x="138520" y="542201"/>
                  <a:pt x="138520" y="532911"/>
                </a:cubicBezTo>
                <a:cubicBezTo>
                  <a:pt x="138520" y="523620"/>
                  <a:pt x="146037" y="516116"/>
                  <a:pt x="155343" y="516116"/>
                </a:cubicBezTo>
                <a:close/>
                <a:moveTo>
                  <a:pt x="87849" y="516116"/>
                </a:moveTo>
                <a:lnTo>
                  <a:pt x="94845" y="516116"/>
                </a:lnTo>
                <a:cubicBezTo>
                  <a:pt x="104172" y="516116"/>
                  <a:pt x="111705" y="523620"/>
                  <a:pt x="111705" y="532911"/>
                </a:cubicBezTo>
                <a:cubicBezTo>
                  <a:pt x="111705" y="542201"/>
                  <a:pt x="104172" y="549705"/>
                  <a:pt x="94845" y="549705"/>
                </a:cubicBezTo>
                <a:lnTo>
                  <a:pt x="87849" y="549705"/>
                </a:lnTo>
                <a:cubicBezTo>
                  <a:pt x="78522" y="549705"/>
                  <a:pt x="70989" y="542201"/>
                  <a:pt x="70989" y="532911"/>
                </a:cubicBezTo>
                <a:cubicBezTo>
                  <a:pt x="70989" y="523620"/>
                  <a:pt x="78522" y="516116"/>
                  <a:pt x="87849" y="516116"/>
                </a:cubicBezTo>
                <a:close/>
                <a:moveTo>
                  <a:pt x="290153" y="448585"/>
                </a:moveTo>
                <a:lnTo>
                  <a:pt x="297234" y="448585"/>
                </a:lnTo>
                <a:cubicBezTo>
                  <a:pt x="306557" y="448585"/>
                  <a:pt x="314087" y="456105"/>
                  <a:pt x="314087" y="465415"/>
                </a:cubicBezTo>
                <a:cubicBezTo>
                  <a:pt x="314087" y="474725"/>
                  <a:pt x="306557" y="482245"/>
                  <a:pt x="297234" y="482245"/>
                </a:cubicBezTo>
                <a:lnTo>
                  <a:pt x="290153" y="482245"/>
                </a:lnTo>
                <a:cubicBezTo>
                  <a:pt x="280830" y="482245"/>
                  <a:pt x="273300" y="474725"/>
                  <a:pt x="273300" y="465415"/>
                </a:cubicBezTo>
                <a:cubicBezTo>
                  <a:pt x="273300" y="456105"/>
                  <a:pt x="280830" y="448585"/>
                  <a:pt x="290153" y="448585"/>
                </a:cubicBezTo>
                <a:close/>
                <a:moveTo>
                  <a:pt x="222733" y="448585"/>
                </a:moveTo>
                <a:lnTo>
                  <a:pt x="229803" y="448585"/>
                </a:lnTo>
                <a:cubicBezTo>
                  <a:pt x="239109" y="448585"/>
                  <a:pt x="246626" y="456105"/>
                  <a:pt x="246626" y="465415"/>
                </a:cubicBezTo>
                <a:cubicBezTo>
                  <a:pt x="246626" y="474725"/>
                  <a:pt x="239109" y="482245"/>
                  <a:pt x="229803" y="482245"/>
                </a:cubicBezTo>
                <a:lnTo>
                  <a:pt x="222733" y="482245"/>
                </a:lnTo>
                <a:cubicBezTo>
                  <a:pt x="213427" y="482245"/>
                  <a:pt x="205910" y="474725"/>
                  <a:pt x="205910" y="465415"/>
                </a:cubicBezTo>
                <a:cubicBezTo>
                  <a:pt x="205910" y="456105"/>
                  <a:pt x="213427" y="448585"/>
                  <a:pt x="222733" y="448585"/>
                </a:cubicBezTo>
                <a:close/>
                <a:moveTo>
                  <a:pt x="155343" y="448585"/>
                </a:moveTo>
                <a:lnTo>
                  <a:pt x="162234" y="448585"/>
                </a:lnTo>
                <a:cubicBezTo>
                  <a:pt x="171540" y="448585"/>
                  <a:pt x="179236" y="456105"/>
                  <a:pt x="179236" y="465415"/>
                </a:cubicBezTo>
                <a:cubicBezTo>
                  <a:pt x="179236" y="474725"/>
                  <a:pt x="171719" y="482245"/>
                  <a:pt x="162413" y="482245"/>
                </a:cubicBezTo>
                <a:lnTo>
                  <a:pt x="155343" y="482245"/>
                </a:lnTo>
                <a:cubicBezTo>
                  <a:pt x="146037" y="482245"/>
                  <a:pt x="138520" y="474725"/>
                  <a:pt x="138520" y="465415"/>
                </a:cubicBezTo>
                <a:cubicBezTo>
                  <a:pt x="138520" y="456105"/>
                  <a:pt x="146037" y="448585"/>
                  <a:pt x="155343" y="448585"/>
                </a:cubicBezTo>
                <a:close/>
                <a:moveTo>
                  <a:pt x="87849" y="448585"/>
                </a:moveTo>
                <a:lnTo>
                  <a:pt x="94845" y="448585"/>
                </a:lnTo>
                <a:cubicBezTo>
                  <a:pt x="104172" y="448585"/>
                  <a:pt x="111705" y="456105"/>
                  <a:pt x="111705" y="465415"/>
                </a:cubicBezTo>
                <a:cubicBezTo>
                  <a:pt x="111705" y="474725"/>
                  <a:pt x="104172" y="482245"/>
                  <a:pt x="94845" y="482245"/>
                </a:cubicBezTo>
                <a:lnTo>
                  <a:pt x="87849" y="482245"/>
                </a:lnTo>
                <a:cubicBezTo>
                  <a:pt x="78522" y="482245"/>
                  <a:pt x="70989" y="474725"/>
                  <a:pt x="70989" y="465415"/>
                </a:cubicBezTo>
                <a:cubicBezTo>
                  <a:pt x="70989" y="456105"/>
                  <a:pt x="78522" y="448585"/>
                  <a:pt x="87849" y="448585"/>
                </a:cubicBezTo>
                <a:close/>
                <a:moveTo>
                  <a:pt x="506359" y="415572"/>
                </a:moveTo>
                <a:lnTo>
                  <a:pt x="506359" y="458525"/>
                </a:lnTo>
                <a:lnTo>
                  <a:pt x="549378" y="415572"/>
                </a:lnTo>
                <a:close/>
                <a:moveTo>
                  <a:pt x="290153" y="381336"/>
                </a:moveTo>
                <a:lnTo>
                  <a:pt x="297234" y="381336"/>
                </a:lnTo>
                <a:cubicBezTo>
                  <a:pt x="306557" y="381336"/>
                  <a:pt x="314087" y="388856"/>
                  <a:pt x="314087" y="398166"/>
                </a:cubicBezTo>
                <a:cubicBezTo>
                  <a:pt x="314087" y="407476"/>
                  <a:pt x="306557" y="414996"/>
                  <a:pt x="297234" y="414996"/>
                </a:cubicBezTo>
                <a:lnTo>
                  <a:pt x="290153" y="414996"/>
                </a:lnTo>
                <a:cubicBezTo>
                  <a:pt x="280830" y="414996"/>
                  <a:pt x="273300" y="407476"/>
                  <a:pt x="273300" y="398166"/>
                </a:cubicBezTo>
                <a:cubicBezTo>
                  <a:pt x="273300" y="388856"/>
                  <a:pt x="280830" y="381336"/>
                  <a:pt x="290153" y="381336"/>
                </a:cubicBezTo>
                <a:close/>
                <a:moveTo>
                  <a:pt x="222733" y="381336"/>
                </a:moveTo>
                <a:lnTo>
                  <a:pt x="229803" y="381336"/>
                </a:lnTo>
                <a:cubicBezTo>
                  <a:pt x="239109" y="381336"/>
                  <a:pt x="246626" y="388856"/>
                  <a:pt x="246626" y="398166"/>
                </a:cubicBezTo>
                <a:cubicBezTo>
                  <a:pt x="246626" y="407476"/>
                  <a:pt x="239109" y="414996"/>
                  <a:pt x="229803" y="414996"/>
                </a:cubicBezTo>
                <a:lnTo>
                  <a:pt x="222733" y="414996"/>
                </a:lnTo>
                <a:cubicBezTo>
                  <a:pt x="213427" y="414996"/>
                  <a:pt x="205910" y="407476"/>
                  <a:pt x="205910" y="398166"/>
                </a:cubicBezTo>
                <a:cubicBezTo>
                  <a:pt x="205910" y="388856"/>
                  <a:pt x="213427" y="381336"/>
                  <a:pt x="222733" y="381336"/>
                </a:cubicBezTo>
                <a:close/>
                <a:moveTo>
                  <a:pt x="155343" y="381336"/>
                </a:moveTo>
                <a:lnTo>
                  <a:pt x="162234" y="381336"/>
                </a:lnTo>
                <a:cubicBezTo>
                  <a:pt x="171540" y="381336"/>
                  <a:pt x="179236" y="388856"/>
                  <a:pt x="179236" y="398166"/>
                </a:cubicBezTo>
                <a:cubicBezTo>
                  <a:pt x="179236" y="407476"/>
                  <a:pt x="171719" y="414996"/>
                  <a:pt x="162413" y="414996"/>
                </a:cubicBezTo>
                <a:lnTo>
                  <a:pt x="155343" y="414996"/>
                </a:lnTo>
                <a:cubicBezTo>
                  <a:pt x="146037" y="414996"/>
                  <a:pt x="138520" y="407476"/>
                  <a:pt x="138520" y="398166"/>
                </a:cubicBezTo>
                <a:cubicBezTo>
                  <a:pt x="138520" y="388856"/>
                  <a:pt x="146037" y="381336"/>
                  <a:pt x="155343" y="381336"/>
                </a:cubicBezTo>
                <a:close/>
                <a:moveTo>
                  <a:pt x="87849" y="381336"/>
                </a:moveTo>
                <a:lnTo>
                  <a:pt x="94845" y="381336"/>
                </a:lnTo>
                <a:cubicBezTo>
                  <a:pt x="104172" y="381336"/>
                  <a:pt x="111705" y="388856"/>
                  <a:pt x="111705" y="398166"/>
                </a:cubicBezTo>
                <a:cubicBezTo>
                  <a:pt x="111705" y="407476"/>
                  <a:pt x="104172" y="414996"/>
                  <a:pt x="94845" y="414996"/>
                </a:cubicBezTo>
                <a:lnTo>
                  <a:pt x="87849" y="414996"/>
                </a:lnTo>
                <a:cubicBezTo>
                  <a:pt x="78522" y="414996"/>
                  <a:pt x="70989" y="407476"/>
                  <a:pt x="70989" y="398166"/>
                </a:cubicBezTo>
                <a:cubicBezTo>
                  <a:pt x="70989" y="388856"/>
                  <a:pt x="78522" y="381336"/>
                  <a:pt x="87849" y="381336"/>
                </a:cubicBezTo>
                <a:close/>
                <a:moveTo>
                  <a:pt x="435655" y="316768"/>
                </a:moveTo>
                <a:lnTo>
                  <a:pt x="522676" y="316768"/>
                </a:lnTo>
                <a:cubicBezTo>
                  <a:pt x="531996" y="316768"/>
                  <a:pt x="539614" y="324288"/>
                  <a:pt x="539524" y="333598"/>
                </a:cubicBezTo>
                <a:cubicBezTo>
                  <a:pt x="539524" y="342908"/>
                  <a:pt x="531996" y="350428"/>
                  <a:pt x="522676" y="350428"/>
                </a:cubicBezTo>
                <a:lnTo>
                  <a:pt x="435655" y="350428"/>
                </a:lnTo>
                <a:cubicBezTo>
                  <a:pt x="426334" y="350428"/>
                  <a:pt x="418806" y="342908"/>
                  <a:pt x="418806" y="333598"/>
                </a:cubicBezTo>
                <a:cubicBezTo>
                  <a:pt x="418806" y="324288"/>
                  <a:pt x="426334" y="316768"/>
                  <a:pt x="435655" y="316768"/>
                </a:cubicBezTo>
                <a:close/>
                <a:moveTo>
                  <a:pt x="101184" y="269625"/>
                </a:moveTo>
                <a:lnTo>
                  <a:pt x="101184" y="314021"/>
                </a:lnTo>
                <a:lnTo>
                  <a:pt x="283961" y="314021"/>
                </a:lnTo>
                <a:lnTo>
                  <a:pt x="283961" y="269625"/>
                </a:lnTo>
                <a:close/>
                <a:moveTo>
                  <a:pt x="435657" y="237594"/>
                </a:moveTo>
                <a:lnTo>
                  <a:pt x="522692" y="237594"/>
                </a:lnTo>
                <a:cubicBezTo>
                  <a:pt x="532014" y="237594"/>
                  <a:pt x="539543" y="245114"/>
                  <a:pt x="539543" y="254424"/>
                </a:cubicBezTo>
                <a:cubicBezTo>
                  <a:pt x="539543" y="263734"/>
                  <a:pt x="532014" y="271254"/>
                  <a:pt x="522692" y="271254"/>
                </a:cubicBezTo>
                <a:lnTo>
                  <a:pt x="435657" y="271254"/>
                </a:lnTo>
                <a:cubicBezTo>
                  <a:pt x="426335" y="271254"/>
                  <a:pt x="418806" y="263734"/>
                  <a:pt x="418806" y="254424"/>
                </a:cubicBezTo>
                <a:cubicBezTo>
                  <a:pt x="418806" y="245114"/>
                  <a:pt x="426335" y="237594"/>
                  <a:pt x="435657" y="237594"/>
                </a:cubicBezTo>
                <a:close/>
                <a:moveTo>
                  <a:pt x="84332" y="235971"/>
                </a:moveTo>
                <a:lnTo>
                  <a:pt x="300904" y="235971"/>
                </a:lnTo>
                <a:cubicBezTo>
                  <a:pt x="310226" y="235971"/>
                  <a:pt x="317756" y="243489"/>
                  <a:pt x="317756" y="252798"/>
                </a:cubicBezTo>
                <a:lnTo>
                  <a:pt x="317756" y="330849"/>
                </a:lnTo>
                <a:cubicBezTo>
                  <a:pt x="317756" y="340158"/>
                  <a:pt x="310226" y="347676"/>
                  <a:pt x="300904" y="347676"/>
                </a:cubicBezTo>
                <a:lnTo>
                  <a:pt x="84332" y="347676"/>
                </a:lnTo>
                <a:cubicBezTo>
                  <a:pt x="75009" y="347676"/>
                  <a:pt x="67390" y="340068"/>
                  <a:pt x="67480" y="330849"/>
                </a:cubicBezTo>
                <a:lnTo>
                  <a:pt x="67480" y="252798"/>
                </a:lnTo>
                <a:cubicBezTo>
                  <a:pt x="67480" y="243489"/>
                  <a:pt x="75009" y="235971"/>
                  <a:pt x="84332" y="235971"/>
                </a:cubicBezTo>
                <a:close/>
                <a:moveTo>
                  <a:pt x="33698" y="202238"/>
                </a:moveTo>
                <a:lnTo>
                  <a:pt x="33698" y="572441"/>
                </a:lnTo>
                <a:lnTo>
                  <a:pt x="351315" y="572441"/>
                </a:lnTo>
                <a:lnTo>
                  <a:pt x="351315" y="202238"/>
                </a:lnTo>
                <a:close/>
                <a:moveTo>
                  <a:pt x="435657" y="158278"/>
                </a:moveTo>
                <a:lnTo>
                  <a:pt x="522692" y="158278"/>
                </a:lnTo>
                <a:cubicBezTo>
                  <a:pt x="532014" y="158278"/>
                  <a:pt x="539543" y="165798"/>
                  <a:pt x="539543" y="175108"/>
                </a:cubicBezTo>
                <a:cubicBezTo>
                  <a:pt x="539543" y="184418"/>
                  <a:pt x="532014" y="191938"/>
                  <a:pt x="522692" y="191938"/>
                </a:cubicBezTo>
                <a:lnTo>
                  <a:pt x="435657" y="191938"/>
                </a:lnTo>
                <a:cubicBezTo>
                  <a:pt x="426335" y="191938"/>
                  <a:pt x="418806" y="184418"/>
                  <a:pt x="418806" y="175108"/>
                </a:cubicBezTo>
                <a:cubicBezTo>
                  <a:pt x="418806" y="165798"/>
                  <a:pt x="426335" y="158278"/>
                  <a:pt x="435657" y="158278"/>
                </a:cubicBezTo>
                <a:close/>
                <a:moveTo>
                  <a:pt x="280059" y="79104"/>
                </a:moveTo>
                <a:lnTo>
                  <a:pt x="522764" y="79104"/>
                </a:lnTo>
                <a:cubicBezTo>
                  <a:pt x="532086" y="79104"/>
                  <a:pt x="539614" y="86624"/>
                  <a:pt x="539614" y="95934"/>
                </a:cubicBezTo>
                <a:cubicBezTo>
                  <a:pt x="539614" y="105244"/>
                  <a:pt x="532086" y="112764"/>
                  <a:pt x="522764" y="112764"/>
                </a:cubicBezTo>
                <a:lnTo>
                  <a:pt x="280059" y="112764"/>
                </a:lnTo>
                <a:cubicBezTo>
                  <a:pt x="270738" y="112764"/>
                  <a:pt x="263209" y="105154"/>
                  <a:pt x="263209" y="95934"/>
                </a:cubicBezTo>
                <a:cubicBezTo>
                  <a:pt x="263209" y="86624"/>
                  <a:pt x="270738" y="79104"/>
                  <a:pt x="280059" y="79104"/>
                </a:cubicBezTo>
                <a:close/>
                <a:moveTo>
                  <a:pt x="229520" y="33646"/>
                </a:moveTo>
                <a:lnTo>
                  <a:pt x="229520" y="168591"/>
                </a:lnTo>
                <a:lnTo>
                  <a:pt x="368253" y="168591"/>
                </a:lnTo>
                <a:cubicBezTo>
                  <a:pt x="377574" y="168591"/>
                  <a:pt x="385102" y="176108"/>
                  <a:pt x="385102" y="185414"/>
                </a:cubicBezTo>
                <a:lnTo>
                  <a:pt x="385102" y="482239"/>
                </a:lnTo>
                <a:lnTo>
                  <a:pt x="472662" y="482239"/>
                </a:lnTo>
                <a:lnTo>
                  <a:pt x="472662" y="398659"/>
                </a:lnTo>
                <a:cubicBezTo>
                  <a:pt x="472662" y="389353"/>
                  <a:pt x="480190" y="381836"/>
                  <a:pt x="489511" y="381836"/>
                </a:cubicBezTo>
                <a:lnTo>
                  <a:pt x="573306" y="381836"/>
                </a:lnTo>
                <a:lnTo>
                  <a:pt x="573306" y="33646"/>
                </a:lnTo>
                <a:close/>
                <a:moveTo>
                  <a:pt x="212582" y="0"/>
                </a:moveTo>
                <a:lnTo>
                  <a:pt x="590155" y="0"/>
                </a:lnTo>
                <a:cubicBezTo>
                  <a:pt x="599476" y="0"/>
                  <a:pt x="607004" y="7517"/>
                  <a:pt x="606914" y="16913"/>
                </a:cubicBezTo>
                <a:lnTo>
                  <a:pt x="606914" y="398749"/>
                </a:lnTo>
                <a:cubicBezTo>
                  <a:pt x="606914" y="403313"/>
                  <a:pt x="605122" y="407608"/>
                  <a:pt x="601985" y="410650"/>
                </a:cubicBezTo>
                <a:lnTo>
                  <a:pt x="501341" y="511143"/>
                </a:lnTo>
                <a:cubicBezTo>
                  <a:pt x="498114" y="514275"/>
                  <a:pt x="493813" y="516065"/>
                  <a:pt x="489421" y="516065"/>
                </a:cubicBezTo>
                <a:lnTo>
                  <a:pt x="385012" y="516065"/>
                </a:lnTo>
                <a:lnTo>
                  <a:pt x="385012" y="589264"/>
                </a:lnTo>
                <a:cubicBezTo>
                  <a:pt x="385012" y="598570"/>
                  <a:pt x="377484" y="606087"/>
                  <a:pt x="368164" y="606087"/>
                </a:cubicBezTo>
                <a:lnTo>
                  <a:pt x="16849" y="606087"/>
                </a:lnTo>
                <a:cubicBezTo>
                  <a:pt x="7528" y="606087"/>
                  <a:pt x="0" y="598570"/>
                  <a:pt x="0" y="589264"/>
                </a:cubicBezTo>
                <a:lnTo>
                  <a:pt x="0" y="185414"/>
                </a:lnTo>
                <a:cubicBezTo>
                  <a:pt x="0" y="176108"/>
                  <a:pt x="7528" y="168591"/>
                  <a:pt x="16849" y="168591"/>
                </a:cubicBezTo>
                <a:lnTo>
                  <a:pt x="195733" y="168591"/>
                </a:lnTo>
                <a:lnTo>
                  <a:pt x="195733" y="16823"/>
                </a:lnTo>
                <a:cubicBezTo>
                  <a:pt x="195733" y="7517"/>
                  <a:pt x="203261" y="0"/>
                  <a:pt x="2125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04FBEB75-DFF7-4403-8E8E-3F46A4F5D7DA}"/>
              </a:ext>
            </a:extLst>
          </p:cNvPr>
          <p:cNvSpPr txBox="1"/>
          <p:nvPr/>
        </p:nvSpPr>
        <p:spPr>
          <a:xfrm>
            <a:off x="9216442" y="4552387"/>
            <a:ext cx="2253874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让文件拥有不依赖于数据库的计算能力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618F9D74-A4C6-459D-B0BA-CC900B794AB5}"/>
              </a:ext>
            </a:extLst>
          </p:cNvPr>
          <p:cNvSpPr txBox="1"/>
          <p:nvPr/>
        </p:nvSpPr>
        <p:spPr>
          <a:xfrm>
            <a:off x="9216442" y="2191508"/>
            <a:ext cx="2253874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中间数据外置存放到应用文件系统中</a:t>
            </a:r>
          </a:p>
        </p:txBody>
      </p:sp>
      <p:sp>
        <p:nvSpPr>
          <p:cNvPr id="67" name="任意多边形: 形状 66">
            <a:extLst>
              <a:ext uri="{FF2B5EF4-FFF2-40B4-BE49-F238E27FC236}">
                <a16:creationId xmlns:a16="http://schemas.microsoft.com/office/drawing/2014/main" id="{B790C317-69AF-4F75-8CAE-32B3302C37F9}"/>
              </a:ext>
            </a:extLst>
          </p:cNvPr>
          <p:cNvSpPr/>
          <p:nvPr/>
        </p:nvSpPr>
        <p:spPr>
          <a:xfrm rot="5400000">
            <a:off x="8421444" y="2274816"/>
            <a:ext cx="443460" cy="609686"/>
          </a:xfrm>
          <a:custGeom>
            <a:avLst/>
            <a:gdLst>
              <a:gd name="connsiteX0" fmla="*/ 307126 w 443460"/>
              <a:gd name="connsiteY0" fmla="*/ 186916 h 609686"/>
              <a:gd name="connsiteX1" fmla="*/ 314261 w 443460"/>
              <a:gd name="connsiteY1" fmla="*/ 179781 h 609686"/>
              <a:gd name="connsiteX2" fmla="*/ 321395 w 443460"/>
              <a:gd name="connsiteY2" fmla="*/ 186916 h 609686"/>
              <a:gd name="connsiteX3" fmla="*/ 314261 w 443460"/>
              <a:gd name="connsiteY3" fmla="*/ 194050 h 609686"/>
              <a:gd name="connsiteX4" fmla="*/ 307126 w 443460"/>
              <a:gd name="connsiteY4" fmla="*/ 186916 h 609686"/>
              <a:gd name="connsiteX5" fmla="*/ 294614 w 443460"/>
              <a:gd name="connsiteY5" fmla="*/ 198392 h 609686"/>
              <a:gd name="connsiteX6" fmla="*/ 304508 w 443460"/>
              <a:gd name="connsiteY6" fmla="*/ 208299 h 609686"/>
              <a:gd name="connsiteX7" fmla="*/ 324295 w 443460"/>
              <a:gd name="connsiteY7" fmla="*/ 208299 h 609686"/>
              <a:gd name="connsiteX8" fmla="*/ 334188 w 443460"/>
              <a:gd name="connsiteY8" fmla="*/ 198392 h 609686"/>
              <a:gd name="connsiteX9" fmla="*/ 334188 w 443460"/>
              <a:gd name="connsiteY9" fmla="*/ 19815 h 609686"/>
              <a:gd name="connsiteX10" fmla="*/ 324295 w 443460"/>
              <a:gd name="connsiteY10" fmla="*/ 9908 h 609686"/>
              <a:gd name="connsiteX11" fmla="*/ 304508 w 443460"/>
              <a:gd name="connsiteY11" fmla="*/ 9908 h 609686"/>
              <a:gd name="connsiteX12" fmla="*/ 294614 w 443460"/>
              <a:gd name="connsiteY12" fmla="*/ 19815 h 609686"/>
              <a:gd name="connsiteX13" fmla="*/ 184999 w 443460"/>
              <a:gd name="connsiteY13" fmla="*/ 243194 h 609686"/>
              <a:gd name="connsiteX14" fmla="*/ 185775 w 443460"/>
              <a:gd name="connsiteY14" fmla="*/ 241635 h 609686"/>
              <a:gd name="connsiteX15" fmla="*/ 186552 w 443460"/>
              <a:gd name="connsiteY15" fmla="*/ 243194 h 609686"/>
              <a:gd name="connsiteX16" fmla="*/ 120705 w 443460"/>
              <a:gd name="connsiteY16" fmla="*/ 373959 h 609686"/>
              <a:gd name="connsiteX17" fmla="*/ 145961 w 443460"/>
              <a:gd name="connsiteY17" fmla="*/ 373959 h 609686"/>
              <a:gd name="connsiteX18" fmla="*/ 145961 w 443460"/>
              <a:gd name="connsiteY18" fmla="*/ 249559 h 609686"/>
              <a:gd name="connsiteX19" fmla="*/ 196474 w 443460"/>
              <a:gd name="connsiteY19" fmla="*/ 249559 h 609686"/>
              <a:gd name="connsiteX20" fmla="*/ 196474 w 443460"/>
              <a:gd name="connsiteY20" fmla="*/ 373959 h 609686"/>
              <a:gd name="connsiteX21" fmla="*/ 221730 w 443460"/>
              <a:gd name="connsiteY21" fmla="*/ 373959 h 609686"/>
              <a:gd name="connsiteX22" fmla="*/ 171218 w 443460"/>
              <a:gd name="connsiteY22" fmla="*/ 424471 h 609686"/>
              <a:gd name="connsiteX23" fmla="*/ 116287 w 443460"/>
              <a:gd name="connsiteY23" fmla="*/ 186310 h 609686"/>
              <a:gd name="connsiteX24" fmla="*/ 116287 w 443460"/>
              <a:gd name="connsiteY24" fmla="*/ 32139 h 609686"/>
              <a:gd name="connsiteX25" fmla="*/ 125940 w 443460"/>
              <a:gd name="connsiteY25" fmla="*/ 19815 h 609686"/>
              <a:gd name="connsiteX26" fmla="*/ 303784 w 443460"/>
              <a:gd name="connsiteY26" fmla="*/ 242 h 609686"/>
              <a:gd name="connsiteX27" fmla="*/ 304508 w 443460"/>
              <a:gd name="connsiteY27" fmla="*/ 0 h 609686"/>
              <a:gd name="connsiteX28" fmla="*/ 324295 w 443460"/>
              <a:gd name="connsiteY28" fmla="*/ 0 h 609686"/>
              <a:gd name="connsiteX29" fmla="*/ 344082 w 443460"/>
              <a:gd name="connsiteY29" fmla="*/ 19815 h 609686"/>
              <a:gd name="connsiteX30" fmla="*/ 344082 w 443460"/>
              <a:gd name="connsiteY30" fmla="*/ 198392 h 609686"/>
              <a:gd name="connsiteX31" fmla="*/ 324295 w 443460"/>
              <a:gd name="connsiteY31" fmla="*/ 218449 h 609686"/>
              <a:gd name="connsiteX32" fmla="*/ 304508 w 443460"/>
              <a:gd name="connsiteY32" fmla="*/ 218449 h 609686"/>
              <a:gd name="connsiteX33" fmla="*/ 303784 w 443460"/>
              <a:gd name="connsiteY33" fmla="*/ 218207 h 609686"/>
              <a:gd name="connsiteX34" fmla="*/ 125940 w 443460"/>
              <a:gd name="connsiteY34" fmla="*/ 198392 h 609686"/>
              <a:gd name="connsiteX35" fmla="*/ 116287 w 443460"/>
              <a:gd name="connsiteY35" fmla="*/ 186310 h 609686"/>
              <a:gd name="connsiteX36" fmla="*/ 0 w 443460"/>
              <a:gd name="connsiteY36" fmla="*/ 565463 h 609686"/>
              <a:gd name="connsiteX37" fmla="*/ 0 w 443460"/>
              <a:gd name="connsiteY37" fmla="*/ 142318 h 609686"/>
              <a:gd name="connsiteX38" fmla="*/ 44394 w 443460"/>
              <a:gd name="connsiteY38" fmla="*/ 98095 h 609686"/>
              <a:gd name="connsiteX39" fmla="*/ 98197 w 443460"/>
              <a:gd name="connsiteY39" fmla="*/ 98095 h 609686"/>
              <a:gd name="connsiteX40" fmla="*/ 98197 w 443460"/>
              <a:gd name="connsiteY40" fmla="*/ 115978 h 609686"/>
              <a:gd name="connsiteX41" fmla="*/ 44394 w 443460"/>
              <a:gd name="connsiteY41" fmla="*/ 115978 h 609686"/>
              <a:gd name="connsiteX42" fmla="*/ 18095 w 443460"/>
              <a:gd name="connsiteY42" fmla="*/ 142318 h 609686"/>
              <a:gd name="connsiteX43" fmla="*/ 18095 w 443460"/>
              <a:gd name="connsiteY43" fmla="*/ 565463 h 609686"/>
              <a:gd name="connsiteX44" fmla="*/ 44394 w 443460"/>
              <a:gd name="connsiteY44" fmla="*/ 591562 h 609686"/>
              <a:gd name="connsiteX45" fmla="*/ 271674 w 443460"/>
              <a:gd name="connsiteY45" fmla="*/ 591562 h 609686"/>
              <a:gd name="connsiteX46" fmla="*/ 297732 w 443460"/>
              <a:gd name="connsiteY46" fmla="*/ 565463 h 609686"/>
              <a:gd name="connsiteX47" fmla="*/ 297732 w 443460"/>
              <a:gd name="connsiteY47" fmla="*/ 235599 h 609686"/>
              <a:gd name="connsiteX48" fmla="*/ 300627 w 443460"/>
              <a:gd name="connsiteY48" fmla="*/ 236082 h 609686"/>
              <a:gd name="connsiteX49" fmla="*/ 324272 w 443460"/>
              <a:gd name="connsiteY49" fmla="*/ 236324 h 609686"/>
              <a:gd name="connsiteX50" fmla="*/ 362152 w 443460"/>
              <a:gd name="connsiteY50" fmla="*/ 198383 h 609686"/>
              <a:gd name="connsiteX51" fmla="*/ 362152 w 443460"/>
              <a:gd name="connsiteY51" fmla="*/ 117186 h 609686"/>
              <a:gd name="connsiteX52" fmla="*/ 369873 w 443460"/>
              <a:gd name="connsiteY52" fmla="*/ 142318 h 609686"/>
              <a:gd name="connsiteX53" fmla="*/ 369873 w 443460"/>
              <a:gd name="connsiteY53" fmla="*/ 335887 h 609686"/>
              <a:gd name="connsiteX54" fmla="*/ 407511 w 443460"/>
              <a:gd name="connsiteY54" fmla="*/ 335887 h 609686"/>
              <a:gd name="connsiteX55" fmla="*/ 407511 w 443460"/>
              <a:gd name="connsiteY55" fmla="*/ 200316 h 609686"/>
              <a:gd name="connsiteX56" fmla="*/ 425606 w 443460"/>
              <a:gd name="connsiteY56" fmla="*/ 182434 h 609686"/>
              <a:gd name="connsiteX57" fmla="*/ 443460 w 443460"/>
              <a:gd name="connsiteY57" fmla="*/ 182434 h 609686"/>
              <a:gd name="connsiteX58" fmla="*/ 443460 w 443460"/>
              <a:gd name="connsiteY58" fmla="*/ 525347 h 609686"/>
              <a:gd name="connsiteX59" fmla="*/ 425606 w 443460"/>
              <a:gd name="connsiteY59" fmla="*/ 525347 h 609686"/>
              <a:gd name="connsiteX60" fmla="*/ 407511 w 443460"/>
              <a:gd name="connsiteY60" fmla="*/ 507223 h 609686"/>
              <a:gd name="connsiteX61" fmla="*/ 407511 w 443460"/>
              <a:gd name="connsiteY61" fmla="*/ 371894 h 609686"/>
              <a:gd name="connsiteX62" fmla="*/ 369873 w 443460"/>
              <a:gd name="connsiteY62" fmla="*/ 371894 h 609686"/>
              <a:gd name="connsiteX63" fmla="*/ 369873 w 443460"/>
              <a:gd name="connsiteY63" fmla="*/ 565463 h 609686"/>
              <a:gd name="connsiteX64" fmla="*/ 325719 w 443460"/>
              <a:gd name="connsiteY64" fmla="*/ 609686 h 609686"/>
              <a:gd name="connsiteX65" fmla="*/ 44394 w 443460"/>
              <a:gd name="connsiteY65" fmla="*/ 609686 h 609686"/>
              <a:gd name="connsiteX66" fmla="*/ 0 w 443460"/>
              <a:gd name="connsiteY66" fmla="*/ 565463 h 60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43460" h="609686">
                <a:moveTo>
                  <a:pt x="307126" y="186916"/>
                </a:moveTo>
                <a:cubicBezTo>
                  <a:pt x="307126" y="182976"/>
                  <a:pt x="310321" y="179781"/>
                  <a:pt x="314261" y="179781"/>
                </a:cubicBezTo>
                <a:cubicBezTo>
                  <a:pt x="318201" y="179781"/>
                  <a:pt x="321395" y="182976"/>
                  <a:pt x="321395" y="186916"/>
                </a:cubicBezTo>
                <a:cubicBezTo>
                  <a:pt x="321395" y="190855"/>
                  <a:pt x="318201" y="194050"/>
                  <a:pt x="314261" y="194050"/>
                </a:cubicBezTo>
                <a:cubicBezTo>
                  <a:pt x="310321" y="194050"/>
                  <a:pt x="307126" y="190855"/>
                  <a:pt x="307126" y="186916"/>
                </a:cubicBezTo>
                <a:close/>
                <a:moveTo>
                  <a:pt x="294614" y="198392"/>
                </a:moveTo>
                <a:cubicBezTo>
                  <a:pt x="294614" y="203950"/>
                  <a:pt x="298958" y="208299"/>
                  <a:pt x="304508" y="208299"/>
                </a:cubicBezTo>
                <a:lnTo>
                  <a:pt x="324295" y="208299"/>
                </a:lnTo>
                <a:cubicBezTo>
                  <a:pt x="329604" y="208299"/>
                  <a:pt x="334188" y="203950"/>
                  <a:pt x="334188" y="198392"/>
                </a:cubicBezTo>
                <a:lnTo>
                  <a:pt x="334188" y="19815"/>
                </a:lnTo>
                <a:cubicBezTo>
                  <a:pt x="334188" y="14499"/>
                  <a:pt x="329604" y="9908"/>
                  <a:pt x="324295" y="9908"/>
                </a:cubicBezTo>
                <a:lnTo>
                  <a:pt x="304508" y="9908"/>
                </a:lnTo>
                <a:cubicBezTo>
                  <a:pt x="298958" y="9908"/>
                  <a:pt x="294614" y="14499"/>
                  <a:pt x="294614" y="19815"/>
                </a:cubicBezTo>
                <a:close/>
                <a:moveTo>
                  <a:pt x="184999" y="243194"/>
                </a:moveTo>
                <a:lnTo>
                  <a:pt x="185775" y="241635"/>
                </a:lnTo>
                <a:lnTo>
                  <a:pt x="186552" y="243194"/>
                </a:lnTo>
                <a:close/>
                <a:moveTo>
                  <a:pt x="120705" y="373959"/>
                </a:moveTo>
                <a:lnTo>
                  <a:pt x="145961" y="373959"/>
                </a:lnTo>
                <a:lnTo>
                  <a:pt x="145961" y="249559"/>
                </a:lnTo>
                <a:lnTo>
                  <a:pt x="196474" y="249559"/>
                </a:lnTo>
                <a:lnTo>
                  <a:pt x="196474" y="373959"/>
                </a:lnTo>
                <a:lnTo>
                  <a:pt x="221730" y="373959"/>
                </a:lnTo>
                <a:lnTo>
                  <a:pt x="171218" y="424471"/>
                </a:lnTo>
                <a:close/>
                <a:moveTo>
                  <a:pt x="116287" y="186310"/>
                </a:moveTo>
                <a:lnTo>
                  <a:pt x="116287" y="32139"/>
                </a:lnTo>
                <a:cubicBezTo>
                  <a:pt x="116287" y="26098"/>
                  <a:pt x="120631" y="20539"/>
                  <a:pt x="125940" y="19815"/>
                </a:cubicBezTo>
                <a:lnTo>
                  <a:pt x="303784" y="242"/>
                </a:lnTo>
                <a:cubicBezTo>
                  <a:pt x="304025" y="242"/>
                  <a:pt x="304267" y="0"/>
                  <a:pt x="304508" y="0"/>
                </a:cubicBezTo>
                <a:lnTo>
                  <a:pt x="324295" y="0"/>
                </a:lnTo>
                <a:cubicBezTo>
                  <a:pt x="335154" y="0"/>
                  <a:pt x="344082" y="8941"/>
                  <a:pt x="344082" y="19815"/>
                </a:cubicBezTo>
                <a:lnTo>
                  <a:pt x="344082" y="198392"/>
                </a:lnTo>
                <a:cubicBezTo>
                  <a:pt x="344082" y="209507"/>
                  <a:pt x="335154" y="218449"/>
                  <a:pt x="324295" y="218449"/>
                </a:cubicBezTo>
                <a:lnTo>
                  <a:pt x="304508" y="218449"/>
                </a:lnTo>
                <a:cubicBezTo>
                  <a:pt x="304267" y="218449"/>
                  <a:pt x="304025" y="218207"/>
                  <a:pt x="303784" y="218207"/>
                </a:cubicBezTo>
                <a:lnTo>
                  <a:pt x="125940" y="198392"/>
                </a:lnTo>
                <a:cubicBezTo>
                  <a:pt x="120631" y="197909"/>
                  <a:pt x="116287" y="192351"/>
                  <a:pt x="116287" y="186310"/>
                </a:cubicBezTo>
                <a:close/>
                <a:moveTo>
                  <a:pt x="0" y="565463"/>
                </a:moveTo>
                <a:lnTo>
                  <a:pt x="0" y="142318"/>
                </a:lnTo>
                <a:cubicBezTo>
                  <a:pt x="0" y="117911"/>
                  <a:pt x="20026" y="98095"/>
                  <a:pt x="44394" y="98095"/>
                </a:cubicBezTo>
                <a:lnTo>
                  <a:pt x="98197" y="98095"/>
                </a:lnTo>
                <a:lnTo>
                  <a:pt x="98197" y="115978"/>
                </a:lnTo>
                <a:lnTo>
                  <a:pt x="44394" y="115978"/>
                </a:lnTo>
                <a:cubicBezTo>
                  <a:pt x="29918" y="115978"/>
                  <a:pt x="18095" y="127820"/>
                  <a:pt x="18095" y="142318"/>
                </a:cubicBezTo>
                <a:lnTo>
                  <a:pt x="18095" y="565463"/>
                </a:lnTo>
                <a:cubicBezTo>
                  <a:pt x="18095" y="579961"/>
                  <a:pt x="29918" y="591562"/>
                  <a:pt x="44394" y="591562"/>
                </a:cubicBezTo>
                <a:lnTo>
                  <a:pt x="271674" y="591562"/>
                </a:lnTo>
                <a:cubicBezTo>
                  <a:pt x="285909" y="591562"/>
                  <a:pt x="297732" y="579961"/>
                  <a:pt x="297732" y="565463"/>
                </a:cubicBezTo>
                <a:lnTo>
                  <a:pt x="297732" y="235599"/>
                </a:lnTo>
                <a:lnTo>
                  <a:pt x="300627" y="236082"/>
                </a:lnTo>
                <a:lnTo>
                  <a:pt x="324272" y="236324"/>
                </a:lnTo>
                <a:cubicBezTo>
                  <a:pt x="345021" y="236324"/>
                  <a:pt x="362152" y="219408"/>
                  <a:pt x="362152" y="198383"/>
                </a:cubicBezTo>
                <a:lnTo>
                  <a:pt x="362152" y="117186"/>
                </a:lnTo>
                <a:cubicBezTo>
                  <a:pt x="366977" y="124436"/>
                  <a:pt x="369873" y="132894"/>
                  <a:pt x="369873" y="142318"/>
                </a:cubicBezTo>
                <a:lnTo>
                  <a:pt x="369873" y="335887"/>
                </a:lnTo>
                <a:lnTo>
                  <a:pt x="407511" y="335887"/>
                </a:lnTo>
                <a:lnTo>
                  <a:pt x="407511" y="200316"/>
                </a:lnTo>
                <a:lnTo>
                  <a:pt x="425606" y="182434"/>
                </a:lnTo>
                <a:lnTo>
                  <a:pt x="443460" y="182434"/>
                </a:lnTo>
                <a:lnTo>
                  <a:pt x="443460" y="525347"/>
                </a:lnTo>
                <a:lnTo>
                  <a:pt x="425606" y="525347"/>
                </a:lnTo>
                <a:lnTo>
                  <a:pt x="407511" y="507223"/>
                </a:lnTo>
                <a:lnTo>
                  <a:pt x="407511" y="371894"/>
                </a:lnTo>
                <a:lnTo>
                  <a:pt x="369873" y="371894"/>
                </a:lnTo>
                <a:lnTo>
                  <a:pt x="369873" y="565463"/>
                </a:lnTo>
                <a:cubicBezTo>
                  <a:pt x="369873" y="589870"/>
                  <a:pt x="349847" y="609686"/>
                  <a:pt x="325719" y="609686"/>
                </a:cubicBezTo>
                <a:lnTo>
                  <a:pt x="44394" y="609686"/>
                </a:lnTo>
                <a:cubicBezTo>
                  <a:pt x="20026" y="609686"/>
                  <a:pt x="0" y="589870"/>
                  <a:pt x="0" y="565463"/>
                </a:cubicBezTo>
                <a:close/>
              </a:path>
            </a:pathLst>
          </a:cu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如何生成中间表（数据文件）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914398" y="1859727"/>
            <a:ext cx="5638801" cy="482917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3B6FB3"/>
                </a:solidFill>
                <a:latin typeface="+mj-ea"/>
                <a:ea typeface="+mj-ea"/>
              </a:rPr>
              <a:t>多数据源支持   </a:t>
            </a:r>
          </a:p>
          <a:p>
            <a:pPr>
              <a:lnSpc>
                <a:spcPct val="150000"/>
              </a:lnSpc>
              <a:spcAft>
                <a:spcPts val="2400"/>
              </a:spcAft>
              <a:buNone/>
            </a:pPr>
            <a:r>
              <a:rPr lang="zh-CN" altLang="en-US" sz="2000" dirty="0">
                <a:latin typeface="+mj-ea"/>
                <a:ea typeface="+mj-ea"/>
              </a:rPr>
              <a:t>很方便从多数据库或者数据文件中取数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1" dirty="0">
                <a:solidFill>
                  <a:srgbClr val="3B6FB3"/>
                </a:solidFill>
                <a:latin typeface="+mj-ea"/>
                <a:ea typeface="+mj-ea"/>
              </a:rPr>
              <a:t>强计算能力</a:t>
            </a:r>
          </a:p>
          <a:p>
            <a:pPr>
              <a:lnSpc>
                <a:spcPct val="150000"/>
              </a:lnSpc>
              <a:spcAft>
                <a:spcPts val="2400"/>
              </a:spcAft>
              <a:buNone/>
            </a:pPr>
            <a:r>
              <a:rPr lang="zh-CN" altLang="en-US" sz="2000" dirty="0">
                <a:latin typeface="+mj-ea"/>
                <a:ea typeface="+mj-ea"/>
              </a:rPr>
              <a:t>可实施复杂计算，计算体系相对完备；实现简单</a:t>
            </a:r>
          </a:p>
          <a:p>
            <a:pPr marL="0" indent="0">
              <a:lnSpc>
                <a:spcPct val="150000"/>
              </a:lnSpc>
              <a:buNone/>
            </a:pPr>
            <a:endParaRPr lang="zh-CN" altLang="en-US" sz="2400" dirty="0">
              <a:latin typeface="+mj-ea"/>
              <a:ea typeface="+mj-ea"/>
            </a:endParaRP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0778939C-D0BF-430A-8329-65FC68235E04}"/>
              </a:ext>
            </a:extLst>
          </p:cNvPr>
          <p:cNvSpPr txBox="1">
            <a:spLocks/>
          </p:cNvSpPr>
          <p:nvPr/>
        </p:nvSpPr>
        <p:spPr>
          <a:xfrm>
            <a:off x="7329055" y="1859726"/>
            <a:ext cx="4862945" cy="4829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3B6FB3"/>
                </a:solidFill>
                <a:latin typeface="+mj-ea"/>
                <a:ea typeface="+mj-ea"/>
              </a:rPr>
              <a:t>支持多源混合计算</a:t>
            </a:r>
          </a:p>
          <a:p>
            <a:pPr>
              <a:lnSpc>
                <a:spcPct val="150000"/>
              </a:lnSpc>
              <a:spcAft>
                <a:spcPts val="2400"/>
              </a:spcAft>
              <a:buFont typeface="Arial" panose="020B0604020202020204" pitchFamily="34" charset="0"/>
              <a:buNone/>
            </a:pPr>
            <a:r>
              <a:rPr lang="zh-CN" altLang="en-US" sz="2000" dirty="0">
                <a:latin typeface="+mj-ea"/>
                <a:ea typeface="+mj-ea"/>
              </a:rPr>
              <a:t>支持异构数据源间的混合计算</a:t>
            </a:r>
            <a:endParaRPr lang="en-US" altLang="zh-CN" sz="20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b="1" dirty="0">
                <a:solidFill>
                  <a:srgbClr val="3B6FB3"/>
                </a:solidFill>
                <a:latin typeface="+mj-ea"/>
                <a:ea typeface="+mj-ea"/>
              </a:rPr>
              <a:t>自动生成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000" dirty="0">
                <a:latin typeface="+mj-ea"/>
                <a:ea typeface="+mj-ea"/>
              </a:rPr>
              <a:t>需要周期性的自动执行</a:t>
            </a:r>
          </a:p>
          <a:p>
            <a:pPr>
              <a:lnSpc>
                <a:spcPct val="150000"/>
              </a:lnSpc>
            </a:pPr>
            <a:endParaRPr lang="zh-CN" altLang="en-US" sz="2400" dirty="0"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E0CBDB-3E73-4AC7-8BCA-296183C0A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如何生成中间表（数据文件）</a:t>
            </a:r>
          </a:p>
        </p:txBody>
      </p:sp>
      <p:sp>
        <p:nvSpPr>
          <p:cNvPr id="8" name="流程图: 磁盘 7"/>
          <p:cNvSpPr/>
          <p:nvPr/>
        </p:nvSpPr>
        <p:spPr>
          <a:xfrm>
            <a:off x="2014538" y="2486025"/>
            <a:ext cx="1328737" cy="814388"/>
          </a:xfrm>
          <a:prstGeom prst="flowChartMagneticDisk">
            <a:avLst/>
          </a:prstGeom>
          <a:solidFill>
            <a:srgbClr val="3B6FB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数据表</a:t>
            </a:r>
          </a:p>
        </p:txBody>
      </p:sp>
      <p:sp>
        <p:nvSpPr>
          <p:cNvPr id="9" name="流程图: 多文档 8"/>
          <p:cNvSpPr/>
          <p:nvPr/>
        </p:nvSpPr>
        <p:spPr>
          <a:xfrm>
            <a:off x="2028824" y="3757613"/>
            <a:ext cx="1400176" cy="842963"/>
          </a:xfrm>
          <a:prstGeom prst="flowChartMultidocument">
            <a:avLst/>
          </a:prstGeom>
          <a:solidFill>
            <a:srgbClr val="3B6FB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数据文件</a:t>
            </a:r>
          </a:p>
        </p:txBody>
      </p:sp>
      <p:sp>
        <p:nvSpPr>
          <p:cNvPr id="10" name="右箭头 9"/>
          <p:cNvSpPr/>
          <p:nvPr/>
        </p:nvSpPr>
        <p:spPr>
          <a:xfrm>
            <a:off x="3529014" y="3171825"/>
            <a:ext cx="1314450" cy="600075"/>
          </a:xfrm>
          <a:prstGeom prst="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1" name="流程图: 过程 10"/>
          <p:cNvSpPr/>
          <p:nvPr/>
        </p:nvSpPr>
        <p:spPr>
          <a:xfrm>
            <a:off x="4972050" y="2971801"/>
            <a:ext cx="1671638" cy="928687"/>
          </a:xfrm>
          <a:prstGeom prst="flowChartProcess">
            <a:avLst/>
          </a:prstGeom>
          <a:solidFill>
            <a:srgbClr val="3B6FB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集算器脚本</a:t>
            </a:r>
          </a:p>
        </p:txBody>
      </p:sp>
      <p:sp>
        <p:nvSpPr>
          <p:cNvPr id="12" name="右箭头 11"/>
          <p:cNvSpPr/>
          <p:nvPr/>
        </p:nvSpPr>
        <p:spPr>
          <a:xfrm>
            <a:off x="6743700" y="3186112"/>
            <a:ext cx="1457325" cy="614363"/>
          </a:xfrm>
          <a:prstGeom prst="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7" name="流程图: 磁盘 16"/>
          <p:cNvSpPr/>
          <p:nvPr/>
        </p:nvSpPr>
        <p:spPr>
          <a:xfrm>
            <a:off x="8343900" y="2586038"/>
            <a:ext cx="1557337" cy="900112"/>
          </a:xfrm>
          <a:prstGeom prst="flowChartMagneticDisk">
            <a:avLst/>
          </a:prstGeom>
          <a:solidFill>
            <a:srgbClr val="3B6FB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中间表</a:t>
            </a:r>
          </a:p>
        </p:txBody>
      </p:sp>
      <p:sp>
        <p:nvSpPr>
          <p:cNvPr id="18" name="流程图: 多文档 17"/>
          <p:cNvSpPr/>
          <p:nvPr/>
        </p:nvSpPr>
        <p:spPr>
          <a:xfrm>
            <a:off x="8358187" y="3700463"/>
            <a:ext cx="1628775" cy="871537"/>
          </a:xfrm>
          <a:prstGeom prst="flowChartMultidocument">
            <a:avLst/>
          </a:prstGeom>
          <a:solidFill>
            <a:srgbClr val="3B6FB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>
                <a:solidFill>
                  <a:schemeClr val="bg1"/>
                </a:solidFill>
                <a:latin typeface="+mj-ea"/>
                <a:ea typeface="+mj-ea"/>
              </a:rPr>
              <a:t>Btx</a:t>
            </a:r>
            <a:r>
              <a:rPr lang="zh-CN" altLang="en-US" dirty="0">
                <a:solidFill>
                  <a:schemeClr val="bg1"/>
                </a:solidFill>
                <a:latin typeface="+mj-ea"/>
                <a:ea typeface="+mj-ea"/>
              </a:rPr>
              <a:t>文件</a:t>
            </a:r>
          </a:p>
        </p:txBody>
      </p:sp>
      <p:sp>
        <p:nvSpPr>
          <p:cNvPr id="20" name="上弧形箭头 19"/>
          <p:cNvSpPr/>
          <p:nvPr/>
        </p:nvSpPr>
        <p:spPr>
          <a:xfrm>
            <a:off x="3600450" y="1985963"/>
            <a:ext cx="4614863" cy="842962"/>
          </a:xfrm>
          <a:prstGeom prst="curvedDown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+mj-ea"/>
                <a:ea typeface="+mj-ea"/>
              </a:rPr>
              <a:t>定时执行</a:t>
            </a:r>
          </a:p>
        </p:txBody>
      </p:sp>
    </p:spTree>
    <p:extLst>
      <p:ext uri="{BB962C8B-B14F-4D97-AF65-F5344CB8AC3E}">
        <p14:creationId xmlns:p14="http://schemas.microsoft.com/office/powerpoint/2010/main" val="45645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000"/>
    </mc:Choice>
    <mc:Fallback xmlns="">
      <p:transition spd="slow" advTm="77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E0CBDB-3E73-4AC7-8BCA-296183C0A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自助报表的使用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6497DC4-8525-492D-B7B4-EA9D0AEC981F}"/>
              </a:ext>
            </a:extLst>
          </p:cNvPr>
          <p:cNvSpPr/>
          <p:nvPr/>
        </p:nvSpPr>
        <p:spPr>
          <a:xfrm>
            <a:off x="6908800" y="3281039"/>
            <a:ext cx="4022501" cy="145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格式简单、操作灵活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业务人员自定义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A315C01-A3D4-458A-BC69-7709F2429CE9}"/>
              </a:ext>
            </a:extLst>
          </p:cNvPr>
          <p:cNvSpPr/>
          <p:nvPr/>
        </p:nvSpPr>
        <p:spPr>
          <a:xfrm>
            <a:off x="2233157" y="3281039"/>
            <a:ext cx="4022500" cy="145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格式复杂并且相对固定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由技术人员实现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6E35A562-B233-4F5D-9F8B-1FA862C379A2}"/>
              </a:ext>
            </a:extLst>
          </p:cNvPr>
          <p:cNvSpPr/>
          <p:nvPr/>
        </p:nvSpPr>
        <p:spPr>
          <a:xfrm>
            <a:off x="2233157" y="2278743"/>
            <a:ext cx="3050043" cy="856885"/>
          </a:xfrm>
          <a:prstGeom prst="roundRect">
            <a:avLst/>
          </a:prstGeom>
          <a:solidFill>
            <a:srgbClr val="3B6FB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普通报表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1E98873C-818B-454E-AC8E-819490E663DE}"/>
              </a:ext>
            </a:extLst>
          </p:cNvPr>
          <p:cNvSpPr/>
          <p:nvPr/>
        </p:nvSpPr>
        <p:spPr>
          <a:xfrm>
            <a:off x="6908800" y="2278743"/>
            <a:ext cx="3050043" cy="856885"/>
          </a:xfrm>
          <a:prstGeom prst="roundRect">
            <a:avLst/>
          </a:prstGeom>
          <a:solidFill>
            <a:srgbClr val="3B6FB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自助报表</a:t>
            </a:r>
            <a:endParaRPr lang="en-US" altLang="zh-CN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645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000"/>
    </mc:Choice>
    <mc:Fallback xmlns="">
      <p:transition spd="slow" advTm="77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69099"/>
            <a:ext cx="7318373" cy="726256"/>
          </a:xfrm>
        </p:spPr>
        <p:txBody>
          <a:bodyPr/>
          <a:lstStyle/>
          <a:p>
            <a:r>
              <a:rPr lang="zh-CN" altLang="en-US" dirty="0"/>
              <a:t>自助报表功能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15926D9-BC85-478B-AC62-1FEC5A09F6C5}"/>
              </a:ext>
            </a:extLst>
          </p:cNvPr>
          <p:cNvSpPr/>
          <p:nvPr/>
        </p:nvSpPr>
        <p:spPr>
          <a:xfrm>
            <a:off x="5381250" y="3282418"/>
            <a:ext cx="1896976" cy="118533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下钻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519255D-B9D3-44BD-B892-07758A72E14E}"/>
              </a:ext>
            </a:extLst>
          </p:cNvPr>
          <p:cNvSpPr/>
          <p:nvPr/>
        </p:nvSpPr>
        <p:spPr>
          <a:xfrm>
            <a:off x="957349" y="5016950"/>
            <a:ext cx="1896976" cy="11853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自定义指标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0FE2C17-072E-4F5D-9B36-47C56B6C719D}"/>
              </a:ext>
            </a:extLst>
          </p:cNvPr>
          <p:cNvSpPr/>
          <p:nvPr/>
        </p:nvSpPr>
        <p:spPr>
          <a:xfrm>
            <a:off x="3167149" y="5016950"/>
            <a:ext cx="1896976" cy="118533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统计图</a:t>
            </a:r>
          </a:p>
        </p:txBody>
      </p:sp>
      <p:sp>
        <p:nvSpPr>
          <p:cNvPr id="7" name="矩形 6"/>
          <p:cNvSpPr/>
          <p:nvPr/>
        </p:nvSpPr>
        <p:spPr>
          <a:xfrm>
            <a:off x="8608575" y="1547885"/>
            <a:ext cx="2807570" cy="467486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086657" y="1834805"/>
            <a:ext cx="1872000" cy="7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特殊数据源</a:t>
            </a:r>
          </a:p>
        </p:txBody>
      </p:sp>
      <p:sp>
        <p:nvSpPr>
          <p:cNvPr id="9" name="矩形 8"/>
          <p:cNvSpPr/>
          <p:nvPr/>
        </p:nvSpPr>
        <p:spPr>
          <a:xfrm>
            <a:off x="9086657" y="2975087"/>
            <a:ext cx="1872000" cy="7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NOSQL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数据库</a:t>
            </a:r>
          </a:p>
        </p:txBody>
      </p:sp>
      <p:sp>
        <p:nvSpPr>
          <p:cNvPr id="10" name="矩形 9"/>
          <p:cNvSpPr/>
          <p:nvPr/>
        </p:nvSpPr>
        <p:spPr>
          <a:xfrm>
            <a:off x="9086657" y="5255650"/>
            <a:ext cx="1872000" cy="7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文本型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数据源</a:t>
            </a:r>
          </a:p>
        </p:txBody>
      </p:sp>
      <p:sp>
        <p:nvSpPr>
          <p:cNvPr id="11" name="矩形 10"/>
          <p:cNvSpPr/>
          <p:nvPr/>
        </p:nvSpPr>
        <p:spPr>
          <a:xfrm>
            <a:off x="9086657" y="4115369"/>
            <a:ext cx="1872000" cy="75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跨库关联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取数</a:t>
            </a:r>
          </a:p>
        </p:txBody>
      </p:sp>
      <p:sp>
        <p:nvSpPr>
          <p:cNvPr id="13" name="矩形 12"/>
          <p:cNvSpPr/>
          <p:nvPr/>
        </p:nvSpPr>
        <p:spPr>
          <a:xfrm>
            <a:off x="5374378" y="5016951"/>
            <a:ext cx="1896976" cy="118533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结果保存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DC670B4-7809-4CE4-AFE9-80D5A920CC82}"/>
              </a:ext>
            </a:extLst>
          </p:cNvPr>
          <p:cNvSpPr/>
          <p:nvPr/>
        </p:nvSpPr>
        <p:spPr>
          <a:xfrm>
            <a:off x="5376949" y="1547885"/>
            <a:ext cx="1896976" cy="11853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维度拖拽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41FF7AC-7A62-4FD4-B3CE-58AA8A7FB9AB}"/>
              </a:ext>
            </a:extLst>
          </p:cNvPr>
          <p:cNvSpPr/>
          <p:nvPr/>
        </p:nvSpPr>
        <p:spPr>
          <a:xfrm>
            <a:off x="3167149" y="3282418"/>
            <a:ext cx="1896976" cy="118533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切片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切块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FF9B5DA-1FFE-45FF-A104-8BCE4E310E47}"/>
              </a:ext>
            </a:extLst>
          </p:cNvPr>
          <p:cNvSpPr/>
          <p:nvPr/>
        </p:nvSpPr>
        <p:spPr>
          <a:xfrm>
            <a:off x="957349" y="3285907"/>
            <a:ext cx="1896976" cy="118533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旋转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DC670B4-7809-4CE4-AFE9-80D5A920CC82}"/>
              </a:ext>
            </a:extLst>
          </p:cNvPr>
          <p:cNvSpPr/>
          <p:nvPr/>
        </p:nvSpPr>
        <p:spPr>
          <a:xfrm>
            <a:off x="957349" y="1547885"/>
            <a:ext cx="1896976" cy="118533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建模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41FF7AC-7A62-4FD4-B3CE-58AA8A7FB9AB}"/>
              </a:ext>
            </a:extLst>
          </p:cNvPr>
          <p:cNvSpPr/>
          <p:nvPr/>
        </p:nvSpPr>
        <p:spPr>
          <a:xfrm>
            <a:off x="3167149" y="1547885"/>
            <a:ext cx="1896976" cy="118533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字典映射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E0CBDB-3E73-4AC7-8BCA-296183C0A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简单总结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6EDE7D1-4F59-449A-B7B2-EB0527316D29}"/>
              </a:ext>
            </a:extLst>
          </p:cNvPr>
          <p:cNvSpPr txBox="1"/>
          <p:nvPr/>
        </p:nvSpPr>
        <p:spPr>
          <a:xfrm>
            <a:off x="4334306" y="3965412"/>
            <a:ext cx="6251446" cy="142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侧重数据展现，但是针对一些特定场景，也提供完整的解决方案，比如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ETL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，并不是专业的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ETL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工具，但能够实现对应功能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98EB646-A98A-45E1-BBEF-0959CA314DE9}"/>
              </a:ext>
            </a:extLst>
          </p:cNvPr>
          <p:cNvSpPr/>
          <p:nvPr/>
        </p:nvSpPr>
        <p:spPr>
          <a:xfrm>
            <a:off x="2086648" y="2219364"/>
            <a:ext cx="1751061" cy="884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BI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234A1C8-F8D7-429E-BB7D-4757473149AA}"/>
              </a:ext>
            </a:extLst>
          </p:cNvPr>
          <p:cNvSpPr/>
          <p:nvPr/>
        </p:nvSpPr>
        <p:spPr>
          <a:xfrm>
            <a:off x="2086648" y="4196244"/>
            <a:ext cx="1751061" cy="884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报表</a:t>
            </a:r>
            <a:endParaRPr lang="en-US" altLang="zh-CN" sz="3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62C96AFB-8E56-40F3-8604-962D72E0A04C}"/>
              </a:ext>
            </a:extLst>
          </p:cNvPr>
          <p:cNvSpPr/>
          <p:nvPr/>
        </p:nvSpPr>
        <p:spPr>
          <a:xfrm>
            <a:off x="4334305" y="2099017"/>
            <a:ext cx="5022901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是一套完整解决方案，包括不同的专业工具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645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000"/>
    </mc:Choice>
    <mc:Fallback xmlns="">
      <p:transition spd="slow" advTm="77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E0CBDB-3E73-4AC7-8BCA-296183C0A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BI</a:t>
            </a:r>
            <a:r>
              <a:rPr lang="zh-CN" altLang="en-US" dirty="0"/>
              <a:t>基本概念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C2AC7B0-2DA6-44C5-B323-CD744F09B063}"/>
              </a:ext>
            </a:extLst>
          </p:cNvPr>
          <p:cNvSpPr/>
          <p:nvPr/>
        </p:nvSpPr>
        <p:spPr>
          <a:xfrm>
            <a:off x="838200" y="2037347"/>
            <a:ext cx="10514013" cy="3641558"/>
          </a:xfrm>
          <a:prstGeom prst="rect">
            <a:avLst/>
          </a:prstGeom>
          <a:solidFill>
            <a:srgbClr val="ECECE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9">
            <a:extLst>
              <a:ext uri="{FF2B5EF4-FFF2-40B4-BE49-F238E27FC236}">
                <a16:creationId xmlns:a16="http://schemas.microsoft.com/office/drawing/2014/main" id="{5DC856F1-35E8-44F1-9A76-AA76CD3C6814}"/>
              </a:ext>
            </a:extLst>
          </p:cNvPr>
          <p:cNvSpPr txBox="1"/>
          <p:nvPr/>
        </p:nvSpPr>
        <p:spPr>
          <a:xfrm>
            <a:off x="1232003" y="2306464"/>
            <a:ext cx="9654969" cy="295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>
                <a:latin typeface="+mj-ea"/>
                <a:ea typeface="+mj-ea"/>
              </a:rPr>
              <a:t>BI</a:t>
            </a:r>
            <a:r>
              <a:rPr lang="zh-CN" altLang="en-US" sz="3200" dirty="0">
                <a:latin typeface="+mj-ea"/>
                <a:ea typeface="+mj-ea"/>
              </a:rPr>
              <a:t>（</a:t>
            </a:r>
            <a:r>
              <a:rPr lang="en-US" altLang="zh-CN" sz="3200" dirty="0">
                <a:latin typeface="+mj-ea"/>
                <a:ea typeface="+mj-ea"/>
              </a:rPr>
              <a:t>Business Intelligence</a:t>
            </a:r>
            <a:r>
              <a:rPr lang="zh-CN" altLang="en-US" sz="3200" dirty="0">
                <a:latin typeface="+mj-ea"/>
                <a:ea typeface="+mj-ea"/>
              </a:rPr>
              <a:t>）也就是商务智能，它是一套完整的解决方案，用来将企业中现有的数据进行有效的整合，快速准确的展现报表并提出决策依据，帮助企业做出明智的业务经营决策。</a:t>
            </a:r>
          </a:p>
        </p:txBody>
      </p:sp>
    </p:spTree>
    <p:extLst>
      <p:ext uri="{BB962C8B-B14F-4D97-AF65-F5344CB8AC3E}">
        <p14:creationId xmlns:p14="http://schemas.microsoft.com/office/powerpoint/2010/main" val="146834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000"/>
    </mc:Choice>
    <mc:Fallback xmlns="">
      <p:transition spd="slow" advTm="77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E0CBDB-3E73-4AC7-8BCA-296183C0A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智能</a:t>
            </a:r>
            <a:r>
              <a:rPr lang="en-US" altLang="zh-CN" dirty="0"/>
              <a:t>BI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9D11E2B-B3E6-476D-B2BF-7C418AD92853}"/>
              </a:ext>
            </a:extLst>
          </p:cNvPr>
          <p:cNvSpPr txBox="1"/>
          <p:nvPr/>
        </p:nvSpPr>
        <p:spPr>
          <a:xfrm>
            <a:off x="4124313" y="4196244"/>
            <a:ext cx="6251446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不仅展示数据，还提供相应结论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5FF401A-8CA7-4CF4-B12F-4D420D02D75E}"/>
              </a:ext>
            </a:extLst>
          </p:cNvPr>
          <p:cNvSpPr/>
          <p:nvPr/>
        </p:nvSpPr>
        <p:spPr>
          <a:xfrm>
            <a:off x="2086648" y="2219364"/>
            <a:ext cx="1751061" cy="884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传统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BI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8DA494A-BA7D-4C8F-AC15-F3FB7E19F923}"/>
              </a:ext>
            </a:extLst>
          </p:cNvPr>
          <p:cNvSpPr/>
          <p:nvPr/>
        </p:nvSpPr>
        <p:spPr>
          <a:xfrm>
            <a:off x="2086648" y="4196244"/>
            <a:ext cx="1751061" cy="884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智能</a:t>
            </a:r>
            <a:r>
              <a: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BI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5D82C40-36E6-4DB4-8E79-2DA997A4ED7F}"/>
              </a:ext>
            </a:extLst>
          </p:cNvPr>
          <p:cNvSpPr/>
          <p:nvPr/>
        </p:nvSpPr>
        <p:spPr>
          <a:xfrm>
            <a:off x="4124313" y="2219364"/>
            <a:ext cx="5022901" cy="743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展示数据，被动接收数据</a:t>
            </a:r>
          </a:p>
        </p:txBody>
      </p:sp>
    </p:spTree>
    <p:extLst>
      <p:ext uri="{BB962C8B-B14F-4D97-AF65-F5344CB8AC3E}">
        <p14:creationId xmlns:p14="http://schemas.microsoft.com/office/powerpoint/2010/main" val="45645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000"/>
    </mc:Choice>
    <mc:Fallback xmlns="">
      <p:transition spd="slow" advTm="77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智能</a:t>
            </a:r>
            <a:r>
              <a:rPr lang="en-US" altLang="zh-CN" dirty="0"/>
              <a:t>BI</a:t>
            </a:r>
            <a:endParaRPr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99230342"/>
              </p:ext>
            </p:extLst>
          </p:nvPr>
        </p:nvGraphicFramePr>
        <p:xfrm>
          <a:off x="1274617" y="1465988"/>
          <a:ext cx="9642765" cy="2663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8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8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8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85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6808">
                <a:tc>
                  <a:txBody>
                    <a:bodyPr/>
                    <a:lstStyle/>
                    <a:p>
                      <a:endParaRPr lang="zh-CN" altLang="en-US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+mj-ea"/>
                          <a:ea typeface="+mj-ea"/>
                        </a:rPr>
                        <a:t>25~30</a:t>
                      </a:r>
                      <a:endParaRPr lang="zh-CN" altLang="en-US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+mj-ea"/>
                          <a:ea typeface="+mj-ea"/>
                        </a:rPr>
                        <a:t>31~40</a:t>
                      </a:r>
                      <a:endParaRPr lang="zh-CN" altLang="en-US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+mj-ea"/>
                          <a:ea typeface="+mj-ea"/>
                        </a:rPr>
                        <a:t>41~50</a:t>
                      </a:r>
                      <a:endParaRPr lang="zh-CN" altLang="en-US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+mj-ea"/>
                          <a:ea typeface="+mj-ea"/>
                        </a:rPr>
                        <a:t>51~60</a:t>
                      </a:r>
                      <a:endParaRPr lang="zh-CN" altLang="en-US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124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+mj-ea"/>
                          <a:ea typeface="+mj-ea"/>
                        </a:rPr>
                        <a:t>一厂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+mj-ea"/>
                          <a:ea typeface="+mj-ea"/>
                        </a:rPr>
                        <a:t>20</a:t>
                      </a:r>
                      <a:endParaRPr lang="zh-CN" altLang="en-US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+mj-ea"/>
                          <a:ea typeface="+mj-ea"/>
                        </a:rPr>
                        <a:t>30</a:t>
                      </a:r>
                      <a:endParaRPr lang="zh-CN" altLang="en-US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+mj-ea"/>
                          <a:ea typeface="+mj-ea"/>
                        </a:rPr>
                        <a:t>45</a:t>
                      </a:r>
                      <a:endParaRPr lang="zh-CN" altLang="en-US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+mj-ea"/>
                          <a:ea typeface="+mj-ea"/>
                        </a:rPr>
                        <a:t>60</a:t>
                      </a:r>
                      <a:endParaRPr lang="zh-CN" altLang="en-US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124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+mj-ea"/>
                          <a:ea typeface="+mj-ea"/>
                        </a:rPr>
                        <a:t>二厂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+mj-ea"/>
                          <a:ea typeface="+mj-ea"/>
                        </a:rPr>
                        <a:t>30</a:t>
                      </a:r>
                      <a:endParaRPr lang="zh-CN" altLang="en-US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+mj-ea"/>
                          <a:ea typeface="+mj-ea"/>
                        </a:rPr>
                        <a:t>30</a:t>
                      </a:r>
                      <a:endParaRPr lang="zh-CN" altLang="en-US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+mj-ea"/>
                          <a:ea typeface="+mj-ea"/>
                        </a:rPr>
                        <a:t>40</a:t>
                      </a:r>
                      <a:endParaRPr lang="zh-CN" altLang="en-US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+mj-ea"/>
                          <a:ea typeface="+mj-ea"/>
                        </a:rPr>
                        <a:t>50</a:t>
                      </a:r>
                      <a:endParaRPr lang="zh-CN" altLang="en-US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124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+mj-ea"/>
                          <a:ea typeface="+mj-ea"/>
                        </a:rPr>
                        <a:t>三厂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+mj-ea"/>
                          <a:ea typeface="+mj-ea"/>
                        </a:rPr>
                        <a:t>60</a:t>
                      </a:r>
                      <a:endParaRPr lang="zh-CN" altLang="en-US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+mj-ea"/>
                          <a:ea typeface="+mj-ea"/>
                        </a:rPr>
                        <a:t>70</a:t>
                      </a:r>
                      <a:endParaRPr lang="zh-CN" altLang="en-US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+mj-ea"/>
                          <a:ea typeface="+mj-ea"/>
                        </a:rPr>
                        <a:t>20</a:t>
                      </a:r>
                      <a:endParaRPr lang="zh-CN" altLang="en-US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+mj-ea"/>
                          <a:ea typeface="+mj-ea"/>
                        </a:rPr>
                        <a:t>10</a:t>
                      </a:r>
                      <a:endParaRPr lang="zh-CN" altLang="en-US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124">
                <a:tc>
                  <a:txBody>
                    <a:bodyPr/>
                    <a:lstStyle/>
                    <a:p>
                      <a:r>
                        <a:rPr lang="zh-CN" altLang="en-US" dirty="0">
                          <a:latin typeface="+mj-ea"/>
                          <a:ea typeface="+mj-ea"/>
                        </a:rPr>
                        <a:t>四厂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+mj-ea"/>
                          <a:ea typeface="+mj-ea"/>
                        </a:rPr>
                        <a:t>70</a:t>
                      </a:r>
                      <a:endParaRPr lang="zh-CN" altLang="en-US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+mj-ea"/>
                          <a:ea typeface="+mj-ea"/>
                        </a:rPr>
                        <a:t>50</a:t>
                      </a:r>
                      <a:endParaRPr lang="zh-CN" altLang="en-US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+mj-ea"/>
                          <a:ea typeface="+mj-ea"/>
                        </a:rPr>
                        <a:t>15</a:t>
                      </a:r>
                      <a:endParaRPr lang="zh-CN" altLang="en-US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latin typeface="+mj-ea"/>
                          <a:ea typeface="+mj-ea"/>
                        </a:rPr>
                        <a:t>10</a:t>
                      </a:r>
                      <a:endParaRPr lang="zh-CN" altLang="en-US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77189" y="4547486"/>
            <a:ext cx="10037619" cy="1689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针对这张表，传统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BI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或报表一般情况下只是负责数据的呈现，不提供结论。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智能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BI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除了展示数据，还提供决策，例如某工厂直供年龄偏大，需要尽快招人。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465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00"/>
    </mc:Choice>
    <mc:Fallback xmlns="">
      <p:transition spd="slow" advTm="57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E0CBDB-3E73-4AC7-8BCA-296183C0A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BI</a:t>
            </a:r>
            <a:r>
              <a:rPr lang="zh-CN" altLang="en-US" dirty="0"/>
              <a:t>基本概念</a:t>
            </a:r>
          </a:p>
        </p:txBody>
      </p:sp>
      <p:sp>
        <p:nvSpPr>
          <p:cNvPr id="4" name="文本框 15">
            <a:extLst>
              <a:ext uri="{FF2B5EF4-FFF2-40B4-BE49-F238E27FC236}">
                <a16:creationId xmlns:a16="http://schemas.microsoft.com/office/drawing/2014/main" id="{C6EDE7D1-4F59-449A-B7B2-EB0527316D29}"/>
              </a:ext>
            </a:extLst>
          </p:cNvPr>
          <p:cNvSpPr txBox="1"/>
          <p:nvPr/>
        </p:nvSpPr>
        <p:spPr>
          <a:xfrm>
            <a:off x="839788" y="2310063"/>
            <a:ext cx="2088000" cy="1118937"/>
          </a:xfrm>
          <a:prstGeom prst="rect">
            <a:avLst/>
          </a:prstGeom>
          <a:solidFill>
            <a:srgbClr val="3B6FB3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数据仓库</a:t>
            </a:r>
          </a:p>
        </p:txBody>
      </p:sp>
      <p:sp>
        <p:nvSpPr>
          <p:cNvPr id="7" name="文本框 15">
            <a:extLst>
              <a:ext uri="{FF2B5EF4-FFF2-40B4-BE49-F238E27FC236}">
                <a16:creationId xmlns:a16="http://schemas.microsoft.com/office/drawing/2014/main" id="{C6EDE7D1-4F59-449A-B7B2-EB0527316D29}"/>
              </a:ext>
            </a:extLst>
          </p:cNvPr>
          <p:cNvSpPr txBox="1"/>
          <p:nvPr/>
        </p:nvSpPr>
        <p:spPr>
          <a:xfrm>
            <a:off x="3647625" y="2310063"/>
            <a:ext cx="2088000" cy="1118937"/>
          </a:xfrm>
          <a:prstGeom prst="rect">
            <a:avLst/>
          </a:prstGeom>
          <a:solidFill>
            <a:srgbClr val="3B6FB3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ETL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5">
            <a:extLst>
              <a:ext uri="{FF2B5EF4-FFF2-40B4-BE49-F238E27FC236}">
                <a16:creationId xmlns:a16="http://schemas.microsoft.com/office/drawing/2014/main" id="{C6EDE7D1-4F59-449A-B7B2-EB0527316D29}"/>
              </a:ext>
            </a:extLst>
          </p:cNvPr>
          <p:cNvSpPr txBox="1"/>
          <p:nvPr/>
        </p:nvSpPr>
        <p:spPr>
          <a:xfrm>
            <a:off x="6455462" y="2310063"/>
            <a:ext cx="2089251" cy="1118937"/>
          </a:xfrm>
          <a:prstGeom prst="rect">
            <a:avLst/>
          </a:prstGeom>
          <a:solidFill>
            <a:srgbClr val="3B6FB3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OLAP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5">
            <a:extLst>
              <a:ext uri="{FF2B5EF4-FFF2-40B4-BE49-F238E27FC236}">
                <a16:creationId xmlns:a16="http://schemas.microsoft.com/office/drawing/2014/main" id="{C6EDE7D1-4F59-449A-B7B2-EB0527316D29}"/>
              </a:ext>
            </a:extLst>
          </p:cNvPr>
          <p:cNvSpPr txBox="1"/>
          <p:nvPr/>
        </p:nvSpPr>
        <p:spPr>
          <a:xfrm>
            <a:off x="9264550" y="2310063"/>
            <a:ext cx="2089251" cy="1118937"/>
          </a:xfrm>
          <a:prstGeom prst="rect">
            <a:avLst/>
          </a:prstGeom>
          <a:solidFill>
            <a:srgbClr val="3B6FB3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报表</a:t>
            </a:r>
          </a:p>
        </p:txBody>
      </p:sp>
      <p:sp>
        <p:nvSpPr>
          <p:cNvPr id="11" name="文本框 9">
            <a:extLst>
              <a:ext uri="{FF2B5EF4-FFF2-40B4-BE49-F238E27FC236}">
                <a16:creationId xmlns:a16="http://schemas.microsoft.com/office/drawing/2014/main" id="{5DC856F1-35E8-44F1-9A76-AA76CD3C6814}"/>
              </a:ext>
            </a:extLst>
          </p:cNvPr>
          <p:cNvSpPr txBox="1"/>
          <p:nvPr/>
        </p:nvSpPr>
        <p:spPr>
          <a:xfrm>
            <a:off x="841376" y="3858126"/>
            <a:ext cx="2086412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存储数据</a:t>
            </a:r>
          </a:p>
        </p:txBody>
      </p:sp>
      <p:sp>
        <p:nvSpPr>
          <p:cNvPr id="13" name="文本框 9">
            <a:extLst>
              <a:ext uri="{FF2B5EF4-FFF2-40B4-BE49-F238E27FC236}">
                <a16:creationId xmlns:a16="http://schemas.microsoft.com/office/drawing/2014/main" id="{5DC856F1-35E8-44F1-9A76-AA76CD3C6814}"/>
              </a:ext>
            </a:extLst>
          </p:cNvPr>
          <p:cNvSpPr txBox="1"/>
          <p:nvPr/>
        </p:nvSpPr>
        <p:spPr>
          <a:xfrm>
            <a:off x="3650047" y="3858126"/>
            <a:ext cx="2086412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加工数据</a:t>
            </a:r>
          </a:p>
        </p:txBody>
      </p:sp>
      <p:sp>
        <p:nvSpPr>
          <p:cNvPr id="14" name="文本框 9">
            <a:extLst>
              <a:ext uri="{FF2B5EF4-FFF2-40B4-BE49-F238E27FC236}">
                <a16:creationId xmlns:a16="http://schemas.microsoft.com/office/drawing/2014/main" id="{5DC856F1-35E8-44F1-9A76-AA76CD3C6814}"/>
              </a:ext>
            </a:extLst>
          </p:cNvPr>
          <p:cNvSpPr txBox="1"/>
          <p:nvPr/>
        </p:nvSpPr>
        <p:spPr>
          <a:xfrm>
            <a:off x="6458718" y="3858126"/>
            <a:ext cx="2086412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分析数据</a:t>
            </a:r>
          </a:p>
        </p:txBody>
      </p:sp>
      <p:sp>
        <p:nvSpPr>
          <p:cNvPr id="15" name="文本框 9">
            <a:extLst>
              <a:ext uri="{FF2B5EF4-FFF2-40B4-BE49-F238E27FC236}">
                <a16:creationId xmlns:a16="http://schemas.microsoft.com/office/drawing/2014/main" id="{5DC856F1-35E8-44F1-9A76-AA76CD3C6814}"/>
              </a:ext>
            </a:extLst>
          </p:cNvPr>
          <p:cNvSpPr txBox="1"/>
          <p:nvPr/>
        </p:nvSpPr>
        <p:spPr>
          <a:xfrm>
            <a:off x="9267389" y="3858126"/>
            <a:ext cx="2086412" cy="743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统计数据</a:t>
            </a:r>
          </a:p>
        </p:txBody>
      </p:sp>
    </p:spTree>
    <p:extLst>
      <p:ext uri="{BB962C8B-B14F-4D97-AF65-F5344CB8AC3E}">
        <p14:creationId xmlns:p14="http://schemas.microsoft.com/office/powerpoint/2010/main" val="429163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000"/>
    </mc:Choice>
    <mc:Fallback xmlns="">
      <p:transition spd="slow" advTm="77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E0CBDB-3E73-4AC7-8BCA-296183C0A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BI</a:t>
            </a:r>
            <a:r>
              <a:rPr lang="zh-CN" altLang="en-US" dirty="0"/>
              <a:t>基本概念</a:t>
            </a:r>
            <a:r>
              <a:rPr lang="en-US" altLang="zh-CN" dirty="0"/>
              <a:t>—</a:t>
            </a:r>
            <a:r>
              <a:rPr lang="zh-CN" altLang="en-US" dirty="0"/>
              <a:t>数据仓库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6EDE7D1-4F59-449A-B7B2-EB0527316D29}"/>
              </a:ext>
            </a:extLst>
          </p:cNvPr>
          <p:cNvSpPr txBox="1"/>
          <p:nvPr/>
        </p:nvSpPr>
        <p:spPr>
          <a:xfrm>
            <a:off x="839788" y="1505821"/>
            <a:ext cx="10512425" cy="1135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+mj-ea"/>
                <a:ea typeface="+mj-ea"/>
              </a:rPr>
              <a:t>数据仓库是一个面向主题的、集成的、相对稳定的、反映历史变化的数据集合，用于支持管理决策。</a:t>
            </a:r>
          </a:p>
        </p:txBody>
      </p:sp>
      <p:sp>
        <p:nvSpPr>
          <p:cNvPr id="8" name="文本框 15">
            <a:extLst>
              <a:ext uri="{FF2B5EF4-FFF2-40B4-BE49-F238E27FC236}">
                <a16:creationId xmlns:a16="http://schemas.microsoft.com/office/drawing/2014/main" id="{C6EDE7D1-4F59-449A-B7B2-EB0527316D29}"/>
              </a:ext>
            </a:extLst>
          </p:cNvPr>
          <p:cNvSpPr txBox="1"/>
          <p:nvPr/>
        </p:nvSpPr>
        <p:spPr>
          <a:xfrm>
            <a:off x="839787" y="2821139"/>
            <a:ext cx="10512425" cy="3200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3B6FB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与数据库的区别</a:t>
            </a:r>
            <a:endParaRPr lang="en-US" altLang="zh-CN" sz="2400" b="1" dirty="0">
              <a:solidFill>
                <a:srgbClr val="3B6FB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2000" dirty="0">
                <a:latin typeface="+mj-ea"/>
                <a:ea typeface="+mj-ea"/>
              </a:rPr>
              <a:t>（</a:t>
            </a:r>
            <a:r>
              <a:rPr lang="en-US" altLang="zh-CN" sz="2000" dirty="0">
                <a:latin typeface="+mj-ea"/>
                <a:ea typeface="+mj-ea"/>
              </a:rPr>
              <a:t>1</a:t>
            </a:r>
            <a:r>
              <a:rPr lang="zh-CN" altLang="en-US" sz="2000" dirty="0">
                <a:latin typeface="+mj-ea"/>
                <a:ea typeface="+mj-ea"/>
              </a:rPr>
              <a:t>）数据库是面向事务的设计，数据仓库是面向主题设计的。</a:t>
            </a:r>
            <a:br>
              <a:rPr lang="zh-CN" altLang="en-US" sz="2000" dirty="0">
                <a:latin typeface="+mj-ea"/>
                <a:ea typeface="+mj-ea"/>
              </a:rPr>
            </a:br>
            <a:r>
              <a:rPr lang="zh-CN" altLang="en-US" sz="2000" dirty="0">
                <a:latin typeface="+mj-ea"/>
                <a:ea typeface="+mj-ea"/>
              </a:rPr>
              <a:t>（</a:t>
            </a:r>
            <a:r>
              <a:rPr lang="en-US" altLang="zh-CN" sz="2000" dirty="0">
                <a:latin typeface="+mj-ea"/>
                <a:ea typeface="+mj-ea"/>
              </a:rPr>
              <a:t>2</a:t>
            </a:r>
            <a:r>
              <a:rPr lang="zh-CN" altLang="en-US" sz="2000" dirty="0">
                <a:latin typeface="+mj-ea"/>
                <a:ea typeface="+mj-ea"/>
              </a:rPr>
              <a:t>）数据库一般存储实时数据，数据仓库存储的一般是历史数据。 </a:t>
            </a:r>
            <a:br>
              <a:rPr lang="zh-CN" altLang="en-US" sz="2000" dirty="0">
                <a:latin typeface="+mj-ea"/>
                <a:ea typeface="+mj-ea"/>
              </a:rPr>
            </a:br>
            <a:r>
              <a:rPr lang="zh-CN" altLang="en-US" sz="2000" dirty="0">
                <a:latin typeface="+mj-ea"/>
                <a:ea typeface="+mj-ea"/>
              </a:rPr>
              <a:t>（</a:t>
            </a:r>
            <a:r>
              <a:rPr lang="en-US" altLang="zh-CN" sz="2000" dirty="0">
                <a:latin typeface="+mj-ea"/>
                <a:ea typeface="+mj-ea"/>
              </a:rPr>
              <a:t>3</a:t>
            </a:r>
            <a:r>
              <a:rPr lang="zh-CN" altLang="en-US" sz="2000" dirty="0">
                <a:latin typeface="+mj-ea"/>
                <a:ea typeface="+mj-ea"/>
              </a:rPr>
              <a:t>）数据库设计是尽量避免冗余，数据仓库在设计是有意引入冗余。 </a:t>
            </a:r>
            <a:br>
              <a:rPr lang="zh-CN" altLang="en-US" sz="2000" dirty="0">
                <a:latin typeface="+mj-ea"/>
                <a:ea typeface="+mj-ea"/>
              </a:rPr>
            </a:br>
            <a:r>
              <a:rPr lang="zh-CN" altLang="en-US" sz="2000" dirty="0">
                <a:latin typeface="+mj-ea"/>
                <a:ea typeface="+mj-ea"/>
              </a:rPr>
              <a:t>（</a:t>
            </a:r>
            <a:r>
              <a:rPr lang="en-US" altLang="zh-CN" sz="2000" dirty="0">
                <a:latin typeface="+mj-ea"/>
                <a:ea typeface="+mj-ea"/>
              </a:rPr>
              <a:t>4</a:t>
            </a:r>
            <a:r>
              <a:rPr lang="zh-CN" altLang="en-US" sz="2000" dirty="0">
                <a:latin typeface="+mj-ea"/>
                <a:ea typeface="+mj-ea"/>
              </a:rPr>
              <a:t>）数据库是为捕获数据而设计，数据仓库是为分析数据而设计。</a:t>
            </a:r>
          </a:p>
        </p:txBody>
      </p:sp>
    </p:spTree>
    <p:extLst>
      <p:ext uri="{BB962C8B-B14F-4D97-AF65-F5344CB8AC3E}">
        <p14:creationId xmlns:p14="http://schemas.microsoft.com/office/powerpoint/2010/main" val="45645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000"/>
    </mc:Choice>
    <mc:Fallback xmlns="">
      <p:transition spd="slow" advTm="77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E0CBDB-3E73-4AC7-8BCA-296183C0A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BI</a:t>
            </a:r>
            <a:r>
              <a:rPr lang="zh-CN" altLang="en-US" dirty="0"/>
              <a:t>基本概念</a:t>
            </a:r>
            <a:r>
              <a:rPr lang="en-US" altLang="zh-CN" dirty="0"/>
              <a:t>—ETL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6EDE7D1-4F59-449A-B7B2-EB0527316D29}"/>
              </a:ext>
            </a:extLst>
          </p:cNvPr>
          <p:cNvSpPr txBox="1"/>
          <p:nvPr/>
        </p:nvSpPr>
        <p:spPr>
          <a:xfrm>
            <a:off x="839787" y="1220624"/>
            <a:ext cx="10512425" cy="1689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+mj-ea"/>
                <a:ea typeface="+mj-ea"/>
              </a:rPr>
              <a:t>ETL</a:t>
            </a:r>
            <a:r>
              <a:rPr lang="zh-CN" altLang="en-US" sz="2400" dirty="0">
                <a:latin typeface="+mj-ea"/>
                <a:ea typeface="+mj-ea"/>
              </a:rPr>
              <a:t>是将业务系统的数据经过抽取、清洗转换之后加载到数据仓库的过程，目的是将企业中的分散、零乱、标准不统一的数据整合到一起，为企业的决策提供分析依据。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63BEEAF-F872-45D0-A149-7E9A77F40C6C}"/>
              </a:ext>
            </a:extLst>
          </p:cNvPr>
          <p:cNvSpPr/>
          <p:nvPr/>
        </p:nvSpPr>
        <p:spPr>
          <a:xfrm>
            <a:off x="1845150" y="3429000"/>
            <a:ext cx="2520000" cy="2883386"/>
          </a:xfrm>
          <a:prstGeom prst="rect">
            <a:avLst/>
          </a:prstGeom>
          <a:solidFill>
            <a:srgbClr val="ECECE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63BEEAF-F872-45D0-A149-7E9A77F40C6C}"/>
              </a:ext>
            </a:extLst>
          </p:cNvPr>
          <p:cNvSpPr/>
          <p:nvPr/>
        </p:nvSpPr>
        <p:spPr>
          <a:xfrm>
            <a:off x="4836000" y="3429000"/>
            <a:ext cx="2520000" cy="2883386"/>
          </a:xfrm>
          <a:prstGeom prst="rect">
            <a:avLst/>
          </a:prstGeom>
          <a:solidFill>
            <a:srgbClr val="ECECE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63BEEAF-F872-45D0-A149-7E9A77F40C6C}"/>
              </a:ext>
            </a:extLst>
          </p:cNvPr>
          <p:cNvSpPr/>
          <p:nvPr/>
        </p:nvSpPr>
        <p:spPr>
          <a:xfrm>
            <a:off x="7826850" y="3429000"/>
            <a:ext cx="2520000" cy="2883386"/>
          </a:xfrm>
          <a:prstGeom prst="rect">
            <a:avLst/>
          </a:prstGeom>
          <a:solidFill>
            <a:srgbClr val="ECECE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5">
            <a:extLst>
              <a:ext uri="{FF2B5EF4-FFF2-40B4-BE49-F238E27FC236}">
                <a16:creationId xmlns:a16="http://schemas.microsoft.com/office/drawing/2014/main" id="{C6EDE7D1-4F59-449A-B7B2-EB0527316D29}"/>
              </a:ext>
            </a:extLst>
          </p:cNvPr>
          <p:cNvSpPr txBox="1"/>
          <p:nvPr/>
        </p:nvSpPr>
        <p:spPr>
          <a:xfrm>
            <a:off x="2116613" y="3615613"/>
            <a:ext cx="1900237" cy="523220"/>
          </a:xfrm>
          <a:prstGeom prst="rect">
            <a:avLst/>
          </a:prstGeom>
          <a:solidFill>
            <a:srgbClr val="3B6F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数据抽取</a:t>
            </a:r>
          </a:p>
        </p:txBody>
      </p:sp>
      <p:sp>
        <p:nvSpPr>
          <p:cNvPr id="15" name="文本框 16">
            <a:extLst>
              <a:ext uri="{FF2B5EF4-FFF2-40B4-BE49-F238E27FC236}">
                <a16:creationId xmlns:a16="http://schemas.microsoft.com/office/drawing/2014/main" id="{5DF9D343-8790-4318-8887-1A0FCE96CEB3}"/>
              </a:ext>
            </a:extLst>
          </p:cNvPr>
          <p:cNvSpPr txBox="1"/>
          <p:nvPr/>
        </p:nvSpPr>
        <p:spPr>
          <a:xfrm>
            <a:off x="2243814" y="4339131"/>
            <a:ext cx="17873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来源：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数据库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文件</a:t>
            </a:r>
          </a:p>
        </p:txBody>
      </p:sp>
      <p:sp>
        <p:nvSpPr>
          <p:cNvPr id="20" name="文本框 15">
            <a:extLst>
              <a:ext uri="{FF2B5EF4-FFF2-40B4-BE49-F238E27FC236}">
                <a16:creationId xmlns:a16="http://schemas.microsoft.com/office/drawing/2014/main" id="{C6EDE7D1-4F59-449A-B7B2-EB0527316D29}"/>
              </a:ext>
            </a:extLst>
          </p:cNvPr>
          <p:cNvSpPr txBox="1"/>
          <p:nvPr/>
        </p:nvSpPr>
        <p:spPr>
          <a:xfrm>
            <a:off x="5169376" y="3615613"/>
            <a:ext cx="1900237" cy="523220"/>
          </a:xfrm>
          <a:prstGeom prst="rect">
            <a:avLst/>
          </a:prstGeom>
          <a:solidFill>
            <a:srgbClr val="3B6F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清洗转换</a:t>
            </a:r>
          </a:p>
        </p:txBody>
      </p:sp>
      <p:sp>
        <p:nvSpPr>
          <p:cNvPr id="22" name="文本框 16">
            <a:extLst>
              <a:ext uri="{FF2B5EF4-FFF2-40B4-BE49-F238E27FC236}">
                <a16:creationId xmlns:a16="http://schemas.microsoft.com/office/drawing/2014/main" id="{5DF9D343-8790-4318-8887-1A0FCE96CEB3}"/>
              </a:ext>
            </a:extLst>
          </p:cNvPr>
          <p:cNvSpPr txBox="1"/>
          <p:nvPr/>
        </p:nvSpPr>
        <p:spPr>
          <a:xfrm>
            <a:off x="5225139" y="4339131"/>
            <a:ext cx="17873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去错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转换格式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聚合汇总</a:t>
            </a:r>
          </a:p>
        </p:txBody>
      </p:sp>
      <p:sp>
        <p:nvSpPr>
          <p:cNvPr id="24" name="文本框 15">
            <a:extLst>
              <a:ext uri="{FF2B5EF4-FFF2-40B4-BE49-F238E27FC236}">
                <a16:creationId xmlns:a16="http://schemas.microsoft.com/office/drawing/2014/main" id="{C6EDE7D1-4F59-449A-B7B2-EB0527316D29}"/>
              </a:ext>
            </a:extLst>
          </p:cNvPr>
          <p:cNvSpPr txBox="1"/>
          <p:nvPr/>
        </p:nvSpPr>
        <p:spPr>
          <a:xfrm>
            <a:off x="8155463" y="3615613"/>
            <a:ext cx="1900237" cy="523220"/>
          </a:xfrm>
          <a:prstGeom prst="rect">
            <a:avLst/>
          </a:prstGeom>
          <a:solidFill>
            <a:srgbClr val="3B6FB3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加载数据</a:t>
            </a:r>
          </a:p>
        </p:txBody>
      </p:sp>
      <p:sp>
        <p:nvSpPr>
          <p:cNvPr id="25" name="文本框 16">
            <a:extLst>
              <a:ext uri="{FF2B5EF4-FFF2-40B4-BE49-F238E27FC236}">
                <a16:creationId xmlns:a16="http://schemas.microsoft.com/office/drawing/2014/main" id="{5DF9D343-8790-4318-8887-1A0FCE96CEB3}"/>
              </a:ext>
            </a:extLst>
          </p:cNvPr>
          <p:cNvSpPr txBox="1"/>
          <p:nvPr/>
        </p:nvSpPr>
        <p:spPr>
          <a:xfrm>
            <a:off x="8235039" y="4339131"/>
            <a:ext cx="17873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处理后的数据加载到数据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仓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库中</a:t>
            </a:r>
          </a:p>
        </p:txBody>
      </p:sp>
    </p:spTree>
    <p:extLst>
      <p:ext uri="{BB962C8B-B14F-4D97-AF65-F5344CB8AC3E}">
        <p14:creationId xmlns:p14="http://schemas.microsoft.com/office/powerpoint/2010/main" val="45645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000"/>
    </mc:Choice>
    <mc:Fallback xmlns="">
      <p:transition spd="slow" advTm="77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360D6C0D-1517-4BD2-9DC5-799CE6AA9F28}"/>
              </a:ext>
            </a:extLst>
          </p:cNvPr>
          <p:cNvSpPr/>
          <p:nvPr/>
        </p:nvSpPr>
        <p:spPr>
          <a:xfrm>
            <a:off x="839788" y="1467167"/>
            <a:ext cx="10512425" cy="440499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3B6FB3"/>
                </a:solidFill>
                <a:latin typeface="+mj-ea"/>
                <a:ea typeface="+mj-ea"/>
              </a:rPr>
              <a:t>联机分析</a:t>
            </a:r>
            <a:r>
              <a:rPr lang="zh-CN" altLang="en-US" sz="2000" dirty="0">
                <a:solidFill>
                  <a:schemeClr val="tx1"/>
                </a:solidFill>
                <a:latin typeface="+mj-ea"/>
                <a:ea typeface="+mj-ea"/>
              </a:rPr>
              <a:t>，专门设计用于支持复杂的分析操作，侧重对决策人员和高层管理人员的决策支持，可以根据分析人员的要求快速、灵活地进行大数据量的复杂查询处理，并且以一种直观而易懂的形式将查询结果提供给决策人员，以便他们准确掌握企业（公司）的经营状况。</a:t>
            </a:r>
            <a:endParaRPr lang="en-US" altLang="zh-CN" sz="2000" dirty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zh-CN" sz="2000" dirty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zh-CN" altLang="en-US" sz="2000" b="1" dirty="0">
                <a:solidFill>
                  <a:srgbClr val="3B6FB3"/>
                </a:solidFill>
                <a:latin typeface="+mj-ea"/>
                <a:ea typeface="+mj-ea"/>
              </a:rPr>
              <a:t>基本功能：</a:t>
            </a:r>
            <a:endParaRPr lang="en-US" altLang="zh-CN" sz="2000" b="1" dirty="0">
              <a:solidFill>
                <a:srgbClr val="3B6FB3"/>
              </a:solidFill>
              <a:latin typeface="+mj-ea"/>
              <a:ea typeface="+mj-ea"/>
            </a:endParaRPr>
          </a:p>
          <a:p>
            <a:endParaRPr lang="en-US" altLang="zh-CN" sz="2000" b="1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  <a:latin typeface="+mj-ea"/>
                <a:ea typeface="+mj-ea"/>
              </a:rPr>
              <a:t>WEB</a:t>
            </a:r>
            <a:r>
              <a:rPr lang="zh-CN" altLang="en-US" sz="2000" dirty="0">
                <a:solidFill>
                  <a:schemeClr val="tx1"/>
                </a:solidFill>
                <a:latin typeface="+mj-ea"/>
                <a:ea typeface="+mj-ea"/>
              </a:rPr>
              <a:t>端在线操作</a:t>
            </a:r>
            <a:endParaRPr lang="en-US" altLang="zh-CN" sz="200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/>
                </a:solidFill>
                <a:latin typeface="+mj-ea"/>
                <a:ea typeface="+mj-ea"/>
              </a:rPr>
              <a:t>切片、切块</a:t>
            </a:r>
            <a:endParaRPr lang="en-US" altLang="zh-CN" sz="200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/>
                </a:solidFill>
                <a:latin typeface="+mj-ea"/>
                <a:ea typeface="+mj-ea"/>
              </a:rPr>
              <a:t>钻取、上卷</a:t>
            </a:r>
            <a:endParaRPr lang="en-US" altLang="zh-CN" sz="200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/>
                </a:solidFill>
                <a:latin typeface="+mj-ea"/>
                <a:ea typeface="+mj-ea"/>
              </a:rPr>
              <a:t>旋转</a:t>
            </a:r>
            <a:endParaRPr lang="en-US" altLang="zh-CN" sz="200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/>
                </a:solidFill>
                <a:latin typeface="+mj-ea"/>
                <a:ea typeface="+mj-ea"/>
              </a:rPr>
              <a:t>自定义指标</a:t>
            </a:r>
            <a:endParaRPr lang="en-US" altLang="zh-CN" sz="2000" dirty="0">
              <a:solidFill>
                <a:schemeClr val="tx1"/>
              </a:solidFill>
              <a:latin typeface="+mj-ea"/>
              <a:ea typeface="+mj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tx1"/>
                </a:solidFill>
                <a:latin typeface="+mj-ea"/>
                <a:ea typeface="+mj-ea"/>
              </a:rPr>
              <a:t>……</a:t>
            </a:r>
          </a:p>
          <a:p>
            <a:endParaRPr lang="zh-CN" altLang="en-US" sz="2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C1E0CBDB-3E73-4AC7-8BCA-296183C0A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BI</a:t>
            </a:r>
            <a:r>
              <a:rPr lang="zh-CN" altLang="en-US" dirty="0"/>
              <a:t>基本概念</a:t>
            </a:r>
            <a:r>
              <a:rPr lang="en-US" altLang="zh-CN" dirty="0"/>
              <a:t>—OLAP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5645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000"/>
    </mc:Choice>
    <mc:Fallback xmlns="">
      <p:transition spd="slow" advTm="77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E0CBDB-3E73-4AC7-8BCA-296183C0A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BI</a:t>
            </a:r>
            <a:r>
              <a:rPr lang="zh-CN" altLang="en-US" dirty="0"/>
              <a:t>基本概念</a:t>
            </a:r>
            <a:r>
              <a:rPr lang="en-US" altLang="zh-CN" dirty="0"/>
              <a:t>—</a:t>
            </a:r>
            <a:r>
              <a:rPr lang="zh-CN" altLang="en-US" dirty="0"/>
              <a:t>报表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6EDE7D1-4F59-449A-B7B2-EB0527316D29}"/>
              </a:ext>
            </a:extLst>
          </p:cNvPr>
          <p:cNvSpPr txBox="1"/>
          <p:nvPr/>
        </p:nvSpPr>
        <p:spPr>
          <a:xfrm>
            <a:off x="838200" y="1366972"/>
            <a:ext cx="8186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B6FB3"/>
                </a:solidFill>
                <a:latin typeface="+mj-ea"/>
                <a:ea typeface="+mj-ea"/>
              </a:rPr>
              <a:t>报表就是用表格、图表等格式来动态显示数据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505072"/>
            <a:ext cx="4149668" cy="272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7428" y="2505072"/>
            <a:ext cx="4707438" cy="2724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645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000"/>
    </mc:Choice>
    <mc:Fallback xmlns="">
      <p:transition spd="slow" advTm="7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E0CBDB-3E73-4AC7-8BCA-296183C0A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BI</a:t>
            </a:r>
            <a:r>
              <a:rPr lang="zh-CN" altLang="en-US" dirty="0"/>
              <a:t>基本概念</a:t>
            </a:r>
            <a:r>
              <a:rPr lang="en-US" altLang="zh-CN" dirty="0"/>
              <a:t>—</a:t>
            </a:r>
            <a:r>
              <a:rPr lang="zh-CN" altLang="en-US" dirty="0"/>
              <a:t>报表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6EDE7D1-4F59-449A-B7B2-EB0527316D29}"/>
              </a:ext>
            </a:extLst>
          </p:cNvPr>
          <p:cNvSpPr txBox="1"/>
          <p:nvPr/>
        </p:nvSpPr>
        <p:spPr>
          <a:xfrm>
            <a:off x="839788" y="1144756"/>
            <a:ext cx="8186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3B6FB3"/>
                </a:solidFill>
                <a:latin typeface="+mj-ea"/>
                <a:ea typeface="+mj-ea"/>
              </a:rPr>
              <a:t>特点：</a:t>
            </a:r>
            <a:r>
              <a:rPr lang="zh-CN" altLang="en-US" sz="2800" dirty="0">
                <a:latin typeface="+mj-ea"/>
                <a:ea typeface="+mj-ea"/>
              </a:rPr>
              <a:t>格式复杂、样式丰富、贴近用户需求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E65A7A1-EAF8-4408-81AA-612592DD01C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9788" y="1917377"/>
            <a:ext cx="10512425" cy="494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45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000"/>
    </mc:Choice>
    <mc:Fallback xmlns="">
      <p:transition spd="slow" advTm="77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E0CBDB-3E73-4AC7-8BCA-296183C0A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报表和</a:t>
            </a:r>
            <a:r>
              <a:rPr lang="en-US" altLang="zh-CN" dirty="0"/>
              <a:t>BI</a:t>
            </a:r>
            <a:r>
              <a:rPr lang="zh-CN" altLang="en-US" dirty="0"/>
              <a:t>的区别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C6EDE7D1-4F59-449A-B7B2-EB0527316D29}"/>
              </a:ext>
            </a:extLst>
          </p:cNvPr>
          <p:cNvSpPr txBox="1"/>
          <p:nvPr/>
        </p:nvSpPr>
        <p:spPr>
          <a:xfrm>
            <a:off x="839788" y="2372375"/>
            <a:ext cx="10514012" cy="2568593"/>
          </a:xfrm>
          <a:prstGeom prst="rect">
            <a:avLst/>
          </a:prstGeom>
          <a:solidFill>
            <a:srgbClr val="3B6FB3"/>
          </a:solidFill>
        </p:spPr>
        <p:txBody>
          <a:bodyPr wrap="square" rtlCol="0"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报表只是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中的一个组成模块，</a:t>
            </a:r>
            <a:endParaRPr lang="en-US" altLang="zh-CN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并不完全等同于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BI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5645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000"/>
    </mc:Choice>
    <mc:Fallback xmlns="">
      <p:transition spd="slow" advTm="77000"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2400" dirty="0" smtClean="0">
            <a:solidFill>
              <a:srgbClr val="FFC000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22756</TotalTime>
  <Words>983</Words>
  <Application>Microsoft Office PowerPoint</Application>
  <PresentationFormat>宽屏</PresentationFormat>
  <Paragraphs>191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等线</vt:lpstr>
      <vt:lpstr>庞门正道标题体</vt:lpstr>
      <vt:lpstr>微软雅黑</vt:lpstr>
      <vt:lpstr>微软雅黑 Light</vt:lpstr>
      <vt:lpstr>Arial</vt:lpstr>
      <vt:lpstr>Arial Black</vt:lpstr>
      <vt:lpstr>Office 主题​​</vt:lpstr>
      <vt:lpstr>PowerPoint 演示文稿</vt:lpstr>
      <vt:lpstr>BI基本概念</vt:lpstr>
      <vt:lpstr>BI基本概念</vt:lpstr>
      <vt:lpstr>BI基本概念—数据仓库</vt:lpstr>
      <vt:lpstr>BI基本概念—ETL</vt:lpstr>
      <vt:lpstr>BI基本概念—OLAP</vt:lpstr>
      <vt:lpstr>BI基本概念—报表</vt:lpstr>
      <vt:lpstr>BI基本概念—报表</vt:lpstr>
      <vt:lpstr>报表和BI的区别</vt:lpstr>
      <vt:lpstr>报表和BI的联系</vt:lpstr>
      <vt:lpstr>中间表的使用</vt:lpstr>
      <vt:lpstr>为什么需要中间表</vt:lpstr>
      <vt:lpstr>中间表优化方案</vt:lpstr>
      <vt:lpstr>应用结构图</vt:lpstr>
      <vt:lpstr>如何生成中间表（数据文件）</vt:lpstr>
      <vt:lpstr>如何生成中间表（数据文件）</vt:lpstr>
      <vt:lpstr>自助报表的使用</vt:lpstr>
      <vt:lpstr>自助报表功能</vt:lpstr>
      <vt:lpstr>简单总结</vt:lpstr>
      <vt:lpstr>智能BI</vt:lpstr>
      <vt:lpstr>智能BI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gxy</dc:creator>
  <cp:lastModifiedBy>刘涛</cp:lastModifiedBy>
  <cp:revision>842</cp:revision>
  <dcterms:created xsi:type="dcterms:W3CDTF">2019-01-23T13:01:01Z</dcterms:created>
  <dcterms:modified xsi:type="dcterms:W3CDTF">2019-11-26T03:19:18Z</dcterms:modified>
</cp:coreProperties>
</file>