
<file path=[Content_Types].xml><?xml version="1.0" encoding="utf-8"?>
<Types xmlns="http://schemas.openxmlformats.org/package/2006/content-types">
  <Default Extension="fntdata" ContentType="application/x-fontdata"/>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0"/>
  </p:notesMasterIdLst>
  <p:sldIdLst>
    <p:sldId id="256" r:id="rId2"/>
    <p:sldId id="258" r:id="rId3"/>
    <p:sldId id="295" r:id="rId4"/>
    <p:sldId id="299" r:id="rId5"/>
    <p:sldId id="296" r:id="rId6"/>
    <p:sldId id="297" r:id="rId7"/>
    <p:sldId id="298" r:id="rId8"/>
    <p:sldId id="289" r:id="rId9"/>
    <p:sldId id="300" r:id="rId10"/>
    <p:sldId id="316" r:id="rId11"/>
    <p:sldId id="309" r:id="rId12"/>
    <p:sldId id="308" r:id="rId13"/>
    <p:sldId id="310" r:id="rId14"/>
    <p:sldId id="311" r:id="rId15"/>
    <p:sldId id="313" r:id="rId16"/>
    <p:sldId id="315" r:id="rId17"/>
    <p:sldId id="314" r:id="rId18"/>
    <p:sldId id="312" r:id="rId19"/>
  </p:sldIdLst>
  <p:sldSz cx="12192000" cy="6858000"/>
  <p:notesSz cx="6858000" cy="9144000"/>
  <p:embeddedFontLst>
    <p:embeddedFont>
      <p:font typeface="Arial Black" panose="020B0A04020102020204" pitchFamily="34" charset="0"/>
      <p:bold r:id="rId21"/>
    </p:embeddedFont>
    <p:embeddedFont>
      <p:font typeface="等线" panose="02010600030101010101" pitchFamily="2" charset="-122"/>
      <p:regular r:id="rId22"/>
      <p:bold r:id="rId23"/>
    </p:embeddedFont>
    <p:embeddedFont>
      <p:font typeface="方正美黑简体" panose="03000509000000000000" pitchFamily="65" charset="-122"/>
      <p:regular r:id="rId24"/>
    </p:embeddedFont>
    <p:embeddedFont>
      <p:font typeface="庞门正道标题体" panose="02010600030101010101" pitchFamily="2" charset="-122"/>
      <p:regular r:id="rId25"/>
    </p:embeddedFont>
    <p:embeddedFont>
      <p:font typeface="锐字逼格青春粗黑体简2.0" panose="02010604000000000000" pitchFamily="2" charset="-122"/>
      <p:regular r:id="rId26"/>
    </p:embeddedFont>
    <p:embeddedFont>
      <p:font typeface="微软雅黑" panose="020B0503020204020204" pitchFamily="34" charset="-122"/>
      <p:regular r:id="rId27"/>
      <p:bold r:id="rId28"/>
    </p:embeddedFont>
    <p:embeddedFont>
      <p:font typeface="微软雅黑 Light" panose="020B0502040204020203" pitchFamily="34" charset="-122"/>
      <p:regular r:id="rId29"/>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21" userDrawn="1">
          <p15:clr>
            <a:srgbClr val="A4A3A4"/>
          </p15:clr>
        </p15:guide>
        <p15:guide id="2" pos="3840" userDrawn="1">
          <p15:clr>
            <a:srgbClr val="A4A3A4"/>
          </p15:clr>
        </p15:guide>
        <p15:guide id="3" pos="529" userDrawn="1">
          <p15:clr>
            <a:srgbClr val="A4A3A4"/>
          </p15:clr>
        </p15:guide>
        <p15:guide id="4" pos="7151" userDrawn="1">
          <p15:clr>
            <a:srgbClr val="A4A3A4"/>
          </p15:clr>
        </p15:guide>
        <p15:guide id="5" orient="horz" pos="388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62626"/>
    <a:srgbClr val="2E2E2E"/>
    <a:srgbClr val="343434"/>
    <a:srgbClr val="544000"/>
    <a:srgbClr val="28272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170" autoAdjust="0"/>
    <p:restoredTop sz="67112" autoAdjust="0"/>
  </p:normalViewPr>
  <p:slideViewPr>
    <p:cSldViewPr snapToGrid="0">
      <p:cViewPr varScale="1">
        <p:scale>
          <a:sx n="64" d="100"/>
          <a:sy n="64" d="100"/>
        </p:scale>
        <p:origin x="556" y="48"/>
      </p:cViewPr>
      <p:guideLst>
        <p:guide orient="horz" pos="1321"/>
        <p:guide pos="3840"/>
        <p:guide pos="529"/>
        <p:guide pos="7151"/>
        <p:guide orient="horz" pos="388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E71421-F2A1-4FE0-AC16-AE6BDC8D8584}" type="datetimeFigureOut">
              <a:rPr lang="zh-CN" altLang="en-US" smtClean="0"/>
              <a:t>2019/4/19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3F6807-8945-4542-BC41-EDEB94915A30}" type="slidenum">
              <a:rPr lang="zh-CN" altLang="en-US" smtClean="0"/>
              <a:t>‹#›</a:t>
            </a:fld>
            <a:endParaRPr lang="zh-CN" altLang="en-US"/>
          </a:p>
        </p:txBody>
      </p:sp>
    </p:spTree>
    <p:extLst>
      <p:ext uri="{BB962C8B-B14F-4D97-AF65-F5344CB8AC3E}">
        <p14:creationId xmlns:p14="http://schemas.microsoft.com/office/powerpoint/2010/main" val="20197342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2E3F6807-8945-4542-BC41-EDEB94915A30}" type="slidenum">
              <a:rPr lang="zh-CN" altLang="en-US" smtClean="0"/>
              <a:t>1</a:t>
            </a:fld>
            <a:endParaRPr lang="zh-CN" altLang="en-US"/>
          </a:p>
        </p:txBody>
      </p:sp>
    </p:spTree>
    <p:extLst>
      <p:ext uri="{BB962C8B-B14F-4D97-AF65-F5344CB8AC3E}">
        <p14:creationId xmlns:p14="http://schemas.microsoft.com/office/powerpoint/2010/main" val="17341723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这一页及以前的基本没问题</a:t>
            </a:r>
          </a:p>
        </p:txBody>
      </p:sp>
      <p:sp>
        <p:nvSpPr>
          <p:cNvPr id="4" name="灯片编号占位符 3"/>
          <p:cNvSpPr>
            <a:spLocks noGrp="1"/>
          </p:cNvSpPr>
          <p:nvPr>
            <p:ph type="sldNum" sz="quarter" idx="10"/>
          </p:nvPr>
        </p:nvSpPr>
        <p:spPr/>
        <p:txBody>
          <a:bodyPr/>
          <a:lstStyle/>
          <a:p>
            <a:fld id="{2E3F6807-8945-4542-BC41-EDEB94915A30}" type="slidenum">
              <a:rPr lang="zh-CN" altLang="en-US" smtClean="0"/>
              <a:t>9</a:t>
            </a:fld>
            <a:endParaRPr lang="zh-CN" altLang="en-US"/>
          </a:p>
        </p:txBody>
      </p:sp>
    </p:spTree>
    <p:extLst>
      <p:ext uri="{BB962C8B-B14F-4D97-AF65-F5344CB8AC3E}">
        <p14:creationId xmlns:p14="http://schemas.microsoft.com/office/powerpoint/2010/main" val="38612659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E3F6807-8945-4542-BC41-EDEB94915A30}" type="slidenum">
              <a:rPr lang="zh-CN" altLang="en-US" smtClean="0"/>
              <a:t>14</a:t>
            </a:fld>
            <a:endParaRPr lang="zh-CN" altLang="en-US"/>
          </a:p>
        </p:txBody>
      </p:sp>
    </p:spTree>
    <p:extLst>
      <p:ext uri="{BB962C8B-B14F-4D97-AF65-F5344CB8AC3E}">
        <p14:creationId xmlns:p14="http://schemas.microsoft.com/office/powerpoint/2010/main" val="38536963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2E3F6807-8945-4542-BC41-EDEB94915A30}" type="slidenum">
              <a:rPr lang="zh-CN" altLang="en-US" smtClean="0"/>
              <a:t>15</a:t>
            </a:fld>
            <a:endParaRPr lang="zh-CN" altLang="en-US"/>
          </a:p>
        </p:txBody>
      </p:sp>
    </p:spTree>
    <p:extLst>
      <p:ext uri="{BB962C8B-B14F-4D97-AF65-F5344CB8AC3E}">
        <p14:creationId xmlns:p14="http://schemas.microsoft.com/office/powerpoint/2010/main" val="30666981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A440E68-2A9E-49B1-861C-DB4C100DC184}"/>
              </a:ext>
            </a:extLst>
          </p:cNvPr>
          <p:cNvSpPr>
            <a:spLocks noGrp="1"/>
          </p:cNvSpPr>
          <p:nvPr>
            <p:ph type="ctrTitle"/>
          </p:nvPr>
        </p:nvSpPr>
        <p:spPr>
          <a:xfrm>
            <a:off x="1524000" y="1122363"/>
            <a:ext cx="9144000" cy="2387600"/>
          </a:xfrm>
          <a:solidFill>
            <a:srgbClr val="282725"/>
          </a:solidFill>
        </p:spPr>
        <p:txBody>
          <a:bodyPr anchor="b"/>
          <a:lstStyle>
            <a:lvl1pPr algn="ctr">
              <a:defRPr sz="6000"/>
            </a:lvl1pPr>
          </a:lstStyle>
          <a:p>
            <a:r>
              <a:rPr lang="zh-CN" altLang="en-US" dirty="0"/>
              <a:t>单击此处编辑母版标题样式</a:t>
            </a:r>
          </a:p>
        </p:txBody>
      </p:sp>
      <p:sp>
        <p:nvSpPr>
          <p:cNvPr id="3" name="副标题 2">
            <a:extLst>
              <a:ext uri="{FF2B5EF4-FFF2-40B4-BE49-F238E27FC236}">
                <a16:creationId xmlns:a16="http://schemas.microsoft.com/office/drawing/2014/main" id="{37A0680A-5DB5-455C-8A5D-4C538E9EB6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68D30C87-58EE-4ECD-A29A-3F5050A3A58D}"/>
              </a:ext>
            </a:extLst>
          </p:cNvPr>
          <p:cNvSpPr>
            <a:spLocks noGrp="1"/>
          </p:cNvSpPr>
          <p:nvPr>
            <p:ph type="dt" sz="half" idx="10"/>
          </p:nvPr>
        </p:nvSpPr>
        <p:spPr/>
        <p:txBody>
          <a:bodyPr/>
          <a:lstStyle/>
          <a:p>
            <a:fld id="{D7433B0D-E76A-4939-B570-6B5F7E76FE51}" type="datetimeFigureOut">
              <a:rPr lang="zh-CN" altLang="en-US" smtClean="0"/>
              <a:t>2019/4/19</a:t>
            </a:fld>
            <a:endParaRPr lang="zh-CN" altLang="en-US"/>
          </a:p>
        </p:txBody>
      </p:sp>
      <p:sp>
        <p:nvSpPr>
          <p:cNvPr id="5" name="页脚占位符 4">
            <a:extLst>
              <a:ext uri="{FF2B5EF4-FFF2-40B4-BE49-F238E27FC236}">
                <a16:creationId xmlns:a16="http://schemas.microsoft.com/office/drawing/2014/main" id="{74A6F902-8E41-4108-9528-D4E30071C6F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1F0014C9-572C-4275-9B32-CBA3446754B8}"/>
              </a:ext>
            </a:extLst>
          </p:cNvPr>
          <p:cNvSpPr>
            <a:spLocks noGrp="1"/>
          </p:cNvSpPr>
          <p:nvPr>
            <p:ph type="sldNum" sz="quarter" idx="12"/>
          </p:nvPr>
        </p:nvSpPr>
        <p:spPr/>
        <p:txBody>
          <a:bodyPr/>
          <a:lstStyle/>
          <a:p>
            <a:fld id="{67D1D098-8648-44D9-A000-20444545A78B}" type="slidenum">
              <a:rPr lang="zh-CN" altLang="en-US" smtClean="0"/>
              <a:t>‹#›</a:t>
            </a:fld>
            <a:endParaRPr lang="zh-CN" altLang="en-US"/>
          </a:p>
        </p:txBody>
      </p:sp>
    </p:spTree>
    <p:extLst>
      <p:ext uri="{BB962C8B-B14F-4D97-AF65-F5344CB8AC3E}">
        <p14:creationId xmlns:p14="http://schemas.microsoft.com/office/powerpoint/2010/main" val="2667253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2F2EA1A-7940-4305-9FA5-F96BAFFB7B73}"/>
              </a:ext>
            </a:extLst>
          </p:cNvPr>
          <p:cNvSpPr>
            <a:spLocks noGrp="1"/>
          </p:cNvSpPr>
          <p:nvPr>
            <p:ph type="title"/>
          </p:nvPr>
        </p:nvSpPr>
        <p:spPr>
          <a:xfrm>
            <a:off x="838200" y="365126"/>
            <a:ext cx="10515600" cy="726256"/>
          </a:xfrm>
        </p:spPr>
        <p:txBody>
          <a:bodyPr/>
          <a:lstStyle>
            <a:lvl1pPr>
              <a:defRPr>
                <a:solidFill>
                  <a:srgbClr val="FFC000"/>
                </a:solidFill>
                <a:latin typeface="微软雅黑" panose="020B0503020204020204" pitchFamily="34" charset="-122"/>
                <a:ea typeface="微软雅黑" panose="020B0503020204020204" pitchFamily="34" charset="-122"/>
              </a:defRPr>
            </a:lvl1pPr>
          </a:lstStyle>
          <a:p>
            <a:r>
              <a:rPr lang="zh-CN" altLang="en-US" dirty="0"/>
              <a:t>单击此处编辑母版标题样式</a:t>
            </a:r>
          </a:p>
        </p:txBody>
      </p:sp>
      <p:sp>
        <p:nvSpPr>
          <p:cNvPr id="3" name="内容占位符 2">
            <a:extLst>
              <a:ext uri="{FF2B5EF4-FFF2-40B4-BE49-F238E27FC236}">
                <a16:creationId xmlns:a16="http://schemas.microsoft.com/office/drawing/2014/main" id="{C63A1905-645C-49A6-BB44-CF227B7C04FD}"/>
              </a:ext>
            </a:extLst>
          </p:cNvPr>
          <p:cNvSpPr>
            <a:spLocks noGrp="1"/>
          </p:cNvSpPr>
          <p:nvPr>
            <p:ph idx="1"/>
          </p:nvPr>
        </p:nvSpPr>
        <p:spPr>
          <a:xfrm>
            <a:off x="838200" y="1347019"/>
            <a:ext cx="10515600" cy="4829944"/>
          </a:xfrm>
        </p:spPr>
        <p:txBody>
          <a:bodyPr/>
          <a:lstStyle>
            <a:lvl1pPr>
              <a:defRPr>
                <a:solidFill>
                  <a:schemeClr val="bg1"/>
                </a:solidFill>
                <a:latin typeface="微软雅黑" panose="020B0503020204020204" pitchFamily="34" charset="-122"/>
                <a:ea typeface="微软雅黑" panose="020B0503020204020204" pitchFamily="34" charset="-122"/>
              </a:defRPr>
            </a:lvl1pPr>
            <a:lvl2pPr>
              <a:defRPr>
                <a:solidFill>
                  <a:schemeClr val="bg1"/>
                </a:solidFill>
                <a:latin typeface="微软雅黑" panose="020B0503020204020204" pitchFamily="34" charset="-122"/>
                <a:ea typeface="微软雅黑" panose="020B0503020204020204" pitchFamily="34" charset="-122"/>
              </a:defRPr>
            </a:lvl2pPr>
            <a:lvl3pPr>
              <a:defRPr>
                <a:solidFill>
                  <a:schemeClr val="bg1"/>
                </a:solidFill>
                <a:latin typeface="微软雅黑" panose="020B0503020204020204" pitchFamily="34" charset="-122"/>
                <a:ea typeface="微软雅黑" panose="020B0503020204020204" pitchFamily="34" charset="-122"/>
              </a:defRPr>
            </a:lvl3pPr>
            <a:lvl4pPr>
              <a:defRPr>
                <a:solidFill>
                  <a:schemeClr val="bg1"/>
                </a:solidFill>
                <a:latin typeface="微软雅黑" panose="020B0503020204020204" pitchFamily="34" charset="-122"/>
                <a:ea typeface="微软雅黑" panose="020B0503020204020204" pitchFamily="34" charset="-122"/>
              </a:defRPr>
            </a:lvl4pPr>
            <a:lvl5pPr>
              <a:defRPr>
                <a:solidFill>
                  <a:schemeClr val="bg1"/>
                </a:solidFill>
                <a:latin typeface="微软雅黑" panose="020B0503020204020204" pitchFamily="34" charset="-122"/>
                <a:ea typeface="微软雅黑" panose="020B0503020204020204" pitchFamily="34" charset="-122"/>
              </a:defRPr>
            </a:lvl5p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a:extLst>
              <a:ext uri="{FF2B5EF4-FFF2-40B4-BE49-F238E27FC236}">
                <a16:creationId xmlns:a16="http://schemas.microsoft.com/office/drawing/2014/main" id="{A5DFC071-849E-49D5-B3CB-C9A76C73CB3D}"/>
              </a:ext>
            </a:extLst>
          </p:cNvPr>
          <p:cNvSpPr>
            <a:spLocks noGrp="1"/>
          </p:cNvSpPr>
          <p:nvPr>
            <p:ph type="dt" sz="half" idx="10"/>
          </p:nvPr>
        </p:nvSpPr>
        <p:spPr/>
        <p:txBody>
          <a:bodyPr/>
          <a:lstStyle>
            <a:lvl1pPr>
              <a:defRPr>
                <a:latin typeface="微软雅黑" panose="020B0503020204020204" pitchFamily="34" charset="-122"/>
                <a:ea typeface="微软雅黑" panose="020B0503020204020204" pitchFamily="34" charset="-122"/>
              </a:defRPr>
            </a:lvl1pPr>
          </a:lstStyle>
          <a:p>
            <a:fld id="{D7433B0D-E76A-4939-B570-6B5F7E76FE51}" type="datetimeFigureOut">
              <a:rPr lang="zh-CN" altLang="en-US" smtClean="0"/>
              <a:pPr/>
              <a:t>2019/4/19</a:t>
            </a:fld>
            <a:endParaRPr lang="zh-CN" altLang="en-US"/>
          </a:p>
        </p:txBody>
      </p:sp>
      <p:sp>
        <p:nvSpPr>
          <p:cNvPr id="5" name="页脚占位符 4">
            <a:extLst>
              <a:ext uri="{FF2B5EF4-FFF2-40B4-BE49-F238E27FC236}">
                <a16:creationId xmlns:a16="http://schemas.microsoft.com/office/drawing/2014/main" id="{01E9E5A2-8458-4A76-AC92-6D8990C1F390}"/>
              </a:ext>
            </a:extLst>
          </p:cNvPr>
          <p:cNvSpPr>
            <a:spLocks noGrp="1"/>
          </p:cNvSpPr>
          <p:nvPr>
            <p:ph type="ftr" sz="quarter" idx="11"/>
          </p:nvPr>
        </p:nvSpPr>
        <p:spPr/>
        <p:txBody>
          <a:bodyPr/>
          <a:lstStyle>
            <a:lvl1pPr>
              <a:defRPr>
                <a:latin typeface="微软雅黑" panose="020B0503020204020204" pitchFamily="34" charset="-122"/>
                <a:ea typeface="微软雅黑" panose="020B0503020204020204" pitchFamily="34" charset="-122"/>
              </a:defRPr>
            </a:lvl1pPr>
          </a:lstStyle>
          <a:p>
            <a:endParaRPr lang="zh-CN" altLang="en-US"/>
          </a:p>
        </p:txBody>
      </p:sp>
      <p:sp>
        <p:nvSpPr>
          <p:cNvPr id="6" name="灯片编号占位符 5">
            <a:extLst>
              <a:ext uri="{FF2B5EF4-FFF2-40B4-BE49-F238E27FC236}">
                <a16:creationId xmlns:a16="http://schemas.microsoft.com/office/drawing/2014/main" id="{0EFCC8D5-675A-4199-B936-371C95E4B8D3}"/>
              </a:ext>
            </a:extLst>
          </p:cNvPr>
          <p:cNvSpPr>
            <a:spLocks noGrp="1"/>
          </p:cNvSpPr>
          <p:nvPr>
            <p:ph type="sldNum" sz="quarter" idx="12"/>
          </p:nvPr>
        </p:nvSpPr>
        <p:spPr/>
        <p:txBody>
          <a:bodyPr/>
          <a:lstStyle>
            <a:lvl1pPr>
              <a:defRPr>
                <a:latin typeface="微软雅黑" panose="020B0503020204020204" pitchFamily="34" charset="-122"/>
                <a:ea typeface="微软雅黑" panose="020B0503020204020204" pitchFamily="34" charset="-122"/>
              </a:defRPr>
            </a:lvl1pPr>
          </a:lstStyle>
          <a:p>
            <a:fld id="{67D1D098-8648-44D9-A000-20444545A78B}" type="slidenum">
              <a:rPr lang="zh-CN" altLang="en-US" smtClean="0"/>
              <a:pPr/>
              <a:t>‹#›</a:t>
            </a:fld>
            <a:endParaRPr lang="zh-CN" altLang="en-US"/>
          </a:p>
        </p:txBody>
      </p:sp>
    </p:spTree>
    <p:extLst>
      <p:ext uri="{BB962C8B-B14F-4D97-AF65-F5344CB8AC3E}">
        <p14:creationId xmlns:p14="http://schemas.microsoft.com/office/powerpoint/2010/main" val="1511751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771329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E5B5BF62-0E8A-415D-B50B-2ABF47E90EF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18FF964B-3ADB-461B-B1A1-64415A45BAD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AED1978A-25EE-4BFC-AF04-5E3B464C892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433B0D-E76A-4939-B570-6B5F7E76FE51}" type="datetimeFigureOut">
              <a:rPr lang="zh-CN" altLang="en-US" smtClean="0"/>
              <a:t>2019/4/19</a:t>
            </a:fld>
            <a:endParaRPr lang="zh-CN" altLang="en-US"/>
          </a:p>
        </p:txBody>
      </p:sp>
      <p:sp>
        <p:nvSpPr>
          <p:cNvPr id="5" name="页脚占位符 4">
            <a:extLst>
              <a:ext uri="{FF2B5EF4-FFF2-40B4-BE49-F238E27FC236}">
                <a16:creationId xmlns:a16="http://schemas.microsoft.com/office/drawing/2014/main" id="{4FB1F8E3-FD7E-4F0A-A1F0-1626759772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099CCF33-A81B-4E05-8111-1A1AFB10961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D1D098-8648-44D9-A000-20444545A78B}" type="slidenum">
              <a:rPr lang="zh-CN" altLang="en-US" smtClean="0"/>
              <a:t>‹#›</a:t>
            </a:fld>
            <a:endParaRPr lang="zh-CN" altLang="en-US"/>
          </a:p>
        </p:txBody>
      </p:sp>
    </p:spTree>
    <p:extLst>
      <p:ext uri="{BB962C8B-B14F-4D97-AF65-F5344CB8AC3E}">
        <p14:creationId xmlns:p14="http://schemas.microsoft.com/office/powerpoint/2010/main" val="8546987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0C93BCF0-25D3-46A2-B96E-ABBDC4CA7858}"/>
              </a:ext>
            </a:extLst>
          </p:cNvPr>
          <p:cNvSpPr/>
          <p:nvPr/>
        </p:nvSpPr>
        <p:spPr>
          <a:xfrm>
            <a:off x="2328530" y="1422166"/>
            <a:ext cx="7644810" cy="2958448"/>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a:extLst>
              <a:ext uri="{FF2B5EF4-FFF2-40B4-BE49-F238E27FC236}">
                <a16:creationId xmlns:a16="http://schemas.microsoft.com/office/drawing/2014/main" id="{C9E20FDF-C0BE-4C93-81AC-CE3BD36B27CC}"/>
              </a:ext>
            </a:extLst>
          </p:cNvPr>
          <p:cNvSpPr/>
          <p:nvPr/>
        </p:nvSpPr>
        <p:spPr>
          <a:xfrm>
            <a:off x="897045" y="1998921"/>
            <a:ext cx="10507780" cy="1822456"/>
          </a:xfrm>
          <a:prstGeom prst="rect">
            <a:avLst/>
          </a:prstGeom>
          <a:solidFill>
            <a:srgbClr val="262626"/>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a:extLst>
              <a:ext uri="{FF2B5EF4-FFF2-40B4-BE49-F238E27FC236}">
                <a16:creationId xmlns:a16="http://schemas.microsoft.com/office/drawing/2014/main" id="{3D3B6D1E-2919-4A46-B856-A47625A9666E}"/>
              </a:ext>
            </a:extLst>
          </p:cNvPr>
          <p:cNvSpPr txBox="1"/>
          <p:nvPr/>
        </p:nvSpPr>
        <p:spPr>
          <a:xfrm>
            <a:off x="1389321" y="2116560"/>
            <a:ext cx="9413358" cy="1569660"/>
          </a:xfrm>
          <a:prstGeom prst="rect">
            <a:avLst/>
          </a:prstGeom>
          <a:noFill/>
        </p:spPr>
        <p:txBody>
          <a:bodyPr wrap="square" rtlCol="0">
            <a:spAutoFit/>
          </a:bodyPr>
          <a:lstStyle/>
          <a:p>
            <a:pPr algn="ctr"/>
            <a:r>
              <a:rPr lang="zh-CN" altLang="en-US" sz="9600" spc="100" dirty="0">
                <a:solidFill>
                  <a:srgbClr val="FFC000"/>
                </a:solidFill>
                <a:latin typeface="锐字逼格青春粗黑体简2.0" panose="02010604000000000000" pitchFamily="2" charset="-122"/>
                <a:ea typeface="锐字逼格青春粗黑体简2.0" panose="02010604000000000000" pitchFamily="2" charset="-122"/>
              </a:rPr>
              <a:t>您烦的</a:t>
            </a:r>
            <a:r>
              <a:rPr lang="en-US" altLang="zh-CN" sz="9600" spc="100" dirty="0">
                <a:solidFill>
                  <a:srgbClr val="FFC000"/>
                </a:solidFill>
                <a:latin typeface="锐字逼格青春粗黑体简2.0" panose="02010604000000000000" pitchFamily="2" charset="-122"/>
                <a:ea typeface="锐字逼格青春粗黑体简2.0" panose="02010604000000000000" pitchFamily="2" charset="-122"/>
              </a:rPr>
              <a:t>·</a:t>
            </a:r>
            <a:r>
              <a:rPr lang="zh-CN" altLang="en-US" sz="9600" spc="100" dirty="0">
                <a:solidFill>
                  <a:srgbClr val="FFC000"/>
                </a:solidFill>
                <a:latin typeface="锐字逼格青春粗黑体简2.0" panose="02010604000000000000" pitchFamily="2" charset="-122"/>
                <a:ea typeface="锐字逼格青春粗黑体简2.0" panose="02010604000000000000" pitchFamily="2" charset="-122"/>
              </a:rPr>
              <a:t>我想的</a:t>
            </a:r>
          </a:p>
        </p:txBody>
      </p:sp>
      <p:sp>
        <p:nvSpPr>
          <p:cNvPr id="5" name="椭圆 4">
            <a:extLst>
              <a:ext uri="{FF2B5EF4-FFF2-40B4-BE49-F238E27FC236}">
                <a16:creationId xmlns:a16="http://schemas.microsoft.com/office/drawing/2014/main" id="{5C9A90A1-7FCF-4ABA-AAFB-AF1B91AC6F34}"/>
              </a:ext>
            </a:extLst>
          </p:cNvPr>
          <p:cNvSpPr/>
          <p:nvPr/>
        </p:nvSpPr>
        <p:spPr>
          <a:xfrm>
            <a:off x="10478509" y="1889999"/>
            <a:ext cx="324170" cy="32417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3148550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8EDB5DA1-F59A-4FD1-BC4B-DC7B5328920D}"/>
              </a:ext>
            </a:extLst>
          </p:cNvPr>
          <p:cNvSpPr txBox="1"/>
          <p:nvPr/>
        </p:nvSpPr>
        <p:spPr>
          <a:xfrm>
            <a:off x="839787" y="511970"/>
            <a:ext cx="10512425" cy="1569660"/>
          </a:xfrm>
          <a:prstGeom prst="rect">
            <a:avLst/>
          </a:prstGeom>
          <a:noFill/>
        </p:spPr>
        <p:txBody>
          <a:bodyPr wrap="square" rtlCol="0">
            <a:spAutoFit/>
          </a:bodyPr>
          <a:lstStyle/>
          <a:p>
            <a:pPr algn="ctr"/>
            <a:r>
              <a:rPr lang="zh-CN" altLang="en-US" sz="4800" dirty="0">
                <a:solidFill>
                  <a:schemeClr val="bg1">
                    <a:lumMod val="65000"/>
                  </a:schemeClr>
                </a:solidFill>
                <a:latin typeface="锐字逼格青春粗黑体简2.0" panose="02010604000000000000" pitchFamily="2" charset="-122"/>
                <a:ea typeface="锐字逼格青春粗黑体简2.0" panose="02010604000000000000" pitchFamily="2" charset="-122"/>
              </a:rPr>
              <a:t>润乾报表</a:t>
            </a:r>
            <a:endParaRPr lang="en-US" altLang="zh-CN" sz="4800" dirty="0">
              <a:solidFill>
                <a:schemeClr val="bg1">
                  <a:lumMod val="65000"/>
                </a:schemeClr>
              </a:solidFill>
              <a:latin typeface="锐字逼格青春粗黑体简2.0" panose="02010604000000000000" pitchFamily="2" charset="-122"/>
              <a:ea typeface="锐字逼格青春粗黑体简2.0" panose="02010604000000000000" pitchFamily="2" charset="-122"/>
            </a:endParaRPr>
          </a:p>
          <a:p>
            <a:pPr algn="ctr"/>
            <a:r>
              <a:rPr lang="zh-CN" altLang="en-US" sz="4800" dirty="0">
                <a:solidFill>
                  <a:srgbClr val="FFC000"/>
                </a:solidFill>
                <a:latin typeface="锐字逼格青春粗黑体简2.0" panose="02010604000000000000" pitchFamily="2" charset="-122"/>
                <a:ea typeface="锐字逼格青春粗黑体简2.0" panose="02010604000000000000" pitchFamily="2" charset="-122"/>
              </a:rPr>
              <a:t>我该选哪个版本？</a:t>
            </a:r>
          </a:p>
        </p:txBody>
      </p:sp>
      <p:sp>
        <p:nvSpPr>
          <p:cNvPr id="3" name="矩形 2">
            <a:extLst>
              <a:ext uri="{FF2B5EF4-FFF2-40B4-BE49-F238E27FC236}">
                <a16:creationId xmlns:a16="http://schemas.microsoft.com/office/drawing/2014/main" id="{1CE39E75-9254-450A-9F5C-93EEB4C56A61}"/>
              </a:ext>
            </a:extLst>
          </p:cNvPr>
          <p:cNvSpPr/>
          <p:nvPr/>
        </p:nvSpPr>
        <p:spPr>
          <a:xfrm>
            <a:off x="1152700" y="4395832"/>
            <a:ext cx="1937857" cy="72984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a:extLst>
              <a:ext uri="{FF2B5EF4-FFF2-40B4-BE49-F238E27FC236}">
                <a16:creationId xmlns:a16="http://schemas.microsoft.com/office/drawing/2014/main" id="{4599E4D4-F8B3-47BD-AFF6-5F9AFEFF747D}"/>
              </a:ext>
            </a:extLst>
          </p:cNvPr>
          <p:cNvSpPr txBox="1"/>
          <p:nvPr/>
        </p:nvSpPr>
        <p:spPr>
          <a:xfrm>
            <a:off x="1567629" y="4529920"/>
            <a:ext cx="1107996" cy="461665"/>
          </a:xfrm>
          <a:prstGeom prst="rect">
            <a:avLst/>
          </a:prstGeom>
          <a:noFill/>
        </p:spPr>
        <p:txBody>
          <a:bodyPr wrap="none" rtlCol="0">
            <a:spAutoFit/>
          </a:bodyPr>
          <a:lstStyle/>
          <a:p>
            <a:pPr algn="ctr"/>
            <a:r>
              <a:rPr lang="zh-CN" altLang="en-US" sz="2400" dirty="0">
                <a:solidFill>
                  <a:srgbClr val="262626"/>
                </a:solidFill>
                <a:latin typeface="微软雅黑" panose="020B0503020204020204" pitchFamily="34" charset="-122"/>
                <a:ea typeface="微软雅黑" panose="020B0503020204020204" pitchFamily="34" charset="-122"/>
              </a:rPr>
              <a:t>报表版</a:t>
            </a:r>
          </a:p>
        </p:txBody>
      </p:sp>
      <p:sp>
        <p:nvSpPr>
          <p:cNvPr id="5" name="文本框 4">
            <a:extLst>
              <a:ext uri="{FF2B5EF4-FFF2-40B4-BE49-F238E27FC236}">
                <a16:creationId xmlns:a16="http://schemas.microsoft.com/office/drawing/2014/main" id="{A7686156-A1A4-44DC-AC89-11C6ECCAC798}"/>
              </a:ext>
            </a:extLst>
          </p:cNvPr>
          <p:cNvSpPr txBox="1"/>
          <p:nvPr/>
        </p:nvSpPr>
        <p:spPr>
          <a:xfrm>
            <a:off x="1413743" y="5259762"/>
            <a:ext cx="1415772" cy="461665"/>
          </a:xfrm>
          <a:prstGeom prst="rect">
            <a:avLst/>
          </a:prstGeom>
          <a:noFill/>
        </p:spPr>
        <p:txBody>
          <a:bodyPr wrap="none" rtlCol="0">
            <a:spAutoFit/>
          </a:bodyPr>
          <a:lstStyle/>
          <a:p>
            <a:pPr algn="ctr"/>
            <a:r>
              <a:rPr lang="zh-CN" altLang="en-US" sz="2400" dirty="0">
                <a:solidFill>
                  <a:srgbClr val="FFC000"/>
                </a:solidFill>
                <a:latin typeface="微软雅黑" panose="020B0503020204020204" pitchFamily="34" charset="-122"/>
                <a:ea typeface="微软雅黑" panose="020B0503020204020204" pitchFamily="34" charset="-122"/>
              </a:rPr>
              <a:t>报表输出</a:t>
            </a:r>
          </a:p>
        </p:txBody>
      </p:sp>
      <p:sp>
        <p:nvSpPr>
          <p:cNvPr id="6" name="对话气泡: 圆角矩形 5">
            <a:extLst>
              <a:ext uri="{FF2B5EF4-FFF2-40B4-BE49-F238E27FC236}">
                <a16:creationId xmlns:a16="http://schemas.microsoft.com/office/drawing/2014/main" id="{59E6C955-0346-4B5F-AEF1-9E36EEE53E15}"/>
              </a:ext>
            </a:extLst>
          </p:cNvPr>
          <p:cNvSpPr/>
          <p:nvPr/>
        </p:nvSpPr>
        <p:spPr>
          <a:xfrm>
            <a:off x="966656" y="2215718"/>
            <a:ext cx="2309944" cy="2113069"/>
          </a:xfrm>
          <a:prstGeom prst="wedgeRoundRectCallout">
            <a:avLst>
              <a:gd name="adj1" fmla="val -21486"/>
              <a:gd name="adj2" fmla="val 58043"/>
              <a:gd name="adj3" fmla="val 16667"/>
            </a:avLst>
          </a:prstGeom>
          <a:solidFill>
            <a:schemeClr val="tx1">
              <a:lumMod val="85000"/>
              <a:lumOff val="1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a:extLst>
              <a:ext uri="{FF2B5EF4-FFF2-40B4-BE49-F238E27FC236}">
                <a16:creationId xmlns:a16="http://schemas.microsoft.com/office/drawing/2014/main" id="{7E45EDF9-0E65-471D-874F-FA6820FD6D67}"/>
              </a:ext>
            </a:extLst>
          </p:cNvPr>
          <p:cNvSpPr/>
          <p:nvPr/>
        </p:nvSpPr>
        <p:spPr>
          <a:xfrm>
            <a:off x="3786570" y="4395832"/>
            <a:ext cx="1937857" cy="72984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a:extLst>
              <a:ext uri="{FF2B5EF4-FFF2-40B4-BE49-F238E27FC236}">
                <a16:creationId xmlns:a16="http://schemas.microsoft.com/office/drawing/2014/main" id="{3858297A-5252-432C-A014-E5C13194F4E1}"/>
              </a:ext>
            </a:extLst>
          </p:cNvPr>
          <p:cNvSpPr txBox="1"/>
          <p:nvPr/>
        </p:nvSpPr>
        <p:spPr>
          <a:xfrm>
            <a:off x="4201500" y="4529920"/>
            <a:ext cx="1107996" cy="461665"/>
          </a:xfrm>
          <a:prstGeom prst="rect">
            <a:avLst/>
          </a:prstGeom>
          <a:noFill/>
        </p:spPr>
        <p:txBody>
          <a:bodyPr wrap="none" rtlCol="0">
            <a:spAutoFit/>
          </a:bodyPr>
          <a:lstStyle/>
          <a:p>
            <a:pPr algn="ctr"/>
            <a:r>
              <a:rPr lang="zh-CN" altLang="en-US" sz="2400" dirty="0">
                <a:solidFill>
                  <a:srgbClr val="262626"/>
                </a:solidFill>
                <a:latin typeface="微软雅黑" panose="020B0503020204020204" pitchFamily="34" charset="-122"/>
                <a:ea typeface="微软雅黑" panose="020B0503020204020204" pitchFamily="34" charset="-122"/>
              </a:rPr>
              <a:t>填报版</a:t>
            </a:r>
          </a:p>
        </p:txBody>
      </p:sp>
      <p:sp>
        <p:nvSpPr>
          <p:cNvPr id="9" name="文本框 8">
            <a:extLst>
              <a:ext uri="{FF2B5EF4-FFF2-40B4-BE49-F238E27FC236}">
                <a16:creationId xmlns:a16="http://schemas.microsoft.com/office/drawing/2014/main" id="{873E0A6D-E92D-469F-8DC9-CEB2CB9C1EEB}"/>
              </a:ext>
            </a:extLst>
          </p:cNvPr>
          <p:cNvSpPr txBox="1"/>
          <p:nvPr/>
        </p:nvSpPr>
        <p:spPr>
          <a:xfrm>
            <a:off x="4047613" y="5259762"/>
            <a:ext cx="1415773" cy="461665"/>
          </a:xfrm>
          <a:prstGeom prst="rect">
            <a:avLst/>
          </a:prstGeom>
          <a:noFill/>
        </p:spPr>
        <p:txBody>
          <a:bodyPr wrap="none" rtlCol="0">
            <a:spAutoFit/>
          </a:bodyPr>
          <a:lstStyle/>
          <a:p>
            <a:pPr algn="ctr"/>
            <a:r>
              <a:rPr lang="zh-CN" altLang="en-US" sz="2400" dirty="0">
                <a:solidFill>
                  <a:srgbClr val="FFC000"/>
                </a:solidFill>
                <a:latin typeface="微软雅黑" panose="020B0503020204020204" pitchFamily="34" charset="-122"/>
                <a:ea typeface="微软雅黑" panose="020B0503020204020204" pitchFamily="34" charset="-122"/>
              </a:rPr>
              <a:t>填写录入</a:t>
            </a:r>
          </a:p>
        </p:txBody>
      </p:sp>
      <p:sp>
        <p:nvSpPr>
          <p:cNvPr id="10" name="矩形 9">
            <a:extLst>
              <a:ext uri="{FF2B5EF4-FFF2-40B4-BE49-F238E27FC236}">
                <a16:creationId xmlns:a16="http://schemas.microsoft.com/office/drawing/2014/main" id="{32B23428-2241-44B5-BB03-C1624283A4D5}"/>
              </a:ext>
            </a:extLst>
          </p:cNvPr>
          <p:cNvSpPr/>
          <p:nvPr/>
        </p:nvSpPr>
        <p:spPr>
          <a:xfrm>
            <a:off x="6420440" y="4395832"/>
            <a:ext cx="1937857" cy="72984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a:extLst>
              <a:ext uri="{FF2B5EF4-FFF2-40B4-BE49-F238E27FC236}">
                <a16:creationId xmlns:a16="http://schemas.microsoft.com/office/drawing/2014/main" id="{DFA63330-3944-43E7-ACBD-06737B92F53C}"/>
              </a:ext>
            </a:extLst>
          </p:cNvPr>
          <p:cNvSpPr txBox="1"/>
          <p:nvPr/>
        </p:nvSpPr>
        <p:spPr>
          <a:xfrm>
            <a:off x="6835370" y="4529920"/>
            <a:ext cx="1107996" cy="461665"/>
          </a:xfrm>
          <a:prstGeom prst="rect">
            <a:avLst/>
          </a:prstGeom>
          <a:noFill/>
        </p:spPr>
        <p:txBody>
          <a:bodyPr wrap="none" rtlCol="0">
            <a:spAutoFit/>
          </a:bodyPr>
          <a:lstStyle/>
          <a:p>
            <a:pPr algn="ctr"/>
            <a:r>
              <a:rPr lang="zh-CN" altLang="en-US" sz="2400" dirty="0">
                <a:solidFill>
                  <a:srgbClr val="262626"/>
                </a:solidFill>
                <a:latin typeface="微软雅黑" panose="020B0503020204020204" pitchFamily="34" charset="-122"/>
                <a:ea typeface="微软雅黑" panose="020B0503020204020204" pitchFamily="34" charset="-122"/>
              </a:rPr>
              <a:t>脚本版</a:t>
            </a:r>
          </a:p>
        </p:txBody>
      </p:sp>
      <p:sp>
        <p:nvSpPr>
          <p:cNvPr id="12" name="文本框 11">
            <a:extLst>
              <a:ext uri="{FF2B5EF4-FFF2-40B4-BE49-F238E27FC236}">
                <a16:creationId xmlns:a16="http://schemas.microsoft.com/office/drawing/2014/main" id="{B5839E96-E648-4734-A0C2-ACB024712137}"/>
              </a:ext>
            </a:extLst>
          </p:cNvPr>
          <p:cNvSpPr txBox="1"/>
          <p:nvPr/>
        </p:nvSpPr>
        <p:spPr>
          <a:xfrm>
            <a:off x="6681483" y="5259762"/>
            <a:ext cx="1415773" cy="461665"/>
          </a:xfrm>
          <a:prstGeom prst="rect">
            <a:avLst/>
          </a:prstGeom>
          <a:noFill/>
        </p:spPr>
        <p:txBody>
          <a:bodyPr wrap="none" rtlCol="0">
            <a:spAutoFit/>
          </a:bodyPr>
          <a:lstStyle/>
          <a:p>
            <a:pPr algn="ctr"/>
            <a:r>
              <a:rPr lang="zh-CN" altLang="en-US" sz="2400" dirty="0">
                <a:solidFill>
                  <a:srgbClr val="FFC000"/>
                </a:solidFill>
                <a:latin typeface="微软雅黑" panose="020B0503020204020204" pitchFamily="34" charset="-122"/>
                <a:ea typeface="微软雅黑" panose="020B0503020204020204" pitchFamily="34" charset="-122"/>
              </a:rPr>
              <a:t>更强计算</a:t>
            </a:r>
          </a:p>
        </p:txBody>
      </p:sp>
      <p:sp>
        <p:nvSpPr>
          <p:cNvPr id="13" name="矩形 12">
            <a:extLst>
              <a:ext uri="{FF2B5EF4-FFF2-40B4-BE49-F238E27FC236}">
                <a16:creationId xmlns:a16="http://schemas.microsoft.com/office/drawing/2014/main" id="{E2A56642-05A1-49D6-A991-E27CF29C4BE5}"/>
              </a:ext>
            </a:extLst>
          </p:cNvPr>
          <p:cNvSpPr/>
          <p:nvPr/>
        </p:nvSpPr>
        <p:spPr>
          <a:xfrm>
            <a:off x="9054310" y="4395832"/>
            <a:ext cx="1937857" cy="72984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a:extLst>
              <a:ext uri="{FF2B5EF4-FFF2-40B4-BE49-F238E27FC236}">
                <a16:creationId xmlns:a16="http://schemas.microsoft.com/office/drawing/2014/main" id="{9CED7281-F710-40E2-A059-EF7F97A14A4B}"/>
              </a:ext>
            </a:extLst>
          </p:cNvPr>
          <p:cNvSpPr txBox="1"/>
          <p:nvPr/>
        </p:nvSpPr>
        <p:spPr>
          <a:xfrm>
            <a:off x="9315352" y="4529920"/>
            <a:ext cx="1415772" cy="461665"/>
          </a:xfrm>
          <a:prstGeom prst="rect">
            <a:avLst/>
          </a:prstGeom>
          <a:noFill/>
        </p:spPr>
        <p:txBody>
          <a:bodyPr wrap="none" rtlCol="0">
            <a:spAutoFit/>
          </a:bodyPr>
          <a:lstStyle/>
          <a:p>
            <a:pPr algn="ctr"/>
            <a:r>
              <a:rPr lang="zh-CN" altLang="en-US" sz="2400" dirty="0">
                <a:solidFill>
                  <a:srgbClr val="262626"/>
                </a:solidFill>
                <a:latin typeface="微软雅黑" panose="020B0503020204020204" pitchFamily="34" charset="-122"/>
                <a:ea typeface="微软雅黑" panose="020B0503020204020204" pitchFamily="34" charset="-122"/>
              </a:rPr>
              <a:t>强分析版</a:t>
            </a:r>
          </a:p>
        </p:txBody>
      </p:sp>
      <p:sp>
        <p:nvSpPr>
          <p:cNvPr id="15" name="文本框 14">
            <a:extLst>
              <a:ext uri="{FF2B5EF4-FFF2-40B4-BE49-F238E27FC236}">
                <a16:creationId xmlns:a16="http://schemas.microsoft.com/office/drawing/2014/main" id="{926AD820-F553-4701-8207-88340F4FD82F}"/>
              </a:ext>
            </a:extLst>
          </p:cNvPr>
          <p:cNvSpPr txBox="1"/>
          <p:nvPr/>
        </p:nvSpPr>
        <p:spPr>
          <a:xfrm>
            <a:off x="9315352" y="5259762"/>
            <a:ext cx="1415772" cy="461665"/>
          </a:xfrm>
          <a:prstGeom prst="rect">
            <a:avLst/>
          </a:prstGeom>
          <a:noFill/>
        </p:spPr>
        <p:txBody>
          <a:bodyPr wrap="none" rtlCol="0">
            <a:spAutoFit/>
          </a:bodyPr>
          <a:lstStyle/>
          <a:p>
            <a:pPr algn="ctr"/>
            <a:r>
              <a:rPr lang="zh-CN" altLang="en-US" sz="2400" dirty="0">
                <a:solidFill>
                  <a:srgbClr val="FFC000"/>
                </a:solidFill>
                <a:latin typeface="微软雅黑" panose="020B0503020204020204" pitchFamily="34" charset="-122"/>
                <a:ea typeface="微软雅黑" panose="020B0503020204020204" pitchFamily="34" charset="-122"/>
              </a:rPr>
              <a:t>自助分析</a:t>
            </a:r>
          </a:p>
        </p:txBody>
      </p:sp>
      <p:sp>
        <p:nvSpPr>
          <p:cNvPr id="17" name="对话气泡: 圆角矩形 16">
            <a:extLst>
              <a:ext uri="{FF2B5EF4-FFF2-40B4-BE49-F238E27FC236}">
                <a16:creationId xmlns:a16="http://schemas.microsoft.com/office/drawing/2014/main" id="{241FB0D1-FB82-44FE-ABB0-BA33C3F3D8F4}"/>
              </a:ext>
            </a:extLst>
          </p:cNvPr>
          <p:cNvSpPr/>
          <p:nvPr/>
        </p:nvSpPr>
        <p:spPr>
          <a:xfrm>
            <a:off x="3600526" y="2215718"/>
            <a:ext cx="2309944" cy="2113069"/>
          </a:xfrm>
          <a:prstGeom prst="wedgeRoundRectCallout">
            <a:avLst>
              <a:gd name="adj1" fmla="val -21486"/>
              <a:gd name="adj2" fmla="val 58043"/>
              <a:gd name="adj3" fmla="val 16667"/>
            </a:avLst>
          </a:prstGeom>
          <a:solidFill>
            <a:schemeClr val="tx1">
              <a:lumMod val="85000"/>
              <a:lumOff val="1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对话气泡: 圆角矩形 17">
            <a:extLst>
              <a:ext uri="{FF2B5EF4-FFF2-40B4-BE49-F238E27FC236}">
                <a16:creationId xmlns:a16="http://schemas.microsoft.com/office/drawing/2014/main" id="{CCEDF30F-3CEF-4E1E-9819-91247CE4C9E8}"/>
              </a:ext>
            </a:extLst>
          </p:cNvPr>
          <p:cNvSpPr/>
          <p:nvPr/>
        </p:nvSpPr>
        <p:spPr>
          <a:xfrm>
            <a:off x="6234396" y="2215718"/>
            <a:ext cx="2309944" cy="2113069"/>
          </a:xfrm>
          <a:prstGeom prst="wedgeRoundRectCallout">
            <a:avLst>
              <a:gd name="adj1" fmla="val -21486"/>
              <a:gd name="adj2" fmla="val 58043"/>
              <a:gd name="adj3" fmla="val 16667"/>
            </a:avLst>
          </a:prstGeom>
          <a:solidFill>
            <a:schemeClr val="tx1">
              <a:lumMod val="85000"/>
              <a:lumOff val="1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对话气泡: 圆角矩形 18">
            <a:extLst>
              <a:ext uri="{FF2B5EF4-FFF2-40B4-BE49-F238E27FC236}">
                <a16:creationId xmlns:a16="http://schemas.microsoft.com/office/drawing/2014/main" id="{91C9B931-B948-4892-AB21-3E1C4617E7D2}"/>
              </a:ext>
            </a:extLst>
          </p:cNvPr>
          <p:cNvSpPr/>
          <p:nvPr/>
        </p:nvSpPr>
        <p:spPr>
          <a:xfrm>
            <a:off x="8868266" y="2215718"/>
            <a:ext cx="2309944" cy="2113069"/>
          </a:xfrm>
          <a:prstGeom prst="wedgeRoundRectCallout">
            <a:avLst>
              <a:gd name="adj1" fmla="val -21486"/>
              <a:gd name="adj2" fmla="val 58043"/>
              <a:gd name="adj3" fmla="val 16667"/>
            </a:avLst>
          </a:prstGeom>
          <a:solidFill>
            <a:schemeClr val="tx1">
              <a:lumMod val="85000"/>
              <a:lumOff val="1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arrowhead-thin-outline-to-the-left_32542">
            <a:extLst>
              <a:ext uri="{FF2B5EF4-FFF2-40B4-BE49-F238E27FC236}">
                <a16:creationId xmlns:a16="http://schemas.microsoft.com/office/drawing/2014/main" id="{CC6D7F3C-15BF-40BA-8EC9-053EA9DE6CBA}"/>
              </a:ext>
            </a:extLst>
          </p:cNvPr>
          <p:cNvSpPr>
            <a:spLocks noChangeAspect="1"/>
          </p:cNvSpPr>
          <p:nvPr/>
        </p:nvSpPr>
        <p:spPr bwMode="auto">
          <a:xfrm>
            <a:off x="3276600" y="4515219"/>
            <a:ext cx="279940" cy="491066"/>
          </a:xfrm>
          <a:custGeom>
            <a:avLst/>
            <a:gdLst>
              <a:gd name="T0" fmla="*/ 0 w 3476"/>
              <a:gd name="T1" fmla="*/ 3053 h 6107"/>
              <a:gd name="T2" fmla="*/ 124 w 3476"/>
              <a:gd name="T3" fmla="*/ 2755 h 6107"/>
              <a:gd name="T4" fmla="*/ 2714 w 3476"/>
              <a:gd name="T5" fmla="*/ 165 h 6107"/>
              <a:gd name="T6" fmla="*/ 3311 w 3476"/>
              <a:gd name="T7" fmla="*/ 165 h 6107"/>
              <a:gd name="T8" fmla="*/ 3311 w 3476"/>
              <a:gd name="T9" fmla="*/ 761 h 6107"/>
              <a:gd name="T10" fmla="*/ 1019 w 3476"/>
              <a:gd name="T11" fmla="*/ 3053 h 6107"/>
              <a:gd name="T12" fmla="*/ 3311 w 3476"/>
              <a:gd name="T13" fmla="*/ 5345 h 6107"/>
              <a:gd name="T14" fmla="*/ 3311 w 3476"/>
              <a:gd name="T15" fmla="*/ 5942 h 6107"/>
              <a:gd name="T16" fmla="*/ 2714 w 3476"/>
              <a:gd name="T17" fmla="*/ 5942 h 6107"/>
              <a:gd name="T18" fmla="*/ 124 w 3476"/>
              <a:gd name="T19" fmla="*/ 3352 h 6107"/>
              <a:gd name="T20" fmla="*/ 0 w 3476"/>
              <a:gd name="T21" fmla="*/ 3053 h 6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76" h="6107">
                <a:moveTo>
                  <a:pt x="0" y="3053"/>
                </a:moveTo>
                <a:cubicBezTo>
                  <a:pt x="0" y="2945"/>
                  <a:pt x="41" y="2837"/>
                  <a:pt x="124" y="2755"/>
                </a:cubicBezTo>
                <a:lnTo>
                  <a:pt x="2714" y="165"/>
                </a:lnTo>
                <a:cubicBezTo>
                  <a:pt x="2879" y="0"/>
                  <a:pt x="3146" y="0"/>
                  <a:pt x="3311" y="165"/>
                </a:cubicBezTo>
                <a:cubicBezTo>
                  <a:pt x="3476" y="329"/>
                  <a:pt x="3476" y="596"/>
                  <a:pt x="3311" y="761"/>
                </a:cubicBezTo>
                <a:lnTo>
                  <a:pt x="1019" y="3053"/>
                </a:lnTo>
                <a:lnTo>
                  <a:pt x="3311" y="5345"/>
                </a:lnTo>
                <a:cubicBezTo>
                  <a:pt x="3475" y="5510"/>
                  <a:pt x="3475" y="5777"/>
                  <a:pt x="3311" y="5942"/>
                </a:cubicBezTo>
                <a:cubicBezTo>
                  <a:pt x="3146" y="6107"/>
                  <a:pt x="2879" y="6107"/>
                  <a:pt x="2714" y="5942"/>
                </a:cubicBezTo>
                <a:lnTo>
                  <a:pt x="124" y="3352"/>
                </a:lnTo>
                <a:cubicBezTo>
                  <a:pt x="41" y="3269"/>
                  <a:pt x="0" y="3161"/>
                  <a:pt x="0" y="3053"/>
                </a:cubicBezTo>
                <a:close/>
              </a:path>
            </a:pathLst>
          </a:custGeom>
          <a:solidFill>
            <a:schemeClr val="bg1">
              <a:lumMod val="95000"/>
            </a:schemeClr>
          </a:solidFill>
          <a:ln>
            <a:noFill/>
          </a:ln>
        </p:spPr>
      </p:sp>
      <p:sp>
        <p:nvSpPr>
          <p:cNvPr id="21" name="arrowhead-thin-outline-to-the-left_32542">
            <a:extLst>
              <a:ext uri="{FF2B5EF4-FFF2-40B4-BE49-F238E27FC236}">
                <a16:creationId xmlns:a16="http://schemas.microsoft.com/office/drawing/2014/main" id="{9DC3EC9D-29C7-49F9-A742-95A7B6E563FF}"/>
              </a:ext>
            </a:extLst>
          </p:cNvPr>
          <p:cNvSpPr>
            <a:spLocks noChangeAspect="1"/>
          </p:cNvSpPr>
          <p:nvPr/>
        </p:nvSpPr>
        <p:spPr bwMode="auto">
          <a:xfrm>
            <a:off x="5910470" y="4515219"/>
            <a:ext cx="279940" cy="491066"/>
          </a:xfrm>
          <a:custGeom>
            <a:avLst/>
            <a:gdLst>
              <a:gd name="T0" fmla="*/ 0 w 3476"/>
              <a:gd name="T1" fmla="*/ 3053 h 6107"/>
              <a:gd name="T2" fmla="*/ 124 w 3476"/>
              <a:gd name="T3" fmla="*/ 2755 h 6107"/>
              <a:gd name="T4" fmla="*/ 2714 w 3476"/>
              <a:gd name="T5" fmla="*/ 165 h 6107"/>
              <a:gd name="T6" fmla="*/ 3311 w 3476"/>
              <a:gd name="T7" fmla="*/ 165 h 6107"/>
              <a:gd name="T8" fmla="*/ 3311 w 3476"/>
              <a:gd name="T9" fmla="*/ 761 h 6107"/>
              <a:gd name="T10" fmla="*/ 1019 w 3476"/>
              <a:gd name="T11" fmla="*/ 3053 h 6107"/>
              <a:gd name="T12" fmla="*/ 3311 w 3476"/>
              <a:gd name="T13" fmla="*/ 5345 h 6107"/>
              <a:gd name="T14" fmla="*/ 3311 w 3476"/>
              <a:gd name="T15" fmla="*/ 5942 h 6107"/>
              <a:gd name="T16" fmla="*/ 2714 w 3476"/>
              <a:gd name="T17" fmla="*/ 5942 h 6107"/>
              <a:gd name="T18" fmla="*/ 124 w 3476"/>
              <a:gd name="T19" fmla="*/ 3352 h 6107"/>
              <a:gd name="T20" fmla="*/ 0 w 3476"/>
              <a:gd name="T21" fmla="*/ 3053 h 6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76" h="6107">
                <a:moveTo>
                  <a:pt x="0" y="3053"/>
                </a:moveTo>
                <a:cubicBezTo>
                  <a:pt x="0" y="2945"/>
                  <a:pt x="41" y="2837"/>
                  <a:pt x="124" y="2755"/>
                </a:cubicBezTo>
                <a:lnTo>
                  <a:pt x="2714" y="165"/>
                </a:lnTo>
                <a:cubicBezTo>
                  <a:pt x="2879" y="0"/>
                  <a:pt x="3146" y="0"/>
                  <a:pt x="3311" y="165"/>
                </a:cubicBezTo>
                <a:cubicBezTo>
                  <a:pt x="3476" y="329"/>
                  <a:pt x="3476" y="596"/>
                  <a:pt x="3311" y="761"/>
                </a:cubicBezTo>
                <a:lnTo>
                  <a:pt x="1019" y="3053"/>
                </a:lnTo>
                <a:lnTo>
                  <a:pt x="3311" y="5345"/>
                </a:lnTo>
                <a:cubicBezTo>
                  <a:pt x="3475" y="5510"/>
                  <a:pt x="3475" y="5777"/>
                  <a:pt x="3311" y="5942"/>
                </a:cubicBezTo>
                <a:cubicBezTo>
                  <a:pt x="3146" y="6107"/>
                  <a:pt x="2879" y="6107"/>
                  <a:pt x="2714" y="5942"/>
                </a:cubicBezTo>
                <a:lnTo>
                  <a:pt x="124" y="3352"/>
                </a:lnTo>
                <a:cubicBezTo>
                  <a:pt x="41" y="3269"/>
                  <a:pt x="0" y="3161"/>
                  <a:pt x="0" y="3053"/>
                </a:cubicBezTo>
                <a:close/>
              </a:path>
            </a:pathLst>
          </a:custGeom>
          <a:solidFill>
            <a:schemeClr val="bg1">
              <a:lumMod val="95000"/>
            </a:schemeClr>
          </a:solidFill>
          <a:ln>
            <a:noFill/>
          </a:ln>
        </p:spPr>
      </p:sp>
      <p:sp>
        <p:nvSpPr>
          <p:cNvPr id="22" name="arrowhead-thin-outline-to-the-left_32542">
            <a:extLst>
              <a:ext uri="{FF2B5EF4-FFF2-40B4-BE49-F238E27FC236}">
                <a16:creationId xmlns:a16="http://schemas.microsoft.com/office/drawing/2014/main" id="{909ED9E8-6676-447A-93D1-CBEEF771B42F}"/>
              </a:ext>
            </a:extLst>
          </p:cNvPr>
          <p:cNvSpPr>
            <a:spLocks noChangeAspect="1"/>
          </p:cNvSpPr>
          <p:nvPr/>
        </p:nvSpPr>
        <p:spPr bwMode="auto">
          <a:xfrm>
            <a:off x="8544340" y="4515219"/>
            <a:ext cx="279940" cy="491066"/>
          </a:xfrm>
          <a:custGeom>
            <a:avLst/>
            <a:gdLst>
              <a:gd name="T0" fmla="*/ 0 w 3476"/>
              <a:gd name="T1" fmla="*/ 3053 h 6107"/>
              <a:gd name="T2" fmla="*/ 124 w 3476"/>
              <a:gd name="T3" fmla="*/ 2755 h 6107"/>
              <a:gd name="T4" fmla="*/ 2714 w 3476"/>
              <a:gd name="T5" fmla="*/ 165 h 6107"/>
              <a:gd name="T6" fmla="*/ 3311 w 3476"/>
              <a:gd name="T7" fmla="*/ 165 h 6107"/>
              <a:gd name="T8" fmla="*/ 3311 w 3476"/>
              <a:gd name="T9" fmla="*/ 761 h 6107"/>
              <a:gd name="T10" fmla="*/ 1019 w 3476"/>
              <a:gd name="T11" fmla="*/ 3053 h 6107"/>
              <a:gd name="T12" fmla="*/ 3311 w 3476"/>
              <a:gd name="T13" fmla="*/ 5345 h 6107"/>
              <a:gd name="T14" fmla="*/ 3311 w 3476"/>
              <a:gd name="T15" fmla="*/ 5942 h 6107"/>
              <a:gd name="T16" fmla="*/ 2714 w 3476"/>
              <a:gd name="T17" fmla="*/ 5942 h 6107"/>
              <a:gd name="T18" fmla="*/ 124 w 3476"/>
              <a:gd name="T19" fmla="*/ 3352 h 6107"/>
              <a:gd name="T20" fmla="*/ 0 w 3476"/>
              <a:gd name="T21" fmla="*/ 3053 h 6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76" h="6107">
                <a:moveTo>
                  <a:pt x="0" y="3053"/>
                </a:moveTo>
                <a:cubicBezTo>
                  <a:pt x="0" y="2945"/>
                  <a:pt x="41" y="2837"/>
                  <a:pt x="124" y="2755"/>
                </a:cubicBezTo>
                <a:lnTo>
                  <a:pt x="2714" y="165"/>
                </a:lnTo>
                <a:cubicBezTo>
                  <a:pt x="2879" y="0"/>
                  <a:pt x="3146" y="0"/>
                  <a:pt x="3311" y="165"/>
                </a:cubicBezTo>
                <a:cubicBezTo>
                  <a:pt x="3476" y="329"/>
                  <a:pt x="3476" y="596"/>
                  <a:pt x="3311" y="761"/>
                </a:cubicBezTo>
                <a:lnTo>
                  <a:pt x="1019" y="3053"/>
                </a:lnTo>
                <a:lnTo>
                  <a:pt x="3311" y="5345"/>
                </a:lnTo>
                <a:cubicBezTo>
                  <a:pt x="3475" y="5510"/>
                  <a:pt x="3475" y="5777"/>
                  <a:pt x="3311" y="5942"/>
                </a:cubicBezTo>
                <a:cubicBezTo>
                  <a:pt x="3146" y="6107"/>
                  <a:pt x="2879" y="6107"/>
                  <a:pt x="2714" y="5942"/>
                </a:cubicBezTo>
                <a:lnTo>
                  <a:pt x="124" y="3352"/>
                </a:lnTo>
                <a:cubicBezTo>
                  <a:pt x="41" y="3269"/>
                  <a:pt x="0" y="3161"/>
                  <a:pt x="0" y="3053"/>
                </a:cubicBezTo>
                <a:close/>
              </a:path>
            </a:pathLst>
          </a:custGeom>
          <a:solidFill>
            <a:schemeClr val="bg1">
              <a:lumMod val="95000"/>
            </a:schemeClr>
          </a:solidFill>
          <a:ln>
            <a:noFill/>
          </a:ln>
        </p:spPr>
      </p:sp>
      <p:sp>
        <p:nvSpPr>
          <p:cNvPr id="23" name="文本框 22">
            <a:extLst>
              <a:ext uri="{FF2B5EF4-FFF2-40B4-BE49-F238E27FC236}">
                <a16:creationId xmlns:a16="http://schemas.microsoft.com/office/drawing/2014/main" id="{2707E86E-83AD-42B8-B0FF-075B578F9CC3}"/>
              </a:ext>
            </a:extLst>
          </p:cNvPr>
          <p:cNvSpPr txBox="1"/>
          <p:nvPr/>
        </p:nvSpPr>
        <p:spPr>
          <a:xfrm>
            <a:off x="7716281" y="6188792"/>
            <a:ext cx="3635932" cy="400110"/>
          </a:xfrm>
          <a:prstGeom prst="rect">
            <a:avLst/>
          </a:prstGeom>
          <a:noFill/>
        </p:spPr>
        <p:txBody>
          <a:bodyPr wrap="none" rtlCol="0">
            <a:spAutoFit/>
          </a:bodyPr>
          <a:lstStyle/>
          <a:p>
            <a:pPr algn="l"/>
            <a:r>
              <a:rPr lang="zh-CN" altLang="en-US" sz="2000" dirty="0">
                <a:solidFill>
                  <a:srgbClr val="00B0F0"/>
                </a:solidFill>
                <a:latin typeface="微软雅黑 Light" panose="020B0502040204020203" pitchFamily="34" charset="-122"/>
                <a:ea typeface="微软雅黑 Light" panose="020B0502040204020203" pitchFamily="34" charset="-122"/>
              </a:rPr>
              <a:t>*后一版本均包含前面版本功能</a:t>
            </a:r>
          </a:p>
        </p:txBody>
      </p:sp>
      <p:sp>
        <p:nvSpPr>
          <p:cNvPr id="24" name="文本框 23">
            <a:extLst>
              <a:ext uri="{FF2B5EF4-FFF2-40B4-BE49-F238E27FC236}">
                <a16:creationId xmlns:a16="http://schemas.microsoft.com/office/drawing/2014/main" id="{54B79B85-82C9-4CDF-8D3E-E9335A679255}"/>
              </a:ext>
            </a:extLst>
          </p:cNvPr>
          <p:cNvSpPr txBox="1"/>
          <p:nvPr/>
        </p:nvSpPr>
        <p:spPr>
          <a:xfrm>
            <a:off x="1029503" y="2577353"/>
            <a:ext cx="2184250" cy="1200329"/>
          </a:xfrm>
          <a:prstGeom prst="rect">
            <a:avLst/>
          </a:prstGeom>
          <a:noFill/>
        </p:spPr>
        <p:txBody>
          <a:bodyPr wrap="square" rtlCol="0">
            <a:spAutoFit/>
          </a:bodyPr>
          <a:lstStyle/>
          <a:p>
            <a:r>
              <a:rPr lang="zh-CN" altLang="en-US" dirty="0">
                <a:solidFill>
                  <a:schemeClr val="bg1">
                    <a:lumMod val="95000"/>
                  </a:schemeClr>
                </a:solidFill>
                <a:latin typeface="微软雅黑 Light" panose="020B0502040204020203" pitchFamily="34" charset="-122"/>
                <a:ea typeface="微软雅黑 Light" panose="020B0502040204020203" pitchFamily="34" charset="-122"/>
              </a:rPr>
              <a:t>只能做统计，可满足绝大部分中国式复杂报表和统计图需求</a:t>
            </a:r>
          </a:p>
        </p:txBody>
      </p:sp>
      <p:sp>
        <p:nvSpPr>
          <p:cNvPr id="25" name="文本框 24">
            <a:extLst>
              <a:ext uri="{FF2B5EF4-FFF2-40B4-BE49-F238E27FC236}">
                <a16:creationId xmlns:a16="http://schemas.microsoft.com/office/drawing/2014/main" id="{5AB9FDBF-E816-4D7E-9690-179487CD69AB}"/>
              </a:ext>
            </a:extLst>
          </p:cNvPr>
          <p:cNvSpPr txBox="1"/>
          <p:nvPr/>
        </p:nvSpPr>
        <p:spPr>
          <a:xfrm>
            <a:off x="3663373" y="2577353"/>
            <a:ext cx="2184250" cy="1200329"/>
          </a:xfrm>
          <a:prstGeom prst="rect">
            <a:avLst/>
          </a:prstGeom>
          <a:noFill/>
        </p:spPr>
        <p:txBody>
          <a:bodyPr wrap="square" rtlCol="0">
            <a:spAutoFit/>
          </a:bodyPr>
          <a:lstStyle/>
          <a:p>
            <a:r>
              <a:rPr lang="zh-CN" altLang="en-US" dirty="0">
                <a:solidFill>
                  <a:schemeClr val="bg1">
                    <a:lumMod val="95000"/>
                  </a:schemeClr>
                </a:solidFill>
                <a:latin typeface="微软雅黑 Light" panose="020B0502040204020203" pitchFamily="34" charset="-122"/>
                <a:ea typeface="微软雅黑 Light" panose="020B0502040204020203" pitchFamily="34" charset="-122"/>
              </a:rPr>
              <a:t>除了统计，还可以进行数据填报，数据采集，可满足数据录入需求</a:t>
            </a:r>
          </a:p>
        </p:txBody>
      </p:sp>
      <p:sp>
        <p:nvSpPr>
          <p:cNvPr id="26" name="文本框 25">
            <a:extLst>
              <a:ext uri="{FF2B5EF4-FFF2-40B4-BE49-F238E27FC236}">
                <a16:creationId xmlns:a16="http://schemas.microsoft.com/office/drawing/2014/main" id="{8118DE52-FB28-49E7-9424-55658B3CC64D}"/>
              </a:ext>
            </a:extLst>
          </p:cNvPr>
          <p:cNvSpPr txBox="1"/>
          <p:nvPr/>
        </p:nvSpPr>
        <p:spPr>
          <a:xfrm>
            <a:off x="6297243" y="2577353"/>
            <a:ext cx="2184250" cy="1477328"/>
          </a:xfrm>
          <a:prstGeom prst="rect">
            <a:avLst/>
          </a:prstGeom>
          <a:noFill/>
        </p:spPr>
        <p:txBody>
          <a:bodyPr wrap="square" rtlCol="0">
            <a:spAutoFit/>
          </a:bodyPr>
          <a:lstStyle/>
          <a:p>
            <a:r>
              <a:rPr lang="zh-CN" altLang="en-US">
                <a:solidFill>
                  <a:schemeClr val="bg1">
                    <a:lumMod val="95000"/>
                  </a:schemeClr>
                </a:solidFill>
                <a:latin typeface="微软雅黑 Light" panose="020B0502040204020203" pitchFamily="34" charset="-122"/>
                <a:ea typeface="微软雅黑 Light" panose="020B0502040204020203" pitchFamily="34" charset="-122"/>
              </a:rPr>
              <a:t>具备复杂数据处理能力</a:t>
            </a:r>
            <a:r>
              <a:rPr lang="zh-CN" altLang="en-US" dirty="0">
                <a:solidFill>
                  <a:schemeClr val="bg1">
                    <a:lumMod val="95000"/>
                  </a:schemeClr>
                </a:solidFill>
                <a:latin typeface="微软雅黑 Light" panose="020B0502040204020203" pitchFamily="34" charset="-122"/>
                <a:ea typeface="微软雅黑 Light" panose="020B0502040204020203" pitchFamily="34" charset="-122"/>
              </a:rPr>
              <a:t>，可以使用文本、</a:t>
            </a:r>
            <a:r>
              <a:rPr lang="en-US" altLang="zh-CN" dirty="0">
                <a:solidFill>
                  <a:schemeClr val="bg1">
                    <a:lumMod val="95000"/>
                  </a:schemeClr>
                </a:solidFill>
                <a:latin typeface="微软雅黑 Light" panose="020B0502040204020203" pitchFamily="34" charset="-122"/>
                <a:ea typeface="微软雅黑 Light" panose="020B0502040204020203" pitchFamily="34" charset="-122"/>
              </a:rPr>
              <a:t>Hadoop</a:t>
            </a:r>
            <a:r>
              <a:rPr lang="zh-CN" altLang="en-US" dirty="0">
                <a:solidFill>
                  <a:schemeClr val="bg1">
                    <a:lumMod val="95000"/>
                  </a:schemeClr>
                </a:solidFill>
                <a:latin typeface="微软雅黑 Light" panose="020B0502040204020203" pitchFamily="34" charset="-122"/>
                <a:ea typeface="微软雅黑 Light" panose="020B0502040204020203" pitchFamily="34" charset="-122"/>
              </a:rPr>
              <a:t>、</a:t>
            </a:r>
            <a:r>
              <a:rPr lang="en-US" altLang="zh-CN" dirty="0">
                <a:solidFill>
                  <a:schemeClr val="bg1">
                    <a:lumMod val="95000"/>
                  </a:schemeClr>
                </a:solidFill>
                <a:latin typeface="微软雅黑 Light" panose="020B0502040204020203" pitchFamily="34" charset="-122"/>
                <a:ea typeface="微软雅黑 Light" panose="020B0502040204020203" pitchFamily="34" charset="-122"/>
              </a:rPr>
              <a:t>MongoDB</a:t>
            </a:r>
            <a:r>
              <a:rPr lang="zh-CN" altLang="en-US" dirty="0">
                <a:solidFill>
                  <a:schemeClr val="bg1">
                    <a:lumMod val="95000"/>
                  </a:schemeClr>
                </a:solidFill>
                <a:latin typeface="微软雅黑 Light" panose="020B0502040204020203" pitchFamily="34" charset="-122"/>
                <a:ea typeface="微软雅黑 Light" panose="020B0502040204020203" pitchFamily="34" charset="-122"/>
              </a:rPr>
              <a:t>等数据源，支持复杂数据回填</a:t>
            </a:r>
          </a:p>
        </p:txBody>
      </p:sp>
      <p:sp>
        <p:nvSpPr>
          <p:cNvPr id="27" name="文本框 26">
            <a:extLst>
              <a:ext uri="{FF2B5EF4-FFF2-40B4-BE49-F238E27FC236}">
                <a16:creationId xmlns:a16="http://schemas.microsoft.com/office/drawing/2014/main" id="{D56303B9-20C1-47AF-9900-6D3F72112FA4}"/>
              </a:ext>
            </a:extLst>
          </p:cNvPr>
          <p:cNvSpPr txBox="1"/>
          <p:nvPr/>
        </p:nvSpPr>
        <p:spPr>
          <a:xfrm>
            <a:off x="8931113" y="2577353"/>
            <a:ext cx="2184250" cy="1200329"/>
          </a:xfrm>
          <a:prstGeom prst="rect">
            <a:avLst/>
          </a:prstGeom>
          <a:noFill/>
        </p:spPr>
        <p:txBody>
          <a:bodyPr wrap="square" rtlCol="0">
            <a:spAutoFit/>
          </a:bodyPr>
          <a:lstStyle/>
          <a:p>
            <a:r>
              <a:rPr lang="zh-CN" altLang="en-US" dirty="0">
                <a:solidFill>
                  <a:schemeClr val="bg1">
                    <a:lumMod val="95000"/>
                  </a:schemeClr>
                </a:solidFill>
                <a:latin typeface="微软雅黑 Light" panose="020B0502040204020203" pitchFamily="34" charset="-122"/>
                <a:ea typeface="微软雅黑 Light" panose="020B0502040204020203" pitchFamily="34" charset="-122"/>
              </a:rPr>
              <a:t>支持业务用户在页面进行</a:t>
            </a:r>
            <a:r>
              <a:rPr lang="en-US" altLang="zh-CN" dirty="0">
                <a:solidFill>
                  <a:schemeClr val="bg1">
                    <a:lumMod val="95000"/>
                  </a:schemeClr>
                </a:solidFill>
                <a:latin typeface="微软雅黑 Light" panose="020B0502040204020203" pitchFamily="34" charset="-122"/>
                <a:ea typeface="微软雅黑 Light" panose="020B0502040204020203" pitchFamily="34" charset="-122"/>
              </a:rPr>
              <a:t>OLAP</a:t>
            </a:r>
            <a:r>
              <a:rPr lang="zh-CN" altLang="en-US" dirty="0">
                <a:solidFill>
                  <a:schemeClr val="bg1">
                    <a:lumMod val="95000"/>
                  </a:schemeClr>
                </a:solidFill>
                <a:latin typeface="微软雅黑 Light" panose="020B0502040204020203" pitchFamily="34" charset="-122"/>
                <a:ea typeface="微软雅黑 Light" panose="020B0502040204020203" pitchFamily="34" charset="-122"/>
              </a:rPr>
              <a:t>拖拽查询，提供</a:t>
            </a:r>
            <a:r>
              <a:rPr lang="en-US" altLang="zh-CN" dirty="0">
                <a:solidFill>
                  <a:schemeClr val="bg1">
                    <a:lumMod val="95000"/>
                  </a:schemeClr>
                </a:solidFill>
                <a:latin typeface="微软雅黑 Light" panose="020B0502040204020203" pitchFamily="34" charset="-122"/>
                <a:ea typeface="微软雅黑 Light" panose="020B0502040204020203" pitchFamily="34" charset="-122"/>
              </a:rPr>
              <a:t>BI</a:t>
            </a:r>
            <a:r>
              <a:rPr lang="zh-CN" altLang="en-US" dirty="0">
                <a:solidFill>
                  <a:schemeClr val="bg1">
                    <a:lumMod val="95000"/>
                  </a:schemeClr>
                </a:solidFill>
                <a:latin typeface="微软雅黑 Light" panose="020B0502040204020203" pitchFamily="34" charset="-122"/>
                <a:ea typeface="微软雅黑 Light" panose="020B0502040204020203" pitchFamily="34" charset="-122"/>
              </a:rPr>
              <a:t>分析建模功能</a:t>
            </a:r>
          </a:p>
        </p:txBody>
      </p:sp>
    </p:spTree>
    <p:extLst>
      <p:ext uri="{BB962C8B-B14F-4D97-AF65-F5344CB8AC3E}">
        <p14:creationId xmlns:p14="http://schemas.microsoft.com/office/powerpoint/2010/main" val="32116089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a:extLst>
              <a:ext uri="{FF2B5EF4-FFF2-40B4-BE49-F238E27FC236}">
                <a16:creationId xmlns:a16="http://schemas.microsoft.com/office/drawing/2014/main" id="{5E008405-42BF-4942-A205-B4451961140D}"/>
              </a:ext>
            </a:extLst>
          </p:cNvPr>
          <p:cNvSpPr txBox="1"/>
          <p:nvPr/>
        </p:nvSpPr>
        <p:spPr>
          <a:xfrm>
            <a:off x="2310348" y="1700213"/>
            <a:ext cx="7571303" cy="2308324"/>
          </a:xfrm>
          <a:prstGeom prst="rect">
            <a:avLst/>
          </a:prstGeom>
          <a:noFill/>
        </p:spPr>
        <p:txBody>
          <a:bodyPr wrap="none" rtlCol="0">
            <a:spAutoFit/>
          </a:bodyPr>
          <a:lstStyle/>
          <a:p>
            <a:pPr algn="ctr"/>
            <a:r>
              <a:rPr lang="zh-CN" altLang="en-US" sz="7200" dirty="0">
                <a:solidFill>
                  <a:srgbClr val="FFC000"/>
                </a:solidFill>
                <a:latin typeface="锐字逼格青春粗黑体简2.0" panose="02010604000000000000" pitchFamily="2" charset="-122"/>
                <a:ea typeface="锐字逼格青春粗黑体简2.0" panose="02010604000000000000" pitchFamily="2" charset="-122"/>
              </a:rPr>
              <a:t>可能还有些疑问？</a:t>
            </a:r>
            <a:endParaRPr lang="en-US" altLang="zh-CN" sz="7200" dirty="0">
              <a:solidFill>
                <a:srgbClr val="FFC000"/>
              </a:solidFill>
              <a:latin typeface="锐字逼格青春粗黑体简2.0" panose="02010604000000000000" pitchFamily="2" charset="-122"/>
              <a:ea typeface="锐字逼格青春粗黑体简2.0" panose="02010604000000000000" pitchFamily="2" charset="-122"/>
            </a:endParaRPr>
          </a:p>
          <a:p>
            <a:pPr algn="ctr"/>
            <a:r>
              <a:rPr lang="zh-CN" altLang="en-US" sz="7200" dirty="0">
                <a:solidFill>
                  <a:schemeClr val="tx1">
                    <a:lumMod val="50000"/>
                    <a:lumOff val="50000"/>
                  </a:schemeClr>
                </a:solidFill>
                <a:latin typeface="锐字逼格青春粗黑体简2.0" panose="02010604000000000000" pitchFamily="2" charset="-122"/>
                <a:ea typeface="锐字逼格青春粗黑体简2.0" panose="02010604000000000000" pitchFamily="2" charset="-122"/>
              </a:rPr>
              <a:t>让我猜一猜</a:t>
            </a:r>
          </a:p>
        </p:txBody>
      </p:sp>
    </p:spTree>
    <p:extLst>
      <p:ext uri="{BB962C8B-B14F-4D97-AF65-F5344CB8AC3E}">
        <p14:creationId xmlns:p14="http://schemas.microsoft.com/office/powerpoint/2010/main" val="24190342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BB9EB000-1A54-462D-97BA-18B80B196008}"/>
              </a:ext>
            </a:extLst>
          </p:cNvPr>
          <p:cNvSpPr txBox="1"/>
          <p:nvPr/>
        </p:nvSpPr>
        <p:spPr>
          <a:xfrm>
            <a:off x="839787" y="511970"/>
            <a:ext cx="10512425" cy="1569660"/>
          </a:xfrm>
          <a:prstGeom prst="rect">
            <a:avLst/>
          </a:prstGeom>
          <a:noFill/>
        </p:spPr>
        <p:txBody>
          <a:bodyPr wrap="square" rtlCol="0">
            <a:spAutoFit/>
          </a:bodyPr>
          <a:lstStyle/>
          <a:p>
            <a:pPr algn="ctr"/>
            <a:r>
              <a:rPr lang="zh-CN" altLang="en-US" sz="4800" dirty="0">
                <a:solidFill>
                  <a:schemeClr val="bg1">
                    <a:lumMod val="65000"/>
                  </a:schemeClr>
                </a:solidFill>
                <a:latin typeface="锐字逼格青春粗黑体简2.0" panose="02010604000000000000" pitchFamily="2" charset="-122"/>
                <a:ea typeface="锐字逼格青春粗黑体简2.0" panose="02010604000000000000" pitchFamily="2" charset="-122"/>
              </a:rPr>
              <a:t>大项目用商用工具</a:t>
            </a:r>
            <a:endParaRPr lang="en-US" altLang="zh-CN" sz="4800" dirty="0">
              <a:solidFill>
                <a:schemeClr val="bg1">
                  <a:lumMod val="65000"/>
                </a:schemeClr>
              </a:solidFill>
              <a:latin typeface="锐字逼格青春粗黑体简2.0" panose="02010604000000000000" pitchFamily="2" charset="-122"/>
              <a:ea typeface="锐字逼格青春粗黑体简2.0" panose="02010604000000000000" pitchFamily="2" charset="-122"/>
            </a:endParaRPr>
          </a:p>
          <a:p>
            <a:pPr algn="ctr"/>
            <a:r>
              <a:rPr lang="zh-CN" altLang="en-US" sz="4800" dirty="0">
                <a:solidFill>
                  <a:schemeClr val="bg1">
                    <a:lumMod val="65000"/>
                  </a:schemeClr>
                </a:solidFill>
                <a:latin typeface="锐字逼格青春粗黑体简2.0" panose="02010604000000000000" pitchFamily="2" charset="-122"/>
                <a:ea typeface="锐字逼格青春粗黑体简2.0" panose="02010604000000000000" pitchFamily="2" charset="-122"/>
              </a:rPr>
              <a:t>小项目用开源工具？</a:t>
            </a:r>
          </a:p>
        </p:txBody>
      </p:sp>
      <p:sp>
        <p:nvSpPr>
          <p:cNvPr id="3" name="文本框 2">
            <a:extLst>
              <a:ext uri="{FF2B5EF4-FFF2-40B4-BE49-F238E27FC236}">
                <a16:creationId xmlns:a16="http://schemas.microsoft.com/office/drawing/2014/main" id="{6AE89746-1E10-436F-8DD5-330E93458F00}"/>
              </a:ext>
            </a:extLst>
          </p:cNvPr>
          <p:cNvSpPr txBox="1"/>
          <p:nvPr/>
        </p:nvSpPr>
        <p:spPr>
          <a:xfrm>
            <a:off x="839788" y="2617940"/>
            <a:ext cx="10512425" cy="2862322"/>
          </a:xfrm>
          <a:prstGeom prst="rect">
            <a:avLst/>
          </a:prstGeom>
          <a:noFill/>
        </p:spPr>
        <p:txBody>
          <a:bodyPr wrap="square" rtlCol="0">
            <a:spAutoFit/>
          </a:bodyPr>
          <a:lstStyle/>
          <a:p>
            <a:pPr>
              <a:lnSpc>
                <a:spcPct val="150000"/>
              </a:lnSpc>
            </a:pPr>
            <a:r>
              <a:rPr lang="zh-CN" altLang="en-US" sz="2400" dirty="0">
                <a:solidFill>
                  <a:srgbClr val="FFC000"/>
                </a:solidFill>
                <a:latin typeface="微软雅黑" panose="020B0503020204020204" pitchFamily="34" charset="-122"/>
                <a:ea typeface="微软雅黑" panose="020B0503020204020204" pitchFamily="34" charset="-122"/>
              </a:rPr>
              <a:t>以前好的商用报表工具价格高，这么做是不得已，但使用多种工具会导致技术不一致，成本高，维护麻烦。</a:t>
            </a:r>
            <a:endParaRPr lang="en-US" altLang="zh-CN" sz="2400" dirty="0">
              <a:solidFill>
                <a:srgbClr val="FFC000"/>
              </a:solidFill>
              <a:latin typeface="微软雅黑" panose="020B0503020204020204" pitchFamily="34" charset="-122"/>
              <a:ea typeface="微软雅黑" panose="020B0503020204020204" pitchFamily="34" charset="-122"/>
            </a:endParaRPr>
          </a:p>
          <a:p>
            <a:pPr>
              <a:lnSpc>
                <a:spcPct val="150000"/>
              </a:lnSpc>
            </a:pPr>
            <a:r>
              <a:rPr lang="zh-CN" altLang="en-US" sz="2400" dirty="0">
                <a:solidFill>
                  <a:srgbClr val="FFC000"/>
                </a:solidFill>
                <a:latin typeface="微软雅黑" panose="020B0503020204020204" pitchFamily="34" charset="-122"/>
                <a:ea typeface="微软雅黑" panose="020B0503020204020204" pitchFamily="34" charset="-122"/>
              </a:rPr>
              <a:t>现在润乾报表的价格在小项目中使用也不会带来多大的成本压力，而且还有买断模式，给客户送一两套都可以。技术统一化后，维护更简单，项目组之间技能交流和知识传承的成本也更低。</a:t>
            </a:r>
          </a:p>
        </p:txBody>
      </p:sp>
    </p:spTree>
    <p:extLst>
      <p:ext uri="{BB962C8B-B14F-4D97-AF65-F5344CB8AC3E}">
        <p14:creationId xmlns:p14="http://schemas.microsoft.com/office/powerpoint/2010/main" val="34402765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6EE6F532-F837-4D44-BEB1-F33468AE9371}"/>
              </a:ext>
            </a:extLst>
          </p:cNvPr>
          <p:cNvSpPr txBox="1"/>
          <p:nvPr/>
        </p:nvSpPr>
        <p:spPr>
          <a:xfrm>
            <a:off x="839789" y="2507635"/>
            <a:ext cx="10512424" cy="3351046"/>
          </a:xfrm>
          <a:prstGeom prst="rect">
            <a:avLst/>
          </a:prstGeom>
          <a:noFill/>
        </p:spPr>
        <p:txBody>
          <a:bodyPr wrap="square" rtlCol="0">
            <a:spAutoFit/>
          </a:bodyPr>
          <a:lstStyle/>
          <a:p>
            <a:pPr>
              <a:lnSpc>
                <a:spcPct val="150000"/>
              </a:lnSpc>
            </a:pPr>
            <a:r>
              <a:rPr lang="zh-CN" altLang="en-US" sz="2400" dirty="0">
                <a:solidFill>
                  <a:srgbClr val="FFC000"/>
                </a:solidFill>
                <a:latin typeface="微软雅黑" panose="020B0503020204020204" pitchFamily="34" charset="-122"/>
                <a:ea typeface="微软雅黑" panose="020B0503020204020204" pitchFamily="34" charset="-122"/>
              </a:rPr>
              <a:t>看行业情况，一般都会越来越复杂，就算报表格式不会复杂，但打印输出之类的功能也会越来越复杂。现在虽然可以先用开源对付，等将来业务复杂了，想要切换也很麻烦。毕竟已经在开源产品上积累了很久，再继续做碰到复杂报表做不出，而更换又会浪费过去的积累。</a:t>
            </a:r>
            <a:endParaRPr lang="en-US" altLang="zh-CN" sz="2400" dirty="0">
              <a:solidFill>
                <a:srgbClr val="FFC000"/>
              </a:solidFill>
              <a:latin typeface="微软雅黑" panose="020B0503020204020204" pitchFamily="34" charset="-122"/>
              <a:ea typeface="微软雅黑" panose="020B0503020204020204" pitchFamily="34" charset="-122"/>
            </a:endParaRPr>
          </a:p>
          <a:p>
            <a:pPr>
              <a:lnSpc>
                <a:spcPct val="150000"/>
              </a:lnSpc>
            </a:pPr>
            <a:r>
              <a:rPr lang="zh-CN" altLang="en-US" sz="2400" dirty="0">
                <a:solidFill>
                  <a:srgbClr val="FFC000"/>
                </a:solidFill>
                <a:latin typeface="微软雅黑" panose="020B0503020204020204" pitchFamily="34" charset="-122"/>
                <a:ea typeface="微软雅黑" panose="020B0503020204020204" pitchFamily="34" charset="-122"/>
              </a:rPr>
              <a:t>润乾报表很便宜，即使只有简单报表也不构成成本负担，越早切换的总体成本越低。</a:t>
            </a:r>
            <a:endParaRPr lang="en-US" altLang="zh-CN" sz="2400" dirty="0">
              <a:solidFill>
                <a:srgbClr val="FFC000"/>
              </a:solidFill>
              <a:latin typeface="微软雅黑" panose="020B0503020204020204" pitchFamily="34" charset="-122"/>
              <a:ea typeface="微软雅黑" panose="020B0503020204020204" pitchFamily="34" charset="-122"/>
            </a:endParaRPr>
          </a:p>
        </p:txBody>
      </p:sp>
      <p:sp>
        <p:nvSpPr>
          <p:cNvPr id="3" name="文本框 2">
            <a:extLst>
              <a:ext uri="{FF2B5EF4-FFF2-40B4-BE49-F238E27FC236}">
                <a16:creationId xmlns:a16="http://schemas.microsoft.com/office/drawing/2014/main" id="{49F5A894-4195-40B3-929D-CF85337D90E2}"/>
              </a:ext>
            </a:extLst>
          </p:cNvPr>
          <p:cNvSpPr txBox="1"/>
          <p:nvPr/>
        </p:nvSpPr>
        <p:spPr>
          <a:xfrm>
            <a:off x="839787" y="511970"/>
            <a:ext cx="10512425" cy="1569660"/>
          </a:xfrm>
          <a:prstGeom prst="rect">
            <a:avLst/>
          </a:prstGeom>
          <a:noFill/>
        </p:spPr>
        <p:txBody>
          <a:bodyPr wrap="square" rtlCol="0">
            <a:spAutoFit/>
          </a:bodyPr>
          <a:lstStyle/>
          <a:p>
            <a:pPr algn="ctr"/>
            <a:r>
              <a:rPr lang="zh-CN" altLang="en-US" sz="4800" dirty="0">
                <a:solidFill>
                  <a:schemeClr val="bg1">
                    <a:lumMod val="65000"/>
                  </a:schemeClr>
                </a:solidFill>
                <a:latin typeface="锐字逼格青春粗黑体简2.0" panose="02010604000000000000" pitchFamily="2" charset="-122"/>
                <a:ea typeface="锐字逼格青春粗黑体简2.0" panose="02010604000000000000" pitchFamily="2" charset="-122"/>
              </a:rPr>
              <a:t>报表简单</a:t>
            </a:r>
            <a:endParaRPr lang="en-US" altLang="zh-CN" sz="4800" dirty="0">
              <a:solidFill>
                <a:schemeClr val="bg1">
                  <a:lumMod val="65000"/>
                </a:schemeClr>
              </a:solidFill>
              <a:latin typeface="锐字逼格青春粗黑体简2.0" panose="02010604000000000000" pitchFamily="2" charset="-122"/>
              <a:ea typeface="锐字逼格青春粗黑体简2.0" panose="02010604000000000000" pitchFamily="2" charset="-122"/>
            </a:endParaRPr>
          </a:p>
          <a:p>
            <a:pPr algn="ctr"/>
            <a:r>
              <a:rPr lang="zh-CN" altLang="en-US" sz="4800" dirty="0">
                <a:solidFill>
                  <a:schemeClr val="bg1">
                    <a:lumMod val="65000"/>
                  </a:schemeClr>
                </a:solidFill>
                <a:latin typeface="锐字逼格青春粗黑体简2.0" panose="02010604000000000000" pitchFamily="2" charset="-122"/>
                <a:ea typeface="锐字逼格青春粗黑体简2.0" panose="02010604000000000000" pitchFamily="2" charset="-122"/>
              </a:rPr>
              <a:t>看起来不需要商用工具？</a:t>
            </a:r>
          </a:p>
        </p:txBody>
      </p:sp>
    </p:spTree>
    <p:extLst>
      <p:ext uri="{BB962C8B-B14F-4D97-AF65-F5344CB8AC3E}">
        <p14:creationId xmlns:p14="http://schemas.microsoft.com/office/powerpoint/2010/main" val="5632810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917777EB-7FF9-4139-8AED-E552DD54A3C5}"/>
              </a:ext>
            </a:extLst>
          </p:cNvPr>
          <p:cNvSpPr txBox="1"/>
          <p:nvPr/>
        </p:nvSpPr>
        <p:spPr>
          <a:xfrm>
            <a:off x="839788" y="2362184"/>
            <a:ext cx="10512425" cy="3351046"/>
          </a:xfrm>
          <a:prstGeom prst="rect">
            <a:avLst/>
          </a:prstGeom>
          <a:noFill/>
        </p:spPr>
        <p:txBody>
          <a:bodyPr wrap="square" rtlCol="0">
            <a:spAutoFit/>
          </a:bodyPr>
          <a:lstStyle/>
          <a:p>
            <a:pPr>
              <a:lnSpc>
                <a:spcPct val="150000"/>
              </a:lnSpc>
            </a:pPr>
            <a:r>
              <a:rPr lang="zh-CN" altLang="en-US" sz="2400" dirty="0">
                <a:solidFill>
                  <a:srgbClr val="FFC000"/>
                </a:solidFill>
                <a:latin typeface="微软雅黑" panose="020B0503020204020204" pitchFamily="34" charset="-122"/>
                <a:ea typeface="微软雅黑" panose="020B0503020204020204" pitchFamily="34" charset="-122"/>
              </a:rPr>
              <a:t>业务用户绝大多数的需求仍是固定报表，这种报表的格式和计算都很复杂，根本不是自助报表产品和</a:t>
            </a:r>
            <a:r>
              <a:rPr lang="en-US" altLang="zh-CN" sz="2400" dirty="0">
                <a:solidFill>
                  <a:srgbClr val="FFC000"/>
                </a:solidFill>
                <a:latin typeface="微软雅黑" panose="020B0503020204020204" pitchFamily="34" charset="-122"/>
                <a:ea typeface="微软雅黑" panose="020B0503020204020204" pitchFamily="34" charset="-122"/>
              </a:rPr>
              <a:t>BI</a:t>
            </a:r>
            <a:r>
              <a:rPr lang="zh-CN" altLang="en-US" sz="2400" dirty="0">
                <a:solidFill>
                  <a:srgbClr val="FFC000"/>
                </a:solidFill>
                <a:latin typeface="微软雅黑" panose="020B0503020204020204" pitchFamily="34" charset="-122"/>
                <a:ea typeface="微软雅黑" panose="020B0503020204020204" pitchFamily="34" charset="-122"/>
              </a:rPr>
              <a:t>系统能搞得定的。指望给用户上一套</a:t>
            </a:r>
            <a:r>
              <a:rPr lang="en-US" altLang="zh-CN" sz="2400" dirty="0">
                <a:solidFill>
                  <a:srgbClr val="FFC000"/>
                </a:solidFill>
                <a:latin typeface="微软雅黑" panose="020B0503020204020204" pitchFamily="34" charset="-122"/>
                <a:ea typeface="微软雅黑" panose="020B0503020204020204" pitchFamily="34" charset="-122"/>
              </a:rPr>
              <a:t>BI</a:t>
            </a:r>
            <a:r>
              <a:rPr lang="zh-CN" altLang="en-US" sz="2400" dirty="0">
                <a:solidFill>
                  <a:srgbClr val="FFC000"/>
                </a:solidFill>
                <a:latin typeface="微软雅黑" panose="020B0503020204020204" pitchFamily="34" charset="-122"/>
                <a:ea typeface="微软雅黑" panose="020B0503020204020204" pitchFamily="34" charset="-122"/>
              </a:rPr>
              <a:t>系统后就能一劳永逸地解决报表问题只能是一厢情意。</a:t>
            </a:r>
            <a:endParaRPr lang="en-US" altLang="zh-CN" sz="2400" dirty="0">
              <a:solidFill>
                <a:srgbClr val="FFC000"/>
              </a:solidFill>
              <a:latin typeface="微软雅黑" panose="020B0503020204020204" pitchFamily="34" charset="-122"/>
              <a:ea typeface="微软雅黑" panose="020B0503020204020204" pitchFamily="34" charset="-122"/>
            </a:endParaRPr>
          </a:p>
          <a:p>
            <a:pPr>
              <a:lnSpc>
                <a:spcPct val="150000"/>
              </a:lnSpc>
            </a:pPr>
            <a:r>
              <a:rPr lang="zh-CN" altLang="en-US" sz="2400" dirty="0">
                <a:solidFill>
                  <a:srgbClr val="FFC000"/>
                </a:solidFill>
                <a:latin typeface="微软雅黑" panose="020B0503020204020204" pitchFamily="34" charset="-122"/>
                <a:ea typeface="微软雅黑" panose="020B0503020204020204" pitchFamily="34" charset="-122"/>
              </a:rPr>
              <a:t>当然，如果客户明确需要自助报表，可以接受格式和数据的简单性，润乾报表也有提供，而且开源免费（因为这东西没啥技术含量嘛），但是有些界面美观性和操作流畅性的任务就要开发商自己去细抠了（所以提供了源码）。</a:t>
            </a:r>
            <a:endParaRPr lang="en-US" altLang="zh-CN" sz="2400" dirty="0">
              <a:solidFill>
                <a:srgbClr val="FFC000"/>
              </a:solidFill>
              <a:latin typeface="微软雅黑" panose="020B0503020204020204" pitchFamily="34" charset="-122"/>
              <a:ea typeface="微软雅黑" panose="020B0503020204020204" pitchFamily="34" charset="-122"/>
            </a:endParaRPr>
          </a:p>
        </p:txBody>
      </p:sp>
      <p:sp>
        <p:nvSpPr>
          <p:cNvPr id="4" name="文本框 3">
            <a:extLst>
              <a:ext uri="{FF2B5EF4-FFF2-40B4-BE49-F238E27FC236}">
                <a16:creationId xmlns:a16="http://schemas.microsoft.com/office/drawing/2014/main" id="{3C05AC45-3945-458C-AD4B-9A3DCB660177}"/>
              </a:ext>
            </a:extLst>
          </p:cNvPr>
          <p:cNvSpPr txBox="1"/>
          <p:nvPr/>
        </p:nvSpPr>
        <p:spPr>
          <a:xfrm>
            <a:off x="839787" y="511970"/>
            <a:ext cx="10512425" cy="1569660"/>
          </a:xfrm>
          <a:prstGeom prst="rect">
            <a:avLst/>
          </a:prstGeom>
          <a:noFill/>
        </p:spPr>
        <p:txBody>
          <a:bodyPr wrap="square" rtlCol="0">
            <a:spAutoFit/>
          </a:bodyPr>
          <a:lstStyle/>
          <a:p>
            <a:pPr algn="ctr"/>
            <a:r>
              <a:rPr lang="zh-CN" altLang="en-US" sz="4800" dirty="0">
                <a:solidFill>
                  <a:schemeClr val="bg1">
                    <a:lumMod val="65000"/>
                  </a:schemeClr>
                </a:solidFill>
                <a:latin typeface="锐字逼格青春粗黑体简2.0" panose="02010604000000000000" pitchFamily="2" charset="-122"/>
                <a:ea typeface="锐字逼格青春粗黑体简2.0" panose="02010604000000000000" pitchFamily="2" charset="-122"/>
              </a:rPr>
              <a:t>能不能给客户提供自助报表</a:t>
            </a:r>
            <a:endParaRPr lang="en-US" altLang="zh-CN" sz="4800" dirty="0">
              <a:solidFill>
                <a:schemeClr val="bg1">
                  <a:lumMod val="65000"/>
                </a:schemeClr>
              </a:solidFill>
              <a:latin typeface="锐字逼格青春粗黑体简2.0" panose="02010604000000000000" pitchFamily="2" charset="-122"/>
              <a:ea typeface="锐字逼格青春粗黑体简2.0" panose="02010604000000000000" pitchFamily="2" charset="-122"/>
            </a:endParaRPr>
          </a:p>
          <a:p>
            <a:pPr algn="ctr"/>
            <a:r>
              <a:rPr lang="zh-CN" altLang="en-US" sz="4800" dirty="0">
                <a:solidFill>
                  <a:schemeClr val="bg1">
                    <a:lumMod val="65000"/>
                  </a:schemeClr>
                </a:solidFill>
                <a:latin typeface="锐字逼格青春粗黑体简2.0" panose="02010604000000000000" pitchFamily="2" charset="-122"/>
                <a:ea typeface="锐字逼格青春粗黑体简2.0" panose="02010604000000000000" pitchFamily="2" charset="-122"/>
              </a:rPr>
              <a:t>然后自己就可以解脱出来了？</a:t>
            </a:r>
          </a:p>
        </p:txBody>
      </p:sp>
    </p:spTree>
    <p:extLst>
      <p:ext uri="{BB962C8B-B14F-4D97-AF65-F5344CB8AC3E}">
        <p14:creationId xmlns:p14="http://schemas.microsoft.com/office/powerpoint/2010/main" val="27505787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BB9EB000-1A54-462D-97BA-18B80B196008}"/>
              </a:ext>
            </a:extLst>
          </p:cNvPr>
          <p:cNvSpPr txBox="1"/>
          <p:nvPr/>
        </p:nvSpPr>
        <p:spPr>
          <a:xfrm>
            <a:off x="839787" y="511970"/>
            <a:ext cx="10512425" cy="1569660"/>
          </a:xfrm>
          <a:prstGeom prst="rect">
            <a:avLst/>
          </a:prstGeom>
          <a:noFill/>
        </p:spPr>
        <p:txBody>
          <a:bodyPr wrap="square" rtlCol="0">
            <a:spAutoFit/>
          </a:bodyPr>
          <a:lstStyle/>
          <a:p>
            <a:pPr algn="ctr"/>
            <a:r>
              <a:rPr lang="zh-CN" altLang="en-US" sz="4800" dirty="0">
                <a:solidFill>
                  <a:schemeClr val="bg1">
                    <a:lumMod val="65000"/>
                  </a:schemeClr>
                </a:solidFill>
                <a:latin typeface="锐字逼格青春粗黑体简2.0" panose="02010604000000000000" pitchFamily="2" charset="-122"/>
                <a:ea typeface="锐字逼格青春粗黑体简2.0" panose="02010604000000000000" pitchFamily="2" charset="-122"/>
              </a:rPr>
              <a:t>有了报表工具后</a:t>
            </a:r>
            <a:endParaRPr lang="en-US" altLang="zh-CN" sz="4800" dirty="0">
              <a:solidFill>
                <a:schemeClr val="bg1">
                  <a:lumMod val="65000"/>
                </a:schemeClr>
              </a:solidFill>
              <a:latin typeface="锐字逼格青春粗黑体简2.0" panose="02010604000000000000" pitchFamily="2" charset="-122"/>
              <a:ea typeface="锐字逼格青春粗黑体简2.0" panose="02010604000000000000" pitchFamily="2" charset="-122"/>
            </a:endParaRPr>
          </a:p>
          <a:p>
            <a:pPr algn="ctr"/>
            <a:r>
              <a:rPr lang="zh-CN" altLang="en-US" sz="4800" dirty="0">
                <a:solidFill>
                  <a:schemeClr val="bg1">
                    <a:lumMod val="65000"/>
                  </a:schemeClr>
                </a:solidFill>
                <a:latin typeface="锐字逼格青春粗黑体简2.0" panose="02010604000000000000" pitchFamily="2" charset="-122"/>
                <a:ea typeface="锐字逼格青春粗黑体简2.0" panose="02010604000000000000" pitchFamily="2" charset="-122"/>
              </a:rPr>
              <a:t>报表仍然做不完，没完没了</a:t>
            </a:r>
          </a:p>
        </p:txBody>
      </p:sp>
      <p:sp>
        <p:nvSpPr>
          <p:cNvPr id="3" name="文本框 2">
            <a:extLst>
              <a:ext uri="{FF2B5EF4-FFF2-40B4-BE49-F238E27FC236}">
                <a16:creationId xmlns:a16="http://schemas.microsoft.com/office/drawing/2014/main" id="{6AE89746-1E10-436F-8DD5-330E93458F00}"/>
              </a:ext>
            </a:extLst>
          </p:cNvPr>
          <p:cNvSpPr txBox="1"/>
          <p:nvPr/>
        </p:nvSpPr>
        <p:spPr>
          <a:xfrm>
            <a:off x="839788" y="2617940"/>
            <a:ext cx="10836275" cy="1689052"/>
          </a:xfrm>
          <a:prstGeom prst="rect">
            <a:avLst/>
          </a:prstGeom>
          <a:noFill/>
        </p:spPr>
        <p:txBody>
          <a:bodyPr wrap="square" rtlCol="0">
            <a:spAutoFit/>
          </a:bodyPr>
          <a:lstStyle/>
          <a:p>
            <a:pPr>
              <a:lnSpc>
                <a:spcPct val="150000"/>
              </a:lnSpc>
            </a:pPr>
            <a:r>
              <a:rPr lang="zh-CN" altLang="en-US" sz="2400" dirty="0">
                <a:solidFill>
                  <a:srgbClr val="FFC000"/>
                </a:solidFill>
                <a:latin typeface="微软雅黑" panose="020B0503020204020204" pitchFamily="34" charset="-122"/>
                <a:ea typeface="微软雅黑" panose="020B0503020204020204" pitchFamily="34" charset="-122"/>
              </a:rPr>
              <a:t>报表的业务稳定性天生很差，业务开展会不断刺激出新的查询统计需求，报表会不断新增、修改。</a:t>
            </a:r>
            <a:endParaRPr lang="en-US" altLang="zh-CN" sz="2400" dirty="0">
              <a:solidFill>
                <a:srgbClr val="FFC000"/>
              </a:solidFill>
              <a:latin typeface="微软雅黑" panose="020B0503020204020204" pitchFamily="34" charset="-122"/>
              <a:ea typeface="微软雅黑" panose="020B0503020204020204" pitchFamily="34" charset="-122"/>
            </a:endParaRPr>
          </a:p>
          <a:p>
            <a:pPr>
              <a:lnSpc>
                <a:spcPct val="150000"/>
              </a:lnSpc>
            </a:pPr>
            <a:r>
              <a:rPr lang="zh-CN" altLang="en-US" sz="2400" dirty="0">
                <a:solidFill>
                  <a:srgbClr val="FFC000"/>
                </a:solidFill>
                <a:latin typeface="微软雅黑" panose="020B0503020204020204" pitchFamily="34" charset="-122"/>
                <a:ea typeface="微软雅黑" panose="020B0503020204020204" pitchFamily="34" charset="-122"/>
              </a:rPr>
              <a:t>报表多变是常态，无法消除，只能适应；但可以利用工具实施低成本应对方法</a:t>
            </a:r>
            <a:r>
              <a:rPr lang="en-US" altLang="zh-CN" sz="2400" dirty="0">
                <a:solidFill>
                  <a:srgbClr val="FFC000"/>
                </a:solidFill>
                <a:latin typeface="微软雅黑" panose="020B0503020204020204" pitchFamily="34" charset="-122"/>
                <a:ea typeface="微软雅黑" panose="020B0503020204020204" pitchFamily="34" charset="-122"/>
              </a:rPr>
              <a:t>!</a:t>
            </a:r>
          </a:p>
        </p:txBody>
      </p:sp>
      <p:sp>
        <p:nvSpPr>
          <p:cNvPr id="4" name="矩形 3">
            <a:extLst>
              <a:ext uri="{FF2B5EF4-FFF2-40B4-BE49-F238E27FC236}">
                <a16:creationId xmlns:a16="http://schemas.microsoft.com/office/drawing/2014/main" id="{13ECCD27-A28F-4249-A8C0-DBB071EC3BA3}"/>
              </a:ext>
            </a:extLst>
          </p:cNvPr>
          <p:cNvSpPr/>
          <p:nvPr/>
        </p:nvSpPr>
        <p:spPr>
          <a:xfrm>
            <a:off x="1463160" y="4843302"/>
            <a:ext cx="9265678" cy="830997"/>
          </a:xfrm>
          <a:prstGeom prst="rect">
            <a:avLst/>
          </a:prstGeom>
        </p:spPr>
        <p:txBody>
          <a:bodyPr wrap="none">
            <a:spAutoFit/>
          </a:bodyPr>
          <a:lstStyle/>
          <a:p>
            <a:pPr algn="ctr"/>
            <a:r>
              <a:rPr lang="zh-CN" altLang="en-US" sz="4800" dirty="0">
                <a:solidFill>
                  <a:srgbClr val="FFC000"/>
                </a:solidFill>
                <a:latin typeface="锐字逼格青春粗黑体简2.0" panose="02010604000000000000" pitchFamily="2" charset="-122"/>
                <a:ea typeface="锐字逼格青春粗黑体简2.0" panose="02010604000000000000" pitchFamily="2" charset="-122"/>
              </a:rPr>
              <a:t>要彻底搞定报表多变需求需要</a:t>
            </a:r>
            <a:r>
              <a:rPr lang="en-US" altLang="zh-CN" sz="4800" dirty="0">
                <a:solidFill>
                  <a:srgbClr val="FFC000"/>
                </a:solidFill>
                <a:latin typeface="锐字逼格青春粗黑体简2.0" panose="02010604000000000000" pitchFamily="2" charset="-122"/>
                <a:ea typeface="锐字逼格青春粗黑体简2.0" panose="02010604000000000000" pitchFamily="2" charset="-122"/>
              </a:rPr>
              <a:t>5</a:t>
            </a:r>
            <a:r>
              <a:rPr lang="zh-CN" altLang="en-US" sz="4800" dirty="0">
                <a:solidFill>
                  <a:srgbClr val="FFC000"/>
                </a:solidFill>
                <a:latin typeface="锐字逼格青春粗黑体简2.0" panose="02010604000000000000" pitchFamily="2" charset="-122"/>
                <a:ea typeface="锐字逼格青春粗黑体简2.0" panose="02010604000000000000" pitchFamily="2" charset="-122"/>
              </a:rPr>
              <a:t>步</a:t>
            </a:r>
            <a:endParaRPr lang="en-US" altLang="zh-CN" sz="4800" dirty="0">
              <a:solidFill>
                <a:srgbClr val="FFC000"/>
              </a:solidFill>
              <a:latin typeface="锐字逼格青春粗黑体简2.0" panose="02010604000000000000" pitchFamily="2" charset="-122"/>
              <a:ea typeface="锐字逼格青春粗黑体简2.0" panose="02010604000000000000" pitchFamily="2" charset="-122"/>
            </a:endParaRPr>
          </a:p>
        </p:txBody>
      </p:sp>
      <p:sp>
        <p:nvSpPr>
          <p:cNvPr id="7" name="等腰三角形 6">
            <a:extLst>
              <a:ext uri="{FF2B5EF4-FFF2-40B4-BE49-F238E27FC236}">
                <a16:creationId xmlns:a16="http://schemas.microsoft.com/office/drawing/2014/main" id="{33535BA9-656C-4C97-8A66-E2846D1700B5}"/>
              </a:ext>
            </a:extLst>
          </p:cNvPr>
          <p:cNvSpPr/>
          <p:nvPr/>
        </p:nvSpPr>
        <p:spPr>
          <a:xfrm flipV="1">
            <a:off x="5562600" y="6050279"/>
            <a:ext cx="1066800" cy="711248"/>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9292463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8C07A468-D7C5-4441-8A75-4E31AACA5B7C}"/>
              </a:ext>
            </a:extLst>
          </p:cNvPr>
          <p:cNvSpPr>
            <a:spLocks noChangeAspect="1"/>
          </p:cNvSpPr>
          <p:nvPr/>
        </p:nvSpPr>
        <p:spPr>
          <a:xfrm>
            <a:off x="0" y="-968829"/>
            <a:ext cx="12192000" cy="9144000"/>
          </a:xfrm>
          <a:prstGeom prst="rect">
            <a:avLst/>
          </a:prstGeom>
          <a:blipFill dpi="0" rotWithShape="1">
            <a:blip r:embed="rId2"/>
            <a:srcRect/>
            <a:stretch>
              <a:fillRect/>
            </a:stretch>
          </a:blipFill>
          <a:ln w="12700" cap="flat" cmpd="sng" algn="ctr">
            <a:noFill/>
            <a:prstDash val="solid"/>
            <a:miter lim="800000"/>
          </a:ln>
          <a:effectLst/>
          <a:extLst>
            <a:ext uri="{91240B29-F687-4F45-9708-019B960494DF}">
              <a14:hiddenLine xmlns:a14="http://schemas.microsoft.com/office/drawing/2010/main" w="12700" cap="flat" cmpd="sng" algn="ctr">
                <a:solidFill>
                  <a:schemeClr val="dk1"/>
                </a:solidFill>
                <a:prstDash val="solid"/>
                <a:miter lim="800000"/>
              </a14:hiddenLine>
            </a:ext>
          </a:extLst>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dirty="0"/>
          </a:p>
        </p:txBody>
      </p:sp>
      <p:sp>
        <p:nvSpPr>
          <p:cNvPr id="3" name="矩形 2">
            <a:extLst>
              <a:ext uri="{FF2B5EF4-FFF2-40B4-BE49-F238E27FC236}">
                <a16:creationId xmlns:a16="http://schemas.microsoft.com/office/drawing/2014/main" id="{941B8EDB-7287-41DF-981A-9E9359330A00}"/>
              </a:ext>
            </a:extLst>
          </p:cNvPr>
          <p:cNvSpPr/>
          <p:nvPr/>
        </p:nvSpPr>
        <p:spPr>
          <a:xfrm>
            <a:off x="0" y="-1"/>
            <a:ext cx="12192000" cy="6858001"/>
          </a:xfrm>
          <a:prstGeom prst="rect">
            <a:avLst/>
          </a:prstGeom>
          <a:solidFill>
            <a:srgbClr val="000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kern="0" dirty="0">
              <a:solidFill>
                <a:schemeClr val="bg1">
                  <a:lumMod val="95000"/>
                </a:schemeClr>
              </a:solidFill>
              <a:latin typeface="微软雅黑 Light" panose="020B0502040204020203" pitchFamily="34" charset="-122"/>
              <a:ea typeface="微软雅黑 Light" panose="020B0502040204020203" pitchFamily="34" charset="-122"/>
              <a:cs typeface="+mn-ea"/>
              <a:sym typeface="+mn-lt"/>
            </a:endParaRPr>
          </a:p>
        </p:txBody>
      </p:sp>
      <p:grpSp>
        <p:nvGrpSpPr>
          <p:cNvPr id="14" name="组合 13">
            <a:extLst>
              <a:ext uri="{FF2B5EF4-FFF2-40B4-BE49-F238E27FC236}">
                <a16:creationId xmlns:a16="http://schemas.microsoft.com/office/drawing/2014/main" id="{19F22A3F-C217-42AF-9673-EFC64CEBB765}"/>
              </a:ext>
            </a:extLst>
          </p:cNvPr>
          <p:cNvGrpSpPr/>
          <p:nvPr/>
        </p:nvGrpSpPr>
        <p:grpSpPr>
          <a:xfrm>
            <a:off x="2138790" y="5591191"/>
            <a:ext cx="4478956" cy="1015663"/>
            <a:chOff x="3352957" y="5107268"/>
            <a:chExt cx="4478956" cy="1015663"/>
          </a:xfrm>
        </p:grpSpPr>
        <p:sp>
          <p:nvSpPr>
            <p:cNvPr id="4" name="文本框 3">
              <a:extLst>
                <a:ext uri="{FF2B5EF4-FFF2-40B4-BE49-F238E27FC236}">
                  <a16:creationId xmlns:a16="http://schemas.microsoft.com/office/drawing/2014/main" id="{E6DF6D01-9FCE-41DA-90F6-811A18953D9E}"/>
                </a:ext>
              </a:extLst>
            </p:cNvPr>
            <p:cNvSpPr txBox="1"/>
            <p:nvPr/>
          </p:nvSpPr>
          <p:spPr>
            <a:xfrm>
              <a:off x="3352957" y="5107268"/>
              <a:ext cx="3328155" cy="646331"/>
            </a:xfrm>
            <a:prstGeom prst="rect">
              <a:avLst/>
            </a:prstGeom>
            <a:noFill/>
          </p:spPr>
          <p:txBody>
            <a:bodyPr wrap="none" rtlCol="0">
              <a:spAutoFit/>
            </a:bodyPr>
            <a:lstStyle/>
            <a:p>
              <a:pPr algn="l"/>
              <a:r>
                <a:rPr lang="en-US" altLang="zh-CN" sz="3600" dirty="0">
                  <a:solidFill>
                    <a:srgbClr val="FFC000"/>
                  </a:solidFill>
                  <a:latin typeface="锐字逼格青春粗黑体简2.0" panose="02010604000000000000" pitchFamily="2" charset="-122"/>
                  <a:ea typeface="锐字逼格青春粗黑体简2.0" panose="02010604000000000000" pitchFamily="2" charset="-122"/>
                </a:rPr>
                <a:t>1.</a:t>
              </a:r>
              <a:r>
                <a:rPr lang="zh-CN" altLang="en-US" sz="3600" dirty="0">
                  <a:solidFill>
                    <a:srgbClr val="FFC000"/>
                  </a:solidFill>
                  <a:latin typeface="锐字逼格青春粗黑体简2.0" panose="02010604000000000000" pitchFamily="2" charset="-122"/>
                  <a:ea typeface="锐字逼格青春粗黑体简2.0" panose="02010604000000000000" pitchFamily="2" charset="-122"/>
                </a:rPr>
                <a:t>引入报表工具</a:t>
              </a:r>
            </a:p>
          </p:txBody>
        </p:sp>
        <p:sp>
          <p:nvSpPr>
            <p:cNvPr id="5" name="矩形 4">
              <a:extLst>
                <a:ext uri="{FF2B5EF4-FFF2-40B4-BE49-F238E27FC236}">
                  <a16:creationId xmlns:a16="http://schemas.microsoft.com/office/drawing/2014/main" id="{D9995C76-4AD4-4F46-BF08-838D809994E7}"/>
                </a:ext>
              </a:extLst>
            </p:cNvPr>
            <p:cNvSpPr/>
            <p:nvPr/>
          </p:nvSpPr>
          <p:spPr>
            <a:xfrm>
              <a:off x="3352957" y="5753599"/>
              <a:ext cx="4478956" cy="369332"/>
            </a:xfrm>
            <a:prstGeom prst="rect">
              <a:avLst/>
            </a:prstGeom>
          </p:spPr>
          <p:txBody>
            <a:bodyPr wrap="square">
              <a:spAutoFit/>
            </a:bodyPr>
            <a:lstStyle/>
            <a:p>
              <a:r>
                <a:rPr lang="zh-CN" altLang="en-US" kern="0" dirty="0">
                  <a:solidFill>
                    <a:schemeClr val="bg1">
                      <a:lumMod val="95000"/>
                    </a:schemeClr>
                  </a:solidFill>
                  <a:latin typeface="微软雅黑 Light" panose="020B0502040204020203" pitchFamily="34" charset="-122"/>
                  <a:ea typeface="微软雅黑 Light" panose="020B0502040204020203" pitchFamily="34" charset="-122"/>
                  <a:cs typeface="+mn-ea"/>
                  <a:sym typeface="+mn-lt"/>
                </a:rPr>
                <a:t>呈现工具化</a:t>
              </a:r>
              <a:r>
                <a:rPr lang="en-US" altLang="zh-CN" kern="0" dirty="0">
                  <a:solidFill>
                    <a:schemeClr val="bg1">
                      <a:lumMod val="95000"/>
                    </a:schemeClr>
                  </a:solidFill>
                  <a:latin typeface="微软雅黑 Light" panose="020B0502040204020203" pitchFamily="34" charset="-122"/>
                  <a:ea typeface="微软雅黑 Light" panose="020B0502040204020203" pitchFamily="34" charset="-122"/>
                  <a:cs typeface="+mn-ea"/>
                  <a:sym typeface="+mn-lt"/>
                </a:rPr>
                <a:t>-</a:t>
              </a:r>
              <a:r>
                <a:rPr lang="zh-CN" altLang="en-US" kern="0" dirty="0">
                  <a:solidFill>
                    <a:schemeClr val="bg1">
                      <a:lumMod val="95000"/>
                    </a:schemeClr>
                  </a:solidFill>
                  <a:latin typeface="微软雅黑 Light" panose="020B0502040204020203" pitchFamily="34" charset="-122"/>
                  <a:ea typeface="微软雅黑 Light" panose="020B0502040204020203" pitchFamily="34" charset="-122"/>
                  <a:cs typeface="+mn-ea"/>
                  <a:sym typeface="+mn-lt"/>
                </a:rPr>
                <a:t>解放报表呈现阶段人力</a:t>
              </a:r>
            </a:p>
          </p:txBody>
        </p:sp>
      </p:grpSp>
      <p:grpSp>
        <p:nvGrpSpPr>
          <p:cNvPr id="15" name="组合 14">
            <a:extLst>
              <a:ext uri="{FF2B5EF4-FFF2-40B4-BE49-F238E27FC236}">
                <a16:creationId xmlns:a16="http://schemas.microsoft.com/office/drawing/2014/main" id="{0396070E-1387-428C-9087-73905F3A7D09}"/>
              </a:ext>
            </a:extLst>
          </p:cNvPr>
          <p:cNvGrpSpPr/>
          <p:nvPr/>
        </p:nvGrpSpPr>
        <p:grpSpPr>
          <a:xfrm>
            <a:off x="3864583" y="4464620"/>
            <a:ext cx="4923322" cy="1015663"/>
            <a:chOff x="5181757" y="3628884"/>
            <a:chExt cx="4923322" cy="1015663"/>
          </a:xfrm>
        </p:grpSpPr>
        <p:sp>
          <p:nvSpPr>
            <p:cNvPr id="6" name="文本框 5">
              <a:extLst>
                <a:ext uri="{FF2B5EF4-FFF2-40B4-BE49-F238E27FC236}">
                  <a16:creationId xmlns:a16="http://schemas.microsoft.com/office/drawing/2014/main" id="{FDBA63EE-699F-44AF-9166-FC28A0210660}"/>
                </a:ext>
              </a:extLst>
            </p:cNvPr>
            <p:cNvSpPr txBox="1"/>
            <p:nvPr/>
          </p:nvSpPr>
          <p:spPr>
            <a:xfrm>
              <a:off x="5181757" y="3628884"/>
              <a:ext cx="3451586" cy="646331"/>
            </a:xfrm>
            <a:prstGeom prst="rect">
              <a:avLst/>
            </a:prstGeom>
            <a:noFill/>
          </p:spPr>
          <p:txBody>
            <a:bodyPr wrap="none" rtlCol="0">
              <a:spAutoFit/>
            </a:bodyPr>
            <a:lstStyle/>
            <a:p>
              <a:pPr algn="l"/>
              <a:r>
                <a:rPr lang="en-US" altLang="zh-CN" sz="3600" dirty="0">
                  <a:solidFill>
                    <a:srgbClr val="FFC000"/>
                  </a:solidFill>
                  <a:latin typeface="锐字逼格青春粗黑体简2.0" panose="02010604000000000000" pitchFamily="2" charset="-122"/>
                  <a:ea typeface="锐字逼格青春粗黑体简2.0" panose="02010604000000000000" pitchFamily="2" charset="-122"/>
                </a:rPr>
                <a:t>2.</a:t>
              </a:r>
              <a:r>
                <a:rPr lang="zh-CN" altLang="en-US" sz="3600" dirty="0">
                  <a:solidFill>
                    <a:srgbClr val="FFC000"/>
                  </a:solidFill>
                  <a:latin typeface="锐字逼格青春粗黑体简2.0" panose="02010604000000000000" pitchFamily="2" charset="-122"/>
                  <a:ea typeface="锐字逼格青春粗黑体简2.0" panose="02010604000000000000" pitchFamily="2" charset="-122"/>
                </a:rPr>
                <a:t>引入计算工具</a:t>
              </a:r>
            </a:p>
          </p:txBody>
        </p:sp>
        <p:sp>
          <p:nvSpPr>
            <p:cNvPr id="7" name="矩形 6">
              <a:extLst>
                <a:ext uri="{FF2B5EF4-FFF2-40B4-BE49-F238E27FC236}">
                  <a16:creationId xmlns:a16="http://schemas.microsoft.com/office/drawing/2014/main" id="{DFB6D24C-54CF-4A36-8DBC-E194C4697180}"/>
                </a:ext>
              </a:extLst>
            </p:cNvPr>
            <p:cNvSpPr/>
            <p:nvPr/>
          </p:nvSpPr>
          <p:spPr>
            <a:xfrm>
              <a:off x="5181757" y="4275215"/>
              <a:ext cx="4923322" cy="369332"/>
            </a:xfrm>
            <a:prstGeom prst="rect">
              <a:avLst/>
            </a:prstGeom>
          </p:spPr>
          <p:txBody>
            <a:bodyPr wrap="square">
              <a:spAutoFit/>
            </a:bodyPr>
            <a:lstStyle/>
            <a:p>
              <a:r>
                <a:rPr lang="zh-CN" altLang="en-US" kern="0" dirty="0">
                  <a:solidFill>
                    <a:schemeClr val="bg1">
                      <a:lumMod val="95000"/>
                    </a:schemeClr>
                  </a:solidFill>
                  <a:latin typeface="微软雅黑 Light" panose="020B0502040204020203" pitchFamily="34" charset="-122"/>
                  <a:ea typeface="微软雅黑 Light" panose="020B0502040204020203" pitchFamily="34" charset="-122"/>
                  <a:cs typeface="+mn-ea"/>
                  <a:sym typeface="+mn-lt"/>
                </a:rPr>
                <a:t>数据计算工具化</a:t>
              </a:r>
              <a:r>
                <a:rPr lang="en-US" altLang="zh-CN" kern="0" dirty="0">
                  <a:solidFill>
                    <a:schemeClr val="bg1">
                      <a:lumMod val="95000"/>
                    </a:schemeClr>
                  </a:solidFill>
                  <a:latin typeface="微软雅黑 Light" panose="020B0502040204020203" pitchFamily="34" charset="-122"/>
                  <a:ea typeface="微软雅黑 Light" panose="020B0502040204020203" pitchFamily="34" charset="-122"/>
                  <a:cs typeface="+mn-ea"/>
                  <a:sym typeface="+mn-lt"/>
                </a:rPr>
                <a:t>-</a:t>
              </a:r>
              <a:r>
                <a:rPr lang="zh-CN" altLang="en-US" kern="0" dirty="0">
                  <a:solidFill>
                    <a:schemeClr val="bg1">
                      <a:lumMod val="95000"/>
                    </a:schemeClr>
                  </a:solidFill>
                  <a:latin typeface="微软雅黑 Light" panose="020B0502040204020203" pitchFamily="34" charset="-122"/>
                  <a:ea typeface="微软雅黑 Light" panose="020B0502040204020203" pitchFamily="34" charset="-122"/>
                  <a:cs typeface="+mn-ea"/>
                  <a:sym typeface="+mn-lt"/>
                </a:rPr>
                <a:t>解放数据准备阶段人力</a:t>
              </a:r>
            </a:p>
          </p:txBody>
        </p:sp>
      </p:grpSp>
      <p:grpSp>
        <p:nvGrpSpPr>
          <p:cNvPr id="16" name="组合 15">
            <a:extLst>
              <a:ext uri="{FF2B5EF4-FFF2-40B4-BE49-F238E27FC236}">
                <a16:creationId xmlns:a16="http://schemas.microsoft.com/office/drawing/2014/main" id="{4478D162-E7F5-48DA-B4CD-3C69A419C8D5}"/>
              </a:ext>
            </a:extLst>
          </p:cNvPr>
          <p:cNvGrpSpPr/>
          <p:nvPr/>
        </p:nvGrpSpPr>
        <p:grpSpPr>
          <a:xfrm>
            <a:off x="6428891" y="3030273"/>
            <a:ext cx="4923322" cy="1292662"/>
            <a:chOff x="6096000" y="1982874"/>
            <a:chExt cx="4923322" cy="1292662"/>
          </a:xfrm>
        </p:grpSpPr>
        <p:sp>
          <p:nvSpPr>
            <p:cNvPr id="8" name="文本框 7">
              <a:extLst>
                <a:ext uri="{FF2B5EF4-FFF2-40B4-BE49-F238E27FC236}">
                  <a16:creationId xmlns:a16="http://schemas.microsoft.com/office/drawing/2014/main" id="{27440CA2-0C03-4B62-B698-2055E2E2592F}"/>
                </a:ext>
              </a:extLst>
            </p:cNvPr>
            <p:cNvSpPr txBox="1"/>
            <p:nvPr/>
          </p:nvSpPr>
          <p:spPr>
            <a:xfrm>
              <a:off x="6096000" y="1982874"/>
              <a:ext cx="3451586" cy="646331"/>
            </a:xfrm>
            <a:prstGeom prst="rect">
              <a:avLst/>
            </a:prstGeom>
            <a:noFill/>
          </p:spPr>
          <p:txBody>
            <a:bodyPr wrap="none" rtlCol="0">
              <a:spAutoFit/>
            </a:bodyPr>
            <a:lstStyle/>
            <a:p>
              <a:pPr algn="l"/>
              <a:r>
                <a:rPr lang="en-US" altLang="zh-CN" sz="3600" dirty="0">
                  <a:solidFill>
                    <a:srgbClr val="FFC000"/>
                  </a:solidFill>
                  <a:latin typeface="锐字逼格青春粗黑体简2.0" panose="02010604000000000000" pitchFamily="2" charset="-122"/>
                  <a:ea typeface="锐字逼格青春粗黑体简2.0" panose="02010604000000000000" pitchFamily="2" charset="-122"/>
                </a:rPr>
                <a:t>3.</a:t>
              </a:r>
              <a:r>
                <a:rPr lang="zh-CN" altLang="en-US" sz="3600" dirty="0">
                  <a:solidFill>
                    <a:srgbClr val="FFC000"/>
                  </a:solidFill>
                  <a:latin typeface="锐字逼格青春粗黑体简2.0" panose="02010604000000000000" pitchFamily="2" charset="-122"/>
                  <a:ea typeface="锐字逼格青春粗黑体简2.0" panose="02010604000000000000" pitchFamily="2" charset="-122"/>
                </a:rPr>
                <a:t>独立报表模块</a:t>
              </a:r>
            </a:p>
          </p:txBody>
        </p:sp>
        <p:sp>
          <p:nvSpPr>
            <p:cNvPr id="9" name="矩形 8">
              <a:extLst>
                <a:ext uri="{FF2B5EF4-FFF2-40B4-BE49-F238E27FC236}">
                  <a16:creationId xmlns:a16="http://schemas.microsoft.com/office/drawing/2014/main" id="{D9A13D36-91FE-4443-975C-A1A1D43E3749}"/>
                </a:ext>
              </a:extLst>
            </p:cNvPr>
            <p:cNvSpPr/>
            <p:nvPr/>
          </p:nvSpPr>
          <p:spPr>
            <a:xfrm>
              <a:off x="6096000" y="2629205"/>
              <a:ext cx="4923322" cy="646331"/>
            </a:xfrm>
            <a:prstGeom prst="rect">
              <a:avLst/>
            </a:prstGeom>
          </p:spPr>
          <p:txBody>
            <a:bodyPr wrap="square">
              <a:spAutoFit/>
            </a:bodyPr>
            <a:lstStyle/>
            <a:p>
              <a:r>
                <a:rPr lang="zh-CN" altLang="en-US" kern="0" dirty="0">
                  <a:solidFill>
                    <a:schemeClr val="bg1">
                      <a:lumMod val="95000"/>
                    </a:schemeClr>
                  </a:solidFill>
                  <a:latin typeface="微软雅黑 Light" panose="020B0502040204020203" pitchFamily="34" charset="-122"/>
                  <a:ea typeface="微软雅黑 Light" panose="020B0502040204020203" pitchFamily="34" charset="-122"/>
                  <a:cs typeface="+mn-ea"/>
                  <a:sym typeface="+mn-lt"/>
                </a:rPr>
                <a:t>调整应用结构，梳理报表数据源，实现报表模块与数据库及应用解耦</a:t>
              </a:r>
            </a:p>
          </p:txBody>
        </p:sp>
      </p:grpSp>
      <p:grpSp>
        <p:nvGrpSpPr>
          <p:cNvPr id="17" name="组合 16">
            <a:extLst>
              <a:ext uri="{FF2B5EF4-FFF2-40B4-BE49-F238E27FC236}">
                <a16:creationId xmlns:a16="http://schemas.microsoft.com/office/drawing/2014/main" id="{D124E06D-946C-4553-8136-9CF3D9EC2E90}"/>
              </a:ext>
            </a:extLst>
          </p:cNvPr>
          <p:cNvGrpSpPr/>
          <p:nvPr/>
        </p:nvGrpSpPr>
        <p:grpSpPr>
          <a:xfrm>
            <a:off x="3864583" y="1595926"/>
            <a:ext cx="4923322" cy="1292662"/>
            <a:chOff x="4926293" y="-251417"/>
            <a:chExt cx="4923322" cy="1292662"/>
          </a:xfrm>
        </p:grpSpPr>
        <p:sp>
          <p:nvSpPr>
            <p:cNvPr id="10" name="文本框 9">
              <a:extLst>
                <a:ext uri="{FF2B5EF4-FFF2-40B4-BE49-F238E27FC236}">
                  <a16:creationId xmlns:a16="http://schemas.microsoft.com/office/drawing/2014/main" id="{16B3B790-746A-48F9-862D-0C8AAC277068}"/>
                </a:ext>
              </a:extLst>
            </p:cNvPr>
            <p:cNvSpPr txBox="1"/>
            <p:nvPr/>
          </p:nvSpPr>
          <p:spPr>
            <a:xfrm>
              <a:off x="4926293" y="-251417"/>
              <a:ext cx="3451586" cy="646331"/>
            </a:xfrm>
            <a:prstGeom prst="rect">
              <a:avLst/>
            </a:prstGeom>
            <a:noFill/>
          </p:spPr>
          <p:txBody>
            <a:bodyPr wrap="none" rtlCol="0">
              <a:spAutoFit/>
            </a:bodyPr>
            <a:lstStyle/>
            <a:p>
              <a:pPr algn="l"/>
              <a:r>
                <a:rPr lang="en-US" altLang="zh-CN" sz="3600" dirty="0">
                  <a:solidFill>
                    <a:srgbClr val="FFC000"/>
                  </a:solidFill>
                  <a:latin typeface="锐字逼格青春粗黑体简2.0" panose="02010604000000000000" pitchFamily="2" charset="-122"/>
                  <a:ea typeface="锐字逼格青春粗黑体简2.0" panose="02010604000000000000" pitchFamily="2" charset="-122"/>
                </a:rPr>
                <a:t>4.</a:t>
              </a:r>
              <a:r>
                <a:rPr lang="zh-CN" altLang="en-US" sz="3600" dirty="0">
                  <a:solidFill>
                    <a:srgbClr val="FFC000"/>
                  </a:solidFill>
                  <a:latin typeface="锐字逼格青春粗黑体简2.0" panose="02010604000000000000" pitchFamily="2" charset="-122"/>
                  <a:ea typeface="锐字逼格青春粗黑体简2.0" panose="02010604000000000000" pitchFamily="2" charset="-122"/>
                </a:rPr>
                <a:t>建设报表团队</a:t>
              </a:r>
            </a:p>
          </p:txBody>
        </p:sp>
        <p:sp>
          <p:nvSpPr>
            <p:cNvPr id="11" name="矩形 10">
              <a:extLst>
                <a:ext uri="{FF2B5EF4-FFF2-40B4-BE49-F238E27FC236}">
                  <a16:creationId xmlns:a16="http://schemas.microsoft.com/office/drawing/2014/main" id="{F69901B9-CF8C-4B83-A8B6-BFA32CCA5E7F}"/>
                </a:ext>
              </a:extLst>
            </p:cNvPr>
            <p:cNvSpPr/>
            <p:nvPr/>
          </p:nvSpPr>
          <p:spPr>
            <a:xfrm>
              <a:off x="4926293" y="394914"/>
              <a:ext cx="4923322" cy="646331"/>
            </a:xfrm>
            <a:prstGeom prst="rect">
              <a:avLst/>
            </a:prstGeom>
          </p:spPr>
          <p:txBody>
            <a:bodyPr wrap="square">
              <a:spAutoFit/>
            </a:bodyPr>
            <a:lstStyle/>
            <a:p>
              <a:r>
                <a:rPr lang="zh-CN" altLang="en-US" kern="0" dirty="0">
                  <a:solidFill>
                    <a:schemeClr val="bg1">
                      <a:lumMod val="95000"/>
                    </a:schemeClr>
                  </a:solidFill>
                  <a:latin typeface="微软雅黑 Light" panose="020B0502040204020203" pitchFamily="34" charset="-122"/>
                  <a:ea typeface="微软雅黑 Light" panose="020B0502040204020203" pitchFamily="34" charset="-122"/>
                  <a:cs typeface="+mn-ea"/>
                  <a:sym typeface="+mn-lt"/>
                </a:rPr>
                <a:t>模块独立后可建设培训独立于应用开发团队外的低成本报表队伍应对多变需求</a:t>
              </a:r>
            </a:p>
          </p:txBody>
        </p:sp>
      </p:grpSp>
      <p:grpSp>
        <p:nvGrpSpPr>
          <p:cNvPr id="18" name="组合 17">
            <a:extLst>
              <a:ext uri="{FF2B5EF4-FFF2-40B4-BE49-F238E27FC236}">
                <a16:creationId xmlns:a16="http://schemas.microsoft.com/office/drawing/2014/main" id="{87529FED-A149-4E6C-B800-8FE7A45E4868}"/>
              </a:ext>
            </a:extLst>
          </p:cNvPr>
          <p:cNvGrpSpPr/>
          <p:nvPr/>
        </p:nvGrpSpPr>
        <p:grpSpPr>
          <a:xfrm>
            <a:off x="2138790" y="161579"/>
            <a:ext cx="4923322" cy="1292662"/>
            <a:chOff x="-344207" y="-251417"/>
            <a:chExt cx="4923322" cy="1292662"/>
          </a:xfrm>
        </p:grpSpPr>
        <p:sp>
          <p:nvSpPr>
            <p:cNvPr id="12" name="文本框 11">
              <a:extLst>
                <a:ext uri="{FF2B5EF4-FFF2-40B4-BE49-F238E27FC236}">
                  <a16:creationId xmlns:a16="http://schemas.microsoft.com/office/drawing/2014/main" id="{830F2025-A5F2-434C-AB6D-CCF6F7DA7639}"/>
                </a:ext>
              </a:extLst>
            </p:cNvPr>
            <p:cNvSpPr txBox="1"/>
            <p:nvPr/>
          </p:nvSpPr>
          <p:spPr>
            <a:xfrm>
              <a:off x="-344207" y="-251417"/>
              <a:ext cx="3451586" cy="646331"/>
            </a:xfrm>
            <a:prstGeom prst="rect">
              <a:avLst/>
            </a:prstGeom>
            <a:noFill/>
          </p:spPr>
          <p:txBody>
            <a:bodyPr wrap="none" rtlCol="0">
              <a:spAutoFit/>
            </a:bodyPr>
            <a:lstStyle/>
            <a:p>
              <a:pPr algn="l"/>
              <a:r>
                <a:rPr lang="en-US" altLang="zh-CN" sz="3600" dirty="0">
                  <a:solidFill>
                    <a:srgbClr val="FFC000"/>
                  </a:solidFill>
                  <a:latin typeface="锐字逼格青春粗黑体简2.0" panose="02010604000000000000" pitchFamily="2" charset="-122"/>
                  <a:ea typeface="锐字逼格青春粗黑体简2.0" panose="02010604000000000000" pitchFamily="2" charset="-122"/>
                </a:rPr>
                <a:t>5.</a:t>
              </a:r>
              <a:r>
                <a:rPr lang="zh-CN" altLang="en-US" sz="3600" dirty="0">
                  <a:solidFill>
                    <a:srgbClr val="FFC000"/>
                  </a:solidFill>
                  <a:latin typeface="锐字逼格青春粗黑体简2.0" panose="02010604000000000000" pitchFamily="2" charset="-122"/>
                  <a:ea typeface="锐字逼格青春粗黑体简2.0" panose="02010604000000000000" pitchFamily="2" charset="-122"/>
                </a:rPr>
                <a:t>累积报表经验</a:t>
              </a:r>
            </a:p>
          </p:txBody>
        </p:sp>
        <p:sp>
          <p:nvSpPr>
            <p:cNvPr id="13" name="矩形 12">
              <a:extLst>
                <a:ext uri="{FF2B5EF4-FFF2-40B4-BE49-F238E27FC236}">
                  <a16:creationId xmlns:a16="http://schemas.microsoft.com/office/drawing/2014/main" id="{04A7293B-AD5B-4F61-8739-78BE6789EB34}"/>
                </a:ext>
              </a:extLst>
            </p:cNvPr>
            <p:cNvSpPr/>
            <p:nvPr/>
          </p:nvSpPr>
          <p:spPr>
            <a:xfrm>
              <a:off x="-344207" y="394914"/>
              <a:ext cx="4923322" cy="646331"/>
            </a:xfrm>
            <a:prstGeom prst="rect">
              <a:avLst/>
            </a:prstGeom>
          </p:spPr>
          <p:txBody>
            <a:bodyPr wrap="square">
              <a:spAutoFit/>
            </a:bodyPr>
            <a:lstStyle/>
            <a:p>
              <a:r>
                <a:rPr lang="zh-CN" altLang="en-US" kern="0" dirty="0">
                  <a:solidFill>
                    <a:schemeClr val="bg1">
                      <a:lumMod val="95000"/>
                    </a:schemeClr>
                  </a:solidFill>
                  <a:latin typeface="微软雅黑 Light" panose="020B0502040204020203" pitchFamily="34" charset="-122"/>
                  <a:ea typeface="微软雅黑 Light" panose="020B0502040204020203" pitchFamily="34" charset="-122"/>
                  <a:cs typeface="+mn-ea"/>
                  <a:sym typeface="+mn-lt"/>
                </a:rPr>
                <a:t>建设报表知识库论坛。减少沟通中的误解，实现历史工作的复用</a:t>
              </a:r>
            </a:p>
          </p:txBody>
        </p:sp>
      </p:grpSp>
      <p:sp>
        <p:nvSpPr>
          <p:cNvPr id="19" name="文本框 18">
            <a:extLst>
              <a:ext uri="{FF2B5EF4-FFF2-40B4-BE49-F238E27FC236}">
                <a16:creationId xmlns:a16="http://schemas.microsoft.com/office/drawing/2014/main" id="{146AF2F9-7E51-419E-B355-E0AA37580D78}"/>
              </a:ext>
            </a:extLst>
          </p:cNvPr>
          <p:cNvSpPr txBox="1"/>
          <p:nvPr/>
        </p:nvSpPr>
        <p:spPr>
          <a:xfrm>
            <a:off x="-2393004" y="2242257"/>
            <a:ext cx="184731" cy="461665"/>
          </a:xfrm>
          <a:prstGeom prst="rect">
            <a:avLst/>
          </a:prstGeom>
          <a:noFill/>
        </p:spPr>
        <p:txBody>
          <a:bodyPr wrap="square" rtlCol="0">
            <a:spAutoFit/>
          </a:bodyPr>
          <a:lstStyle/>
          <a:p>
            <a:pPr algn="l"/>
            <a:endParaRPr lang="zh-CN" altLang="en-US" sz="2400" dirty="0">
              <a:solidFill>
                <a:srgbClr val="FFC000"/>
              </a:solidFill>
              <a:latin typeface="微软雅黑" panose="020B0503020204020204" pitchFamily="34" charset="-122"/>
              <a:ea typeface="微软雅黑" panose="020B0503020204020204" pitchFamily="34" charset="-122"/>
            </a:endParaRPr>
          </a:p>
        </p:txBody>
      </p:sp>
      <p:sp>
        <p:nvSpPr>
          <p:cNvPr id="20" name="文本框 19">
            <a:extLst>
              <a:ext uri="{FF2B5EF4-FFF2-40B4-BE49-F238E27FC236}">
                <a16:creationId xmlns:a16="http://schemas.microsoft.com/office/drawing/2014/main" id="{522B1AB5-B4CB-4399-9F2B-A49175CF5BA9}"/>
              </a:ext>
            </a:extLst>
          </p:cNvPr>
          <p:cNvSpPr txBox="1"/>
          <p:nvPr/>
        </p:nvSpPr>
        <p:spPr>
          <a:xfrm>
            <a:off x="10349847" y="528035"/>
            <a:ext cx="1292662" cy="2782111"/>
          </a:xfrm>
          <a:prstGeom prst="rect">
            <a:avLst/>
          </a:prstGeom>
          <a:noFill/>
        </p:spPr>
        <p:txBody>
          <a:bodyPr vert="eaVert" wrap="square" rtlCol="0">
            <a:spAutoFit/>
          </a:bodyPr>
          <a:lstStyle/>
          <a:p>
            <a:pPr algn="l"/>
            <a:r>
              <a:rPr lang="zh-CN" altLang="en-US" sz="7200" dirty="0">
                <a:solidFill>
                  <a:srgbClr val="FFC000"/>
                </a:solidFill>
                <a:latin typeface="方正美黑简体" panose="03000509000000000000" pitchFamily="65" charset="-122"/>
                <a:ea typeface="方正美黑简体" panose="03000509000000000000" pitchFamily="65" charset="-122"/>
              </a:rPr>
              <a:t>终极</a:t>
            </a:r>
          </a:p>
        </p:txBody>
      </p:sp>
    </p:spTree>
    <p:extLst>
      <p:ext uri="{BB962C8B-B14F-4D97-AF65-F5344CB8AC3E}">
        <p14:creationId xmlns:p14="http://schemas.microsoft.com/office/powerpoint/2010/main" val="18479650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a:extLst>
              <a:ext uri="{FF2B5EF4-FFF2-40B4-BE49-F238E27FC236}">
                <a16:creationId xmlns:a16="http://schemas.microsoft.com/office/drawing/2014/main" id="{5E008405-42BF-4942-A205-B4451961140D}"/>
              </a:ext>
            </a:extLst>
          </p:cNvPr>
          <p:cNvSpPr txBox="1"/>
          <p:nvPr/>
        </p:nvSpPr>
        <p:spPr>
          <a:xfrm>
            <a:off x="1848684" y="1285776"/>
            <a:ext cx="8494633" cy="2308324"/>
          </a:xfrm>
          <a:prstGeom prst="rect">
            <a:avLst/>
          </a:prstGeom>
          <a:noFill/>
        </p:spPr>
        <p:txBody>
          <a:bodyPr wrap="none" rtlCol="0">
            <a:spAutoFit/>
          </a:bodyPr>
          <a:lstStyle/>
          <a:p>
            <a:pPr algn="ctr"/>
            <a:r>
              <a:rPr lang="zh-CN" altLang="en-US" sz="7200" dirty="0">
                <a:solidFill>
                  <a:srgbClr val="FFC000"/>
                </a:solidFill>
                <a:latin typeface="锐字逼格青春粗黑体简2.0" panose="02010604000000000000" pitchFamily="2" charset="-122"/>
                <a:ea typeface="锐字逼格青春粗黑体简2.0" panose="02010604000000000000" pitchFamily="2" charset="-122"/>
              </a:rPr>
              <a:t>哪些问题</a:t>
            </a:r>
            <a:endParaRPr lang="en-US" altLang="zh-CN" sz="7200" dirty="0">
              <a:solidFill>
                <a:srgbClr val="FFC000"/>
              </a:solidFill>
              <a:latin typeface="锐字逼格青春粗黑体简2.0" panose="02010604000000000000" pitchFamily="2" charset="-122"/>
              <a:ea typeface="锐字逼格青春粗黑体简2.0" panose="02010604000000000000" pitchFamily="2" charset="-122"/>
            </a:endParaRPr>
          </a:p>
          <a:p>
            <a:pPr algn="ctr"/>
            <a:r>
              <a:rPr lang="zh-CN" altLang="en-US" sz="7200" dirty="0">
                <a:solidFill>
                  <a:srgbClr val="FFC000"/>
                </a:solidFill>
                <a:latin typeface="锐字逼格青春粗黑体简2.0" panose="02010604000000000000" pitchFamily="2" charset="-122"/>
                <a:ea typeface="锐字逼格青春粗黑体简2.0" panose="02010604000000000000" pitchFamily="2" charset="-122"/>
              </a:rPr>
              <a:t>报表工具解决不了？</a:t>
            </a:r>
            <a:endParaRPr lang="zh-CN" altLang="en-US" sz="7200" dirty="0">
              <a:solidFill>
                <a:schemeClr val="tx1">
                  <a:lumMod val="50000"/>
                  <a:lumOff val="50000"/>
                </a:schemeClr>
              </a:solidFill>
              <a:latin typeface="锐字逼格青春粗黑体简2.0" panose="02010604000000000000" pitchFamily="2" charset="-122"/>
              <a:ea typeface="锐字逼格青春粗黑体简2.0" panose="02010604000000000000" pitchFamily="2" charset="-122"/>
            </a:endParaRPr>
          </a:p>
        </p:txBody>
      </p:sp>
    </p:spTree>
    <p:extLst>
      <p:ext uri="{BB962C8B-B14F-4D97-AF65-F5344CB8AC3E}">
        <p14:creationId xmlns:p14="http://schemas.microsoft.com/office/powerpoint/2010/main" val="30864447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84E0BF5B-9F9C-4AB0-942E-CABB672EEDEE}"/>
              </a:ext>
            </a:extLst>
          </p:cNvPr>
          <p:cNvSpPr txBox="1"/>
          <p:nvPr/>
        </p:nvSpPr>
        <p:spPr>
          <a:xfrm>
            <a:off x="839787" y="511970"/>
            <a:ext cx="10512425" cy="1569660"/>
          </a:xfrm>
          <a:prstGeom prst="rect">
            <a:avLst/>
          </a:prstGeom>
          <a:noFill/>
        </p:spPr>
        <p:txBody>
          <a:bodyPr wrap="square" rtlCol="0">
            <a:spAutoFit/>
          </a:bodyPr>
          <a:lstStyle/>
          <a:p>
            <a:pPr algn="ctr"/>
            <a:r>
              <a:rPr lang="zh-CN" altLang="en-US" sz="4800" dirty="0">
                <a:solidFill>
                  <a:schemeClr val="bg1">
                    <a:lumMod val="65000"/>
                  </a:schemeClr>
                </a:solidFill>
                <a:latin typeface="锐字逼格青春粗黑体简2.0" panose="02010604000000000000" pitchFamily="2" charset="-122"/>
                <a:ea typeface="锐字逼格青春粗黑体简2.0" panose="02010604000000000000" pitchFamily="2" charset="-122"/>
              </a:rPr>
              <a:t>一些需要在计算环节解决的问题</a:t>
            </a:r>
            <a:endParaRPr lang="en-US" altLang="zh-CN" sz="4800" dirty="0">
              <a:solidFill>
                <a:schemeClr val="bg1">
                  <a:lumMod val="65000"/>
                </a:schemeClr>
              </a:solidFill>
              <a:latin typeface="锐字逼格青春粗黑体简2.0" panose="02010604000000000000" pitchFamily="2" charset="-122"/>
              <a:ea typeface="锐字逼格青春粗黑体简2.0" panose="02010604000000000000" pitchFamily="2" charset="-122"/>
            </a:endParaRPr>
          </a:p>
          <a:p>
            <a:pPr algn="ctr"/>
            <a:r>
              <a:rPr lang="zh-CN" altLang="en-US" sz="4800" dirty="0">
                <a:solidFill>
                  <a:schemeClr val="bg1">
                    <a:lumMod val="65000"/>
                  </a:schemeClr>
                </a:solidFill>
                <a:latin typeface="锐字逼格青春粗黑体简2.0" panose="02010604000000000000" pitchFamily="2" charset="-122"/>
                <a:ea typeface="锐字逼格青春粗黑体简2.0" panose="02010604000000000000" pitchFamily="2" charset="-122"/>
              </a:rPr>
              <a:t>报表工具解决不了</a:t>
            </a:r>
          </a:p>
        </p:txBody>
      </p:sp>
      <p:sp>
        <p:nvSpPr>
          <p:cNvPr id="3" name="文本框 2">
            <a:extLst>
              <a:ext uri="{FF2B5EF4-FFF2-40B4-BE49-F238E27FC236}">
                <a16:creationId xmlns:a16="http://schemas.microsoft.com/office/drawing/2014/main" id="{CBFE63EE-3E8E-40A3-B9C7-6A7D968094DB}"/>
              </a:ext>
            </a:extLst>
          </p:cNvPr>
          <p:cNvSpPr txBox="1"/>
          <p:nvPr/>
        </p:nvSpPr>
        <p:spPr>
          <a:xfrm>
            <a:off x="1706880" y="2453640"/>
            <a:ext cx="5981125" cy="2959977"/>
          </a:xfrm>
          <a:prstGeom prst="rect">
            <a:avLst/>
          </a:prstGeom>
          <a:noFill/>
        </p:spPr>
        <p:txBody>
          <a:bodyPr wrap="none" rtlCol="0">
            <a:spAutoFit/>
          </a:bodyPr>
          <a:lstStyle/>
          <a:p>
            <a:pPr marL="457200" indent="-457200" algn="l">
              <a:lnSpc>
                <a:spcPct val="150000"/>
              </a:lnSpc>
              <a:buFont typeface="Arial" panose="020B0604020202020204" pitchFamily="34" charset="0"/>
              <a:buChar char="•"/>
            </a:pPr>
            <a:r>
              <a:rPr lang="zh-CN" altLang="en-US" sz="3200">
                <a:solidFill>
                  <a:srgbClr val="FFC000"/>
                </a:solidFill>
                <a:latin typeface="微软雅黑" panose="020B0503020204020204" pitchFamily="34" charset="-122"/>
                <a:ea typeface="微软雅黑" panose="020B0503020204020204" pitchFamily="34" charset="-122"/>
              </a:rPr>
              <a:t>绝大部分</a:t>
            </a:r>
            <a:r>
              <a:rPr lang="zh-CN" altLang="en-US" sz="3200" dirty="0">
                <a:solidFill>
                  <a:srgbClr val="FFC000"/>
                </a:solidFill>
                <a:latin typeface="微软雅黑" panose="020B0503020204020204" pitchFamily="34" charset="-122"/>
                <a:ea typeface="微软雅黑" panose="020B0503020204020204" pitchFamily="34" charset="-122"/>
              </a:rPr>
              <a:t>的报表性能问题</a:t>
            </a:r>
            <a:endParaRPr lang="en-US" altLang="zh-CN" sz="3200" dirty="0">
              <a:solidFill>
                <a:srgbClr val="FFC000"/>
              </a:solidFill>
              <a:latin typeface="微软雅黑" panose="020B0503020204020204" pitchFamily="34" charset="-122"/>
              <a:ea typeface="微软雅黑" panose="020B0503020204020204" pitchFamily="34" charset="-122"/>
            </a:endParaRPr>
          </a:p>
          <a:p>
            <a:pPr marL="457200" indent="-457200" algn="l">
              <a:lnSpc>
                <a:spcPct val="150000"/>
              </a:lnSpc>
              <a:buFont typeface="Arial" panose="020B0604020202020204" pitchFamily="34" charset="0"/>
              <a:buChar char="•"/>
            </a:pPr>
            <a:r>
              <a:rPr lang="zh-CN" altLang="en-US" sz="3200" dirty="0">
                <a:solidFill>
                  <a:srgbClr val="FFC000"/>
                </a:solidFill>
                <a:latin typeface="微软雅黑" panose="020B0503020204020204" pitchFamily="34" charset="-122"/>
                <a:ea typeface="微软雅黑" panose="020B0503020204020204" pitchFamily="34" charset="-122"/>
              </a:rPr>
              <a:t>大数据量查询问题</a:t>
            </a:r>
            <a:endParaRPr lang="en-US" altLang="zh-CN" sz="3200" dirty="0">
              <a:solidFill>
                <a:srgbClr val="FFC000"/>
              </a:solidFill>
              <a:latin typeface="微软雅黑" panose="020B0503020204020204" pitchFamily="34" charset="-122"/>
              <a:ea typeface="微软雅黑" panose="020B0503020204020204" pitchFamily="34" charset="-122"/>
            </a:endParaRPr>
          </a:p>
          <a:p>
            <a:pPr marL="457200" indent="-457200" algn="l">
              <a:lnSpc>
                <a:spcPct val="150000"/>
              </a:lnSpc>
              <a:buFont typeface="Arial" panose="020B0604020202020204" pitchFamily="34" charset="0"/>
              <a:buChar char="•"/>
            </a:pPr>
            <a:r>
              <a:rPr lang="zh-CN" altLang="en-US" sz="3200" dirty="0">
                <a:solidFill>
                  <a:srgbClr val="FFC000"/>
                </a:solidFill>
                <a:latin typeface="微软雅黑" panose="020B0503020204020204" pitchFamily="34" charset="-122"/>
                <a:ea typeface="微软雅黑" panose="020B0503020204020204" pitchFamily="34" charset="-122"/>
              </a:rPr>
              <a:t>多样性数据源支持问题</a:t>
            </a:r>
            <a:endParaRPr lang="en-US" altLang="zh-CN" sz="3200" dirty="0">
              <a:solidFill>
                <a:srgbClr val="FFC000"/>
              </a:solidFill>
              <a:latin typeface="微软雅黑" panose="020B0503020204020204" pitchFamily="34" charset="-122"/>
              <a:ea typeface="微软雅黑" panose="020B0503020204020204" pitchFamily="34" charset="-122"/>
            </a:endParaRPr>
          </a:p>
          <a:p>
            <a:pPr marL="457200" indent="-457200" algn="l">
              <a:lnSpc>
                <a:spcPct val="150000"/>
              </a:lnSpc>
              <a:buFont typeface="Arial" panose="020B0604020202020204" pitchFamily="34" charset="0"/>
              <a:buChar char="•"/>
            </a:pPr>
            <a:r>
              <a:rPr lang="zh-CN" altLang="en-US" sz="3200" dirty="0">
                <a:solidFill>
                  <a:srgbClr val="FFC000"/>
                </a:solidFill>
                <a:latin typeface="微软雅黑" panose="020B0503020204020204" pitchFamily="34" charset="-122"/>
                <a:ea typeface="微软雅黑" panose="020B0503020204020204" pitchFamily="34" charset="-122"/>
              </a:rPr>
              <a:t>报表导致数据库压力过大问题</a:t>
            </a:r>
          </a:p>
        </p:txBody>
      </p:sp>
      <p:sp>
        <p:nvSpPr>
          <p:cNvPr id="4" name="文本框 3">
            <a:extLst>
              <a:ext uri="{FF2B5EF4-FFF2-40B4-BE49-F238E27FC236}">
                <a16:creationId xmlns:a16="http://schemas.microsoft.com/office/drawing/2014/main" id="{0A64307A-3DCF-4C37-AD8A-F2BF5E2F09EA}"/>
              </a:ext>
            </a:extLst>
          </p:cNvPr>
          <p:cNvSpPr txBox="1"/>
          <p:nvPr/>
        </p:nvSpPr>
        <p:spPr>
          <a:xfrm>
            <a:off x="7515703" y="6115197"/>
            <a:ext cx="4333238" cy="461665"/>
          </a:xfrm>
          <a:prstGeom prst="rect">
            <a:avLst/>
          </a:prstGeom>
          <a:noFill/>
        </p:spPr>
        <p:txBody>
          <a:bodyPr wrap="none" rtlCol="0">
            <a:spAutoFit/>
          </a:bodyPr>
          <a:lstStyle/>
          <a:p>
            <a:pPr algn="l"/>
            <a:r>
              <a:rPr lang="zh-CN" altLang="en-US" sz="2400" u="sng" dirty="0">
                <a:solidFill>
                  <a:schemeClr val="bg1">
                    <a:lumMod val="65000"/>
                  </a:schemeClr>
                </a:solidFill>
                <a:latin typeface="微软雅黑" panose="020B0503020204020204" pitchFamily="34" charset="-122"/>
                <a:ea typeface="微软雅黑" panose="020B0503020204020204" pitchFamily="34" charset="-122"/>
              </a:rPr>
              <a:t>没看懂？请移步</a:t>
            </a:r>
            <a:r>
              <a:rPr lang="en-US" altLang="zh-CN" sz="2400" u="sng" dirty="0">
                <a:solidFill>
                  <a:schemeClr val="bg1">
                    <a:lumMod val="65000"/>
                  </a:schemeClr>
                </a:solidFill>
                <a:latin typeface="微软雅黑" panose="020B0503020204020204" pitchFamily="34" charset="-122"/>
                <a:ea typeface="微软雅黑" panose="020B0503020204020204" pitchFamily="34" charset="-122"/>
              </a:rPr>
              <a:t>&lt;</a:t>
            </a:r>
            <a:r>
              <a:rPr lang="zh-CN" altLang="en-US" sz="2400" u="sng" dirty="0">
                <a:solidFill>
                  <a:schemeClr val="bg1">
                    <a:lumMod val="65000"/>
                  </a:schemeClr>
                </a:solidFill>
                <a:latin typeface="微软雅黑" panose="020B0503020204020204" pitchFamily="34" charset="-122"/>
                <a:ea typeface="微软雅黑" panose="020B0503020204020204" pitchFamily="34" charset="-122"/>
              </a:rPr>
              <a:t>集算器</a:t>
            </a:r>
            <a:r>
              <a:rPr lang="en-US" altLang="zh-CN" sz="2400" u="sng" dirty="0">
                <a:solidFill>
                  <a:schemeClr val="bg1">
                    <a:lumMod val="65000"/>
                  </a:schemeClr>
                </a:solidFill>
                <a:latin typeface="微软雅黑" panose="020B0503020204020204" pitchFamily="34" charset="-122"/>
                <a:ea typeface="微软雅黑" panose="020B0503020204020204" pitchFamily="34" charset="-122"/>
              </a:rPr>
              <a:t>&gt;</a:t>
            </a:r>
            <a:r>
              <a:rPr lang="zh-CN" altLang="en-US" sz="2400" u="sng" dirty="0">
                <a:solidFill>
                  <a:schemeClr val="bg1">
                    <a:lumMod val="65000"/>
                  </a:schemeClr>
                </a:solidFill>
                <a:latin typeface="微软雅黑" panose="020B0503020204020204" pitchFamily="34" charset="-122"/>
                <a:ea typeface="微软雅黑" panose="020B0503020204020204" pitchFamily="34" charset="-122"/>
              </a:rPr>
              <a:t>资料</a:t>
            </a:r>
          </a:p>
        </p:txBody>
      </p:sp>
    </p:spTree>
    <p:extLst>
      <p:ext uri="{BB962C8B-B14F-4D97-AF65-F5344CB8AC3E}">
        <p14:creationId xmlns:p14="http://schemas.microsoft.com/office/powerpoint/2010/main" val="18464340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a:extLst>
              <a:ext uri="{FF2B5EF4-FFF2-40B4-BE49-F238E27FC236}">
                <a16:creationId xmlns:a16="http://schemas.microsoft.com/office/drawing/2014/main" id="{5E008405-42BF-4942-A205-B4451961140D}"/>
              </a:ext>
            </a:extLst>
          </p:cNvPr>
          <p:cNvSpPr txBox="1"/>
          <p:nvPr/>
        </p:nvSpPr>
        <p:spPr>
          <a:xfrm>
            <a:off x="1848683" y="1572955"/>
            <a:ext cx="8494633" cy="3416320"/>
          </a:xfrm>
          <a:prstGeom prst="rect">
            <a:avLst/>
          </a:prstGeom>
          <a:noFill/>
        </p:spPr>
        <p:txBody>
          <a:bodyPr wrap="none" rtlCol="0">
            <a:spAutoFit/>
          </a:bodyPr>
          <a:lstStyle/>
          <a:p>
            <a:pPr algn="ctr"/>
            <a:r>
              <a:rPr lang="zh-CN" altLang="en-US" sz="7200" dirty="0">
                <a:solidFill>
                  <a:srgbClr val="FFC000"/>
                </a:solidFill>
                <a:latin typeface="锐字逼格青春粗黑体简2.0" panose="02010604000000000000" pitchFamily="2" charset="-122"/>
                <a:ea typeface="锐字逼格青春粗黑体简2.0" panose="02010604000000000000" pitchFamily="2" charset="-122"/>
              </a:rPr>
              <a:t>一年花十几到几十万</a:t>
            </a:r>
            <a:endParaRPr lang="en-US" altLang="zh-CN" sz="7200" dirty="0">
              <a:solidFill>
                <a:srgbClr val="FFC000"/>
              </a:solidFill>
              <a:latin typeface="锐字逼格青春粗黑体简2.0" panose="02010604000000000000" pitchFamily="2" charset="-122"/>
              <a:ea typeface="锐字逼格青春粗黑体简2.0" panose="02010604000000000000" pitchFamily="2" charset="-122"/>
            </a:endParaRPr>
          </a:p>
          <a:p>
            <a:pPr algn="ctr"/>
            <a:r>
              <a:rPr lang="zh-CN" altLang="en-US" sz="7200" dirty="0">
                <a:solidFill>
                  <a:srgbClr val="FFC000"/>
                </a:solidFill>
                <a:latin typeface="锐字逼格青春粗黑体简2.0" panose="02010604000000000000" pitchFamily="2" charset="-122"/>
                <a:ea typeface="锐字逼格青春粗黑体简2.0" panose="02010604000000000000" pitchFamily="2" charset="-122"/>
              </a:rPr>
              <a:t>来满足报表需求</a:t>
            </a:r>
            <a:endParaRPr lang="en-US" altLang="zh-CN" sz="7200" dirty="0">
              <a:solidFill>
                <a:srgbClr val="FFC000"/>
              </a:solidFill>
              <a:latin typeface="锐字逼格青春粗黑体简2.0" panose="02010604000000000000" pitchFamily="2" charset="-122"/>
              <a:ea typeface="锐字逼格青春粗黑体简2.0" panose="02010604000000000000" pitchFamily="2" charset="-122"/>
            </a:endParaRPr>
          </a:p>
          <a:p>
            <a:pPr algn="ctr"/>
            <a:r>
              <a:rPr lang="zh-CN" altLang="en-US" sz="7200" dirty="0">
                <a:solidFill>
                  <a:srgbClr val="FFC000"/>
                </a:solidFill>
                <a:latin typeface="锐字逼格青春粗黑体简2.0" panose="02010604000000000000" pitchFamily="2" charset="-122"/>
                <a:ea typeface="锐字逼格青春粗黑体简2.0" panose="02010604000000000000" pitchFamily="2" charset="-122"/>
              </a:rPr>
              <a:t>贵不贵？</a:t>
            </a:r>
          </a:p>
        </p:txBody>
      </p:sp>
    </p:spTree>
    <p:extLst>
      <p:ext uri="{BB962C8B-B14F-4D97-AF65-F5344CB8AC3E}">
        <p14:creationId xmlns:p14="http://schemas.microsoft.com/office/powerpoint/2010/main" val="6949592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D0872560-5CE9-4FD3-BA70-457A5E55F23C}"/>
              </a:ext>
            </a:extLst>
          </p:cNvPr>
          <p:cNvSpPr txBox="1"/>
          <p:nvPr/>
        </p:nvSpPr>
        <p:spPr>
          <a:xfrm>
            <a:off x="1130544" y="468956"/>
            <a:ext cx="9930924" cy="1323439"/>
          </a:xfrm>
          <a:prstGeom prst="rect">
            <a:avLst/>
          </a:prstGeom>
          <a:noFill/>
        </p:spPr>
        <p:txBody>
          <a:bodyPr wrap="none" rtlCol="0">
            <a:spAutoFit/>
          </a:bodyPr>
          <a:lstStyle/>
          <a:p>
            <a:pPr algn="ctr"/>
            <a:r>
              <a:rPr lang="zh-CN" altLang="en-US" sz="4000" dirty="0">
                <a:solidFill>
                  <a:schemeClr val="tx1">
                    <a:lumMod val="50000"/>
                    <a:lumOff val="50000"/>
                  </a:schemeClr>
                </a:solidFill>
                <a:latin typeface="锐字逼格青春粗黑体简2.0" panose="02010604000000000000" pitchFamily="2" charset="-122"/>
                <a:ea typeface="锐字逼格青春粗黑体简2.0" panose="02010604000000000000" pitchFamily="2" charset="-122"/>
              </a:rPr>
              <a:t>如果您</a:t>
            </a:r>
            <a:r>
              <a:rPr lang="zh-CN" altLang="en-US" sz="4000" dirty="0">
                <a:solidFill>
                  <a:srgbClr val="FFC000"/>
                </a:solidFill>
                <a:latin typeface="锐字逼格青春粗黑体简2.0" panose="02010604000000000000" pitchFamily="2" charset="-122"/>
                <a:ea typeface="锐字逼格青春粗黑体简2.0" panose="02010604000000000000" pitchFamily="2" charset="-122"/>
              </a:rPr>
              <a:t>使用开源报表工具</a:t>
            </a:r>
            <a:r>
              <a:rPr lang="zh-CN" altLang="en-US" sz="4000" dirty="0">
                <a:solidFill>
                  <a:schemeClr val="tx1">
                    <a:lumMod val="50000"/>
                    <a:lumOff val="50000"/>
                  </a:schemeClr>
                </a:solidFill>
                <a:latin typeface="锐字逼格青春粗黑体简2.0" panose="02010604000000000000" pitchFamily="2" charset="-122"/>
                <a:ea typeface="锐字逼格青春粗黑体简2.0" panose="02010604000000000000" pitchFamily="2" charset="-122"/>
              </a:rPr>
              <a:t>或</a:t>
            </a:r>
            <a:r>
              <a:rPr lang="zh-CN" altLang="en-US" sz="4000" dirty="0">
                <a:solidFill>
                  <a:srgbClr val="FFC000"/>
                </a:solidFill>
                <a:latin typeface="锐字逼格青春粗黑体简2.0" panose="02010604000000000000" pitchFamily="2" charset="-122"/>
                <a:ea typeface="锐字逼格青春粗黑体简2.0" panose="02010604000000000000" pitchFamily="2" charset="-122"/>
              </a:rPr>
              <a:t>硬编码</a:t>
            </a:r>
            <a:r>
              <a:rPr lang="zh-CN" altLang="en-US" sz="4000" dirty="0">
                <a:solidFill>
                  <a:schemeClr val="tx1">
                    <a:lumMod val="50000"/>
                    <a:lumOff val="50000"/>
                  </a:schemeClr>
                </a:solidFill>
                <a:latin typeface="锐字逼格青春粗黑体简2.0" panose="02010604000000000000" pitchFamily="2" charset="-122"/>
                <a:ea typeface="锐字逼格青春粗黑体简2.0" panose="02010604000000000000" pitchFamily="2" charset="-122"/>
              </a:rPr>
              <a:t>开发报表</a:t>
            </a:r>
            <a:endParaRPr lang="en-US" altLang="zh-CN" sz="4000" dirty="0">
              <a:solidFill>
                <a:schemeClr val="tx1">
                  <a:lumMod val="50000"/>
                  <a:lumOff val="50000"/>
                </a:schemeClr>
              </a:solidFill>
              <a:latin typeface="锐字逼格青春粗黑体简2.0" panose="02010604000000000000" pitchFamily="2" charset="-122"/>
              <a:ea typeface="锐字逼格青春粗黑体简2.0" panose="02010604000000000000" pitchFamily="2" charset="-122"/>
            </a:endParaRPr>
          </a:p>
          <a:p>
            <a:pPr algn="ctr"/>
            <a:r>
              <a:rPr lang="zh-CN" altLang="en-US" sz="4000" dirty="0">
                <a:solidFill>
                  <a:schemeClr val="tx1">
                    <a:lumMod val="50000"/>
                    <a:lumOff val="50000"/>
                  </a:schemeClr>
                </a:solidFill>
                <a:latin typeface="锐字逼格青春粗黑体简2.0" panose="02010604000000000000" pitchFamily="2" charset="-122"/>
                <a:ea typeface="锐字逼格青春粗黑体简2.0" panose="02010604000000000000" pitchFamily="2" charset="-122"/>
              </a:rPr>
              <a:t>成本可能是这样的</a:t>
            </a:r>
          </a:p>
        </p:txBody>
      </p:sp>
      <p:sp>
        <p:nvSpPr>
          <p:cNvPr id="5" name="矩形 4">
            <a:extLst>
              <a:ext uri="{FF2B5EF4-FFF2-40B4-BE49-F238E27FC236}">
                <a16:creationId xmlns:a16="http://schemas.microsoft.com/office/drawing/2014/main" id="{4547E55C-A2B9-4C63-8613-99A646AC96D6}"/>
              </a:ext>
            </a:extLst>
          </p:cNvPr>
          <p:cNvSpPr/>
          <p:nvPr/>
        </p:nvSpPr>
        <p:spPr>
          <a:xfrm>
            <a:off x="1964842" y="4980533"/>
            <a:ext cx="2646878" cy="830997"/>
          </a:xfrm>
          <a:prstGeom prst="rect">
            <a:avLst/>
          </a:prstGeom>
        </p:spPr>
        <p:txBody>
          <a:bodyPr wrap="none">
            <a:spAutoFit/>
          </a:bodyPr>
          <a:lstStyle/>
          <a:p>
            <a:pPr algn="ctr"/>
            <a:r>
              <a:rPr lang="zh-CN" altLang="en-US" sz="4800" dirty="0">
                <a:solidFill>
                  <a:schemeClr val="tx1">
                    <a:lumMod val="50000"/>
                    <a:lumOff val="50000"/>
                  </a:schemeClr>
                </a:solidFill>
                <a:latin typeface="锐字逼格青春粗黑体简2.0" panose="02010604000000000000" pitchFamily="2" charset="-122"/>
                <a:ea typeface="锐字逼格青春粗黑体简2.0" panose="02010604000000000000" pitchFamily="2" charset="-122"/>
              </a:rPr>
              <a:t>单个项目</a:t>
            </a:r>
            <a:endParaRPr lang="en-US" altLang="zh-CN" sz="4800" dirty="0">
              <a:solidFill>
                <a:schemeClr val="tx1">
                  <a:lumMod val="50000"/>
                  <a:lumOff val="50000"/>
                </a:schemeClr>
              </a:solidFill>
              <a:latin typeface="锐字逼格青春粗黑体简2.0" panose="02010604000000000000" pitchFamily="2" charset="-122"/>
              <a:ea typeface="锐字逼格青春粗黑体简2.0" panose="02010604000000000000" pitchFamily="2" charset="-122"/>
            </a:endParaRPr>
          </a:p>
        </p:txBody>
      </p:sp>
      <p:grpSp>
        <p:nvGrpSpPr>
          <p:cNvPr id="29" name="组合 28">
            <a:extLst>
              <a:ext uri="{FF2B5EF4-FFF2-40B4-BE49-F238E27FC236}">
                <a16:creationId xmlns:a16="http://schemas.microsoft.com/office/drawing/2014/main" id="{194480CF-12A3-4C06-9A6B-B2DFEC488070}"/>
              </a:ext>
            </a:extLst>
          </p:cNvPr>
          <p:cNvGrpSpPr/>
          <p:nvPr/>
        </p:nvGrpSpPr>
        <p:grpSpPr>
          <a:xfrm>
            <a:off x="983478" y="2915865"/>
            <a:ext cx="4609605" cy="1769217"/>
            <a:chOff x="1203156" y="3004001"/>
            <a:chExt cx="4609605" cy="1769217"/>
          </a:xfrm>
        </p:grpSpPr>
        <p:sp>
          <p:nvSpPr>
            <p:cNvPr id="8" name="group-leader_36239">
              <a:extLst>
                <a:ext uri="{FF2B5EF4-FFF2-40B4-BE49-F238E27FC236}">
                  <a16:creationId xmlns:a16="http://schemas.microsoft.com/office/drawing/2014/main" id="{2DB79029-A0F6-4224-8F4F-BB2CAB1B0080}"/>
                </a:ext>
              </a:extLst>
            </p:cNvPr>
            <p:cNvSpPr>
              <a:spLocks noChangeAspect="1"/>
            </p:cNvSpPr>
            <p:nvPr/>
          </p:nvSpPr>
          <p:spPr bwMode="auto">
            <a:xfrm>
              <a:off x="1203156" y="3004001"/>
              <a:ext cx="996368" cy="1198334"/>
            </a:xfrm>
            <a:custGeom>
              <a:avLst/>
              <a:gdLst>
                <a:gd name="connsiteX0" fmla="*/ 324866 w 486677"/>
                <a:gd name="connsiteY0" fmla="*/ 367677 h 585329"/>
                <a:gd name="connsiteX1" fmla="*/ 352274 w 486677"/>
                <a:gd name="connsiteY1" fmla="*/ 375729 h 585329"/>
                <a:gd name="connsiteX2" fmla="*/ 366784 w 486677"/>
                <a:gd name="connsiteY2" fmla="*/ 370898 h 585329"/>
                <a:gd name="connsiteX3" fmla="*/ 360335 w 486677"/>
                <a:gd name="connsiteY3" fmla="*/ 453031 h 585329"/>
                <a:gd name="connsiteX4" fmla="*/ 339376 w 486677"/>
                <a:gd name="connsiteY4" fmla="*/ 472357 h 585329"/>
                <a:gd name="connsiteX5" fmla="*/ 337764 w 486677"/>
                <a:gd name="connsiteY5" fmla="*/ 472357 h 585329"/>
                <a:gd name="connsiteX6" fmla="*/ 331315 w 486677"/>
                <a:gd name="connsiteY6" fmla="*/ 470747 h 585329"/>
                <a:gd name="connsiteX7" fmla="*/ 323254 w 486677"/>
                <a:gd name="connsiteY7" fmla="*/ 370898 h 585329"/>
                <a:gd name="connsiteX8" fmla="*/ 163384 w 486677"/>
                <a:gd name="connsiteY8" fmla="*/ 367677 h 585329"/>
                <a:gd name="connsiteX9" fmla="*/ 163384 w 486677"/>
                <a:gd name="connsiteY9" fmla="*/ 370898 h 585329"/>
                <a:gd name="connsiteX10" fmla="*/ 155275 w 486677"/>
                <a:gd name="connsiteY10" fmla="*/ 470747 h 585329"/>
                <a:gd name="connsiteX11" fmla="*/ 150409 w 486677"/>
                <a:gd name="connsiteY11" fmla="*/ 472357 h 585329"/>
                <a:gd name="connsiteX12" fmla="*/ 147166 w 486677"/>
                <a:gd name="connsiteY12" fmla="*/ 472357 h 585329"/>
                <a:gd name="connsiteX13" fmla="*/ 126082 w 486677"/>
                <a:gd name="connsiteY13" fmla="*/ 453031 h 585329"/>
                <a:gd name="connsiteX14" fmla="*/ 119594 w 486677"/>
                <a:gd name="connsiteY14" fmla="*/ 370898 h 585329"/>
                <a:gd name="connsiteX15" fmla="*/ 134191 w 486677"/>
                <a:gd name="connsiteY15" fmla="*/ 375729 h 585329"/>
                <a:gd name="connsiteX16" fmla="*/ 163384 w 486677"/>
                <a:gd name="connsiteY16" fmla="*/ 367677 h 585329"/>
                <a:gd name="connsiteX17" fmla="*/ 221507 w 486677"/>
                <a:gd name="connsiteY17" fmla="*/ 143547 h 585329"/>
                <a:gd name="connsiteX18" fmla="*/ 240896 w 486677"/>
                <a:gd name="connsiteY18" fmla="*/ 153221 h 585329"/>
                <a:gd name="connsiteX19" fmla="*/ 226354 w 486677"/>
                <a:gd name="connsiteY19" fmla="*/ 266085 h 585329"/>
                <a:gd name="connsiteX20" fmla="*/ 244127 w 486677"/>
                <a:gd name="connsiteY20" fmla="*/ 296720 h 585329"/>
                <a:gd name="connsiteX21" fmla="*/ 260284 w 486677"/>
                <a:gd name="connsiteY21" fmla="*/ 266085 h 585329"/>
                <a:gd name="connsiteX22" fmla="*/ 245743 w 486677"/>
                <a:gd name="connsiteY22" fmla="*/ 153221 h 585329"/>
                <a:gd name="connsiteX23" fmla="*/ 266747 w 486677"/>
                <a:gd name="connsiteY23" fmla="*/ 143547 h 585329"/>
                <a:gd name="connsiteX24" fmla="*/ 337839 w 486677"/>
                <a:gd name="connsiteY24" fmla="*/ 161283 h 585329"/>
                <a:gd name="connsiteX25" fmla="*/ 341070 w 486677"/>
                <a:gd name="connsiteY25" fmla="*/ 162895 h 585329"/>
                <a:gd name="connsiteX26" fmla="*/ 344302 w 486677"/>
                <a:gd name="connsiteY26" fmla="*/ 164507 h 585329"/>
                <a:gd name="connsiteX27" fmla="*/ 347533 w 486677"/>
                <a:gd name="connsiteY27" fmla="*/ 167732 h 585329"/>
                <a:gd name="connsiteX28" fmla="*/ 349149 w 486677"/>
                <a:gd name="connsiteY28" fmla="*/ 170957 h 585329"/>
                <a:gd name="connsiteX29" fmla="*/ 350765 w 486677"/>
                <a:gd name="connsiteY29" fmla="*/ 175794 h 585329"/>
                <a:gd name="connsiteX30" fmla="*/ 352380 w 486677"/>
                <a:gd name="connsiteY30" fmla="*/ 179019 h 585329"/>
                <a:gd name="connsiteX31" fmla="*/ 368538 w 486677"/>
                <a:gd name="connsiteY31" fmla="*/ 333803 h 585329"/>
                <a:gd name="connsiteX32" fmla="*/ 350765 w 486677"/>
                <a:gd name="connsiteY32" fmla="*/ 357989 h 585329"/>
                <a:gd name="connsiteX33" fmla="*/ 347533 w 486677"/>
                <a:gd name="connsiteY33" fmla="*/ 357989 h 585329"/>
                <a:gd name="connsiteX34" fmla="*/ 326529 w 486677"/>
                <a:gd name="connsiteY34" fmla="*/ 338641 h 585329"/>
                <a:gd name="connsiteX35" fmla="*/ 310372 w 486677"/>
                <a:gd name="connsiteY35" fmla="*/ 196754 h 585329"/>
                <a:gd name="connsiteX36" fmla="*/ 303909 w 486677"/>
                <a:gd name="connsiteY36" fmla="*/ 195142 h 585329"/>
                <a:gd name="connsiteX37" fmla="*/ 303909 w 486677"/>
                <a:gd name="connsiteY37" fmla="*/ 343478 h 585329"/>
                <a:gd name="connsiteX38" fmla="*/ 321682 w 486677"/>
                <a:gd name="connsiteY38" fmla="*/ 557919 h 585329"/>
                <a:gd name="connsiteX39" fmla="*/ 297446 w 486677"/>
                <a:gd name="connsiteY39" fmla="*/ 585329 h 585329"/>
                <a:gd name="connsiteX40" fmla="*/ 295830 w 486677"/>
                <a:gd name="connsiteY40" fmla="*/ 585329 h 585329"/>
                <a:gd name="connsiteX41" fmla="*/ 269979 w 486677"/>
                <a:gd name="connsiteY41" fmla="*/ 561144 h 585329"/>
                <a:gd name="connsiteX42" fmla="*/ 253821 w 486677"/>
                <a:gd name="connsiteY42" fmla="*/ 367663 h 585329"/>
                <a:gd name="connsiteX43" fmla="*/ 244127 w 486677"/>
                <a:gd name="connsiteY43" fmla="*/ 370887 h 585329"/>
                <a:gd name="connsiteX44" fmla="*/ 232817 w 486677"/>
                <a:gd name="connsiteY44" fmla="*/ 367663 h 585329"/>
                <a:gd name="connsiteX45" fmla="*/ 216660 w 486677"/>
                <a:gd name="connsiteY45" fmla="*/ 561144 h 585329"/>
                <a:gd name="connsiteX46" fmla="*/ 190808 w 486677"/>
                <a:gd name="connsiteY46" fmla="*/ 585329 h 585329"/>
                <a:gd name="connsiteX47" fmla="*/ 189193 w 486677"/>
                <a:gd name="connsiteY47" fmla="*/ 585329 h 585329"/>
                <a:gd name="connsiteX48" fmla="*/ 164957 w 486677"/>
                <a:gd name="connsiteY48" fmla="*/ 557919 h 585329"/>
                <a:gd name="connsiteX49" fmla="*/ 182730 w 486677"/>
                <a:gd name="connsiteY49" fmla="*/ 343478 h 585329"/>
                <a:gd name="connsiteX50" fmla="*/ 182730 w 486677"/>
                <a:gd name="connsiteY50" fmla="*/ 195142 h 585329"/>
                <a:gd name="connsiteX51" fmla="*/ 176267 w 486677"/>
                <a:gd name="connsiteY51" fmla="*/ 196754 h 585329"/>
                <a:gd name="connsiteX52" fmla="*/ 161725 w 486677"/>
                <a:gd name="connsiteY52" fmla="*/ 338641 h 585329"/>
                <a:gd name="connsiteX53" fmla="*/ 139105 w 486677"/>
                <a:gd name="connsiteY53" fmla="*/ 357989 h 585329"/>
                <a:gd name="connsiteX54" fmla="*/ 137490 w 486677"/>
                <a:gd name="connsiteY54" fmla="*/ 357989 h 585329"/>
                <a:gd name="connsiteX55" fmla="*/ 118101 w 486677"/>
                <a:gd name="connsiteY55" fmla="*/ 333803 h 585329"/>
                <a:gd name="connsiteX56" fmla="*/ 135874 w 486677"/>
                <a:gd name="connsiteY56" fmla="*/ 179019 h 585329"/>
                <a:gd name="connsiteX57" fmla="*/ 135874 w 486677"/>
                <a:gd name="connsiteY57" fmla="*/ 175794 h 585329"/>
                <a:gd name="connsiteX58" fmla="*/ 137490 w 486677"/>
                <a:gd name="connsiteY58" fmla="*/ 170957 h 585329"/>
                <a:gd name="connsiteX59" fmla="*/ 139105 w 486677"/>
                <a:gd name="connsiteY59" fmla="*/ 167732 h 585329"/>
                <a:gd name="connsiteX60" fmla="*/ 142337 w 486677"/>
                <a:gd name="connsiteY60" fmla="*/ 164507 h 585329"/>
                <a:gd name="connsiteX61" fmla="*/ 147184 w 486677"/>
                <a:gd name="connsiteY61" fmla="*/ 161283 h 585329"/>
                <a:gd name="connsiteX62" fmla="*/ 148800 w 486677"/>
                <a:gd name="connsiteY62" fmla="*/ 161283 h 585329"/>
                <a:gd name="connsiteX63" fmla="*/ 150415 w 486677"/>
                <a:gd name="connsiteY63" fmla="*/ 159670 h 585329"/>
                <a:gd name="connsiteX64" fmla="*/ 221507 w 486677"/>
                <a:gd name="connsiteY64" fmla="*/ 143547 h 585329"/>
                <a:gd name="connsiteX65" fmla="*/ 400746 w 486677"/>
                <a:gd name="connsiteY65" fmla="*/ 104680 h 585329"/>
                <a:gd name="connsiteX66" fmla="*/ 460564 w 486677"/>
                <a:gd name="connsiteY66" fmla="*/ 119194 h 585329"/>
                <a:gd name="connsiteX67" fmla="*/ 463798 w 486677"/>
                <a:gd name="connsiteY67" fmla="*/ 120806 h 585329"/>
                <a:gd name="connsiteX68" fmla="*/ 465414 w 486677"/>
                <a:gd name="connsiteY68" fmla="*/ 122419 h 585329"/>
                <a:gd name="connsiteX69" fmla="*/ 468648 w 486677"/>
                <a:gd name="connsiteY69" fmla="*/ 125644 h 585329"/>
                <a:gd name="connsiteX70" fmla="*/ 470264 w 486677"/>
                <a:gd name="connsiteY70" fmla="*/ 127257 h 585329"/>
                <a:gd name="connsiteX71" fmla="*/ 471881 w 486677"/>
                <a:gd name="connsiteY71" fmla="*/ 132095 h 585329"/>
                <a:gd name="connsiteX72" fmla="*/ 471881 w 486677"/>
                <a:gd name="connsiteY72" fmla="*/ 133707 h 585329"/>
                <a:gd name="connsiteX73" fmla="*/ 486432 w 486677"/>
                <a:gd name="connsiteY73" fmla="*/ 262717 h 585329"/>
                <a:gd name="connsiteX74" fmla="*/ 470264 w 486677"/>
                <a:gd name="connsiteY74" fmla="*/ 283681 h 585329"/>
                <a:gd name="connsiteX75" fmla="*/ 468648 w 486677"/>
                <a:gd name="connsiteY75" fmla="*/ 283681 h 585329"/>
                <a:gd name="connsiteX76" fmla="*/ 450864 w 486677"/>
                <a:gd name="connsiteY76" fmla="*/ 267554 h 585329"/>
                <a:gd name="connsiteX77" fmla="*/ 437930 w 486677"/>
                <a:gd name="connsiteY77" fmla="*/ 149833 h 585329"/>
                <a:gd name="connsiteX78" fmla="*/ 433080 w 486677"/>
                <a:gd name="connsiteY78" fmla="*/ 148221 h 585329"/>
                <a:gd name="connsiteX79" fmla="*/ 433080 w 486677"/>
                <a:gd name="connsiteY79" fmla="*/ 270780 h 585329"/>
                <a:gd name="connsiteX80" fmla="*/ 447631 w 486677"/>
                <a:gd name="connsiteY80" fmla="*/ 448168 h 585329"/>
                <a:gd name="connsiteX81" fmla="*/ 426613 w 486677"/>
                <a:gd name="connsiteY81" fmla="*/ 472357 h 585329"/>
                <a:gd name="connsiteX82" fmla="*/ 424997 w 486677"/>
                <a:gd name="connsiteY82" fmla="*/ 472357 h 585329"/>
                <a:gd name="connsiteX83" fmla="*/ 403980 w 486677"/>
                <a:gd name="connsiteY83" fmla="*/ 453006 h 585329"/>
                <a:gd name="connsiteX84" fmla="*/ 391046 w 486677"/>
                <a:gd name="connsiteY84" fmla="*/ 291744 h 585329"/>
                <a:gd name="connsiteX85" fmla="*/ 382962 w 486677"/>
                <a:gd name="connsiteY85" fmla="*/ 293356 h 585329"/>
                <a:gd name="connsiteX86" fmla="*/ 381346 w 486677"/>
                <a:gd name="connsiteY86" fmla="*/ 293356 h 585329"/>
                <a:gd name="connsiteX87" fmla="*/ 373262 w 486677"/>
                <a:gd name="connsiteY87" fmla="*/ 217563 h 585329"/>
                <a:gd name="connsiteX88" fmla="*/ 382962 w 486677"/>
                <a:gd name="connsiteY88" fmla="*/ 232077 h 585329"/>
                <a:gd name="connsiteX89" fmla="*/ 397513 w 486677"/>
                <a:gd name="connsiteY89" fmla="*/ 207888 h 585329"/>
                <a:gd name="connsiteX90" fmla="*/ 384579 w 486677"/>
                <a:gd name="connsiteY90" fmla="*/ 112743 h 585329"/>
                <a:gd name="connsiteX91" fmla="*/ 363607 w 486677"/>
                <a:gd name="connsiteY91" fmla="*/ 104680 h 585329"/>
                <a:gd name="connsiteX92" fmla="*/ 379740 w 486677"/>
                <a:gd name="connsiteY92" fmla="*/ 112752 h 585329"/>
                <a:gd name="connsiteX93" fmla="*/ 370060 w 486677"/>
                <a:gd name="connsiteY93" fmla="*/ 188632 h 585329"/>
                <a:gd name="connsiteX94" fmla="*/ 368447 w 486677"/>
                <a:gd name="connsiteY94" fmla="*/ 175716 h 585329"/>
                <a:gd name="connsiteX95" fmla="*/ 366834 w 486677"/>
                <a:gd name="connsiteY95" fmla="*/ 170873 h 585329"/>
                <a:gd name="connsiteX96" fmla="*/ 365220 w 486677"/>
                <a:gd name="connsiteY96" fmla="*/ 162801 h 585329"/>
                <a:gd name="connsiteX97" fmla="*/ 360380 w 486677"/>
                <a:gd name="connsiteY97" fmla="*/ 157957 h 585329"/>
                <a:gd name="connsiteX98" fmla="*/ 355540 w 486677"/>
                <a:gd name="connsiteY98" fmla="*/ 151499 h 585329"/>
                <a:gd name="connsiteX99" fmla="*/ 350700 w 486677"/>
                <a:gd name="connsiteY99" fmla="*/ 148270 h 585329"/>
                <a:gd name="connsiteX100" fmla="*/ 344247 w 486677"/>
                <a:gd name="connsiteY100" fmla="*/ 143427 h 585329"/>
                <a:gd name="connsiteX101" fmla="*/ 294234 w 486677"/>
                <a:gd name="connsiteY101" fmla="*/ 130511 h 585329"/>
                <a:gd name="connsiteX102" fmla="*/ 294234 w 486677"/>
                <a:gd name="connsiteY102" fmla="*/ 128897 h 585329"/>
                <a:gd name="connsiteX103" fmla="*/ 299074 w 486677"/>
                <a:gd name="connsiteY103" fmla="*/ 122439 h 585329"/>
                <a:gd name="connsiteX104" fmla="*/ 302301 w 486677"/>
                <a:gd name="connsiteY104" fmla="*/ 120825 h 585329"/>
                <a:gd name="connsiteX105" fmla="*/ 303914 w 486677"/>
                <a:gd name="connsiteY105" fmla="*/ 119210 h 585329"/>
                <a:gd name="connsiteX106" fmla="*/ 305527 w 486677"/>
                <a:gd name="connsiteY106" fmla="*/ 119210 h 585329"/>
                <a:gd name="connsiteX107" fmla="*/ 363607 w 486677"/>
                <a:gd name="connsiteY107" fmla="*/ 104680 h 585329"/>
                <a:gd name="connsiteX108" fmla="*/ 123021 w 486677"/>
                <a:gd name="connsiteY108" fmla="*/ 104680 h 585329"/>
                <a:gd name="connsiteX109" fmla="*/ 182674 w 486677"/>
                <a:gd name="connsiteY109" fmla="*/ 119210 h 585329"/>
                <a:gd name="connsiteX110" fmla="*/ 185898 w 486677"/>
                <a:gd name="connsiteY110" fmla="*/ 120825 h 585329"/>
                <a:gd name="connsiteX111" fmla="*/ 187510 w 486677"/>
                <a:gd name="connsiteY111" fmla="*/ 122439 h 585329"/>
                <a:gd name="connsiteX112" fmla="*/ 192347 w 486677"/>
                <a:gd name="connsiteY112" fmla="*/ 128897 h 585329"/>
                <a:gd name="connsiteX113" fmla="*/ 193959 w 486677"/>
                <a:gd name="connsiteY113" fmla="*/ 130511 h 585329"/>
                <a:gd name="connsiteX114" fmla="*/ 145592 w 486677"/>
                <a:gd name="connsiteY114" fmla="*/ 143427 h 585329"/>
                <a:gd name="connsiteX115" fmla="*/ 137531 w 486677"/>
                <a:gd name="connsiteY115" fmla="*/ 146656 h 585329"/>
                <a:gd name="connsiteX116" fmla="*/ 131082 w 486677"/>
                <a:gd name="connsiteY116" fmla="*/ 151499 h 585329"/>
                <a:gd name="connsiteX117" fmla="*/ 126245 w 486677"/>
                <a:gd name="connsiteY117" fmla="*/ 157957 h 585329"/>
                <a:gd name="connsiteX118" fmla="*/ 121408 w 486677"/>
                <a:gd name="connsiteY118" fmla="*/ 162801 h 585329"/>
                <a:gd name="connsiteX119" fmla="*/ 119796 w 486677"/>
                <a:gd name="connsiteY119" fmla="*/ 170873 h 585329"/>
                <a:gd name="connsiteX120" fmla="*/ 118184 w 486677"/>
                <a:gd name="connsiteY120" fmla="*/ 177331 h 585329"/>
                <a:gd name="connsiteX121" fmla="*/ 116572 w 486677"/>
                <a:gd name="connsiteY121" fmla="*/ 188632 h 585329"/>
                <a:gd name="connsiteX122" fmla="*/ 106898 w 486677"/>
                <a:gd name="connsiteY122" fmla="*/ 112752 h 585329"/>
                <a:gd name="connsiteX123" fmla="*/ 85892 w 486677"/>
                <a:gd name="connsiteY123" fmla="*/ 104680 h 585329"/>
                <a:gd name="connsiteX124" fmla="*/ 102059 w 486677"/>
                <a:gd name="connsiteY124" fmla="*/ 112743 h 585329"/>
                <a:gd name="connsiteX125" fmla="*/ 90742 w 486677"/>
                <a:gd name="connsiteY125" fmla="*/ 207888 h 585329"/>
                <a:gd name="connsiteX126" fmla="*/ 105292 w 486677"/>
                <a:gd name="connsiteY126" fmla="*/ 232077 h 585329"/>
                <a:gd name="connsiteX127" fmla="*/ 113376 w 486677"/>
                <a:gd name="connsiteY127" fmla="*/ 217563 h 585329"/>
                <a:gd name="connsiteX128" fmla="*/ 105292 w 486677"/>
                <a:gd name="connsiteY128" fmla="*/ 293356 h 585329"/>
                <a:gd name="connsiteX129" fmla="*/ 95592 w 486677"/>
                <a:gd name="connsiteY129" fmla="*/ 291744 h 585329"/>
                <a:gd name="connsiteX130" fmla="*/ 82658 w 486677"/>
                <a:gd name="connsiteY130" fmla="*/ 453006 h 585329"/>
                <a:gd name="connsiteX131" fmla="*/ 61641 w 486677"/>
                <a:gd name="connsiteY131" fmla="*/ 472357 h 585329"/>
                <a:gd name="connsiteX132" fmla="*/ 60025 w 486677"/>
                <a:gd name="connsiteY132" fmla="*/ 472357 h 585329"/>
                <a:gd name="connsiteX133" fmla="*/ 39007 w 486677"/>
                <a:gd name="connsiteY133" fmla="*/ 448168 h 585329"/>
                <a:gd name="connsiteX134" fmla="*/ 53558 w 486677"/>
                <a:gd name="connsiteY134" fmla="*/ 270780 h 585329"/>
                <a:gd name="connsiteX135" fmla="*/ 53558 w 486677"/>
                <a:gd name="connsiteY135" fmla="*/ 148221 h 585329"/>
                <a:gd name="connsiteX136" fmla="*/ 48708 w 486677"/>
                <a:gd name="connsiteY136" fmla="*/ 149833 h 585329"/>
                <a:gd name="connsiteX137" fmla="*/ 35774 w 486677"/>
                <a:gd name="connsiteY137" fmla="*/ 267554 h 585329"/>
                <a:gd name="connsiteX138" fmla="*/ 17990 w 486677"/>
                <a:gd name="connsiteY138" fmla="*/ 283681 h 585329"/>
                <a:gd name="connsiteX139" fmla="*/ 16373 w 486677"/>
                <a:gd name="connsiteY139" fmla="*/ 283681 h 585329"/>
                <a:gd name="connsiteX140" fmla="*/ 206 w 486677"/>
                <a:gd name="connsiteY140" fmla="*/ 262717 h 585329"/>
                <a:gd name="connsiteX141" fmla="*/ 14757 w 486677"/>
                <a:gd name="connsiteY141" fmla="*/ 133707 h 585329"/>
                <a:gd name="connsiteX142" fmla="*/ 14757 w 486677"/>
                <a:gd name="connsiteY142" fmla="*/ 132095 h 585329"/>
                <a:gd name="connsiteX143" fmla="*/ 16373 w 486677"/>
                <a:gd name="connsiteY143" fmla="*/ 127257 h 585329"/>
                <a:gd name="connsiteX144" fmla="*/ 17990 w 486677"/>
                <a:gd name="connsiteY144" fmla="*/ 125644 h 585329"/>
                <a:gd name="connsiteX145" fmla="*/ 21224 w 486677"/>
                <a:gd name="connsiteY145" fmla="*/ 122419 h 585329"/>
                <a:gd name="connsiteX146" fmla="*/ 24457 w 486677"/>
                <a:gd name="connsiteY146" fmla="*/ 120806 h 585329"/>
                <a:gd name="connsiteX147" fmla="*/ 26074 w 486677"/>
                <a:gd name="connsiteY147" fmla="*/ 119194 h 585329"/>
                <a:gd name="connsiteX148" fmla="*/ 27690 w 486677"/>
                <a:gd name="connsiteY148" fmla="*/ 119194 h 585329"/>
                <a:gd name="connsiteX149" fmla="*/ 85892 w 486677"/>
                <a:gd name="connsiteY149" fmla="*/ 104680 h 585329"/>
                <a:gd name="connsiteX150" fmla="*/ 244097 w 486677"/>
                <a:gd name="connsiteY150" fmla="*/ 17619 h 585329"/>
                <a:gd name="connsiteX151" fmla="*/ 298899 w 486677"/>
                <a:gd name="connsiteY151" fmla="*/ 77344 h 585329"/>
                <a:gd name="connsiteX152" fmla="*/ 244097 w 486677"/>
                <a:gd name="connsiteY152" fmla="*/ 137069 h 585329"/>
                <a:gd name="connsiteX153" fmla="*/ 189295 w 486677"/>
                <a:gd name="connsiteY153" fmla="*/ 77344 h 585329"/>
                <a:gd name="connsiteX154" fmla="*/ 244097 w 486677"/>
                <a:gd name="connsiteY154" fmla="*/ 17619 h 585329"/>
                <a:gd name="connsiteX155" fmla="*/ 382202 w 486677"/>
                <a:gd name="connsiteY155" fmla="*/ 0 h 585329"/>
                <a:gd name="connsiteX156" fmla="*/ 428194 w 486677"/>
                <a:gd name="connsiteY156" fmla="*/ 50008 h 585329"/>
                <a:gd name="connsiteX157" fmla="*/ 382202 w 486677"/>
                <a:gd name="connsiteY157" fmla="*/ 100016 h 585329"/>
                <a:gd name="connsiteX158" fmla="*/ 336210 w 486677"/>
                <a:gd name="connsiteY158" fmla="*/ 50008 h 585329"/>
                <a:gd name="connsiteX159" fmla="*/ 382202 w 486677"/>
                <a:gd name="connsiteY159" fmla="*/ 0 h 585329"/>
                <a:gd name="connsiteX160" fmla="*/ 104436 w 486677"/>
                <a:gd name="connsiteY160" fmla="*/ 0 h 585329"/>
                <a:gd name="connsiteX161" fmla="*/ 150428 w 486677"/>
                <a:gd name="connsiteY161" fmla="*/ 50008 h 585329"/>
                <a:gd name="connsiteX162" fmla="*/ 104436 w 486677"/>
                <a:gd name="connsiteY162" fmla="*/ 100016 h 585329"/>
                <a:gd name="connsiteX163" fmla="*/ 58444 w 486677"/>
                <a:gd name="connsiteY163" fmla="*/ 50008 h 585329"/>
                <a:gd name="connsiteX164" fmla="*/ 104436 w 486677"/>
                <a:gd name="connsiteY164" fmla="*/ 0 h 585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486677" h="585329">
                  <a:moveTo>
                    <a:pt x="324866" y="367677"/>
                  </a:moveTo>
                  <a:cubicBezTo>
                    <a:pt x="331315" y="374119"/>
                    <a:pt x="340989" y="377340"/>
                    <a:pt x="352274" y="375729"/>
                  </a:cubicBezTo>
                  <a:cubicBezTo>
                    <a:pt x="357111" y="375729"/>
                    <a:pt x="361948" y="372508"/>
                    <a:pt x="366784" y="370898"/>
                  </a:cubicBezTo>
                  <a:lnTo>
                    <a:pt x="360335" y="453031"/>
                  </a:lnTo>
                  <a:cubicBezTo>
                    <a:pt x="360335" y="464305"/>
                    <a:pt x="350662" y="472357"/>
                    <a:pt x="339376" y="472357"/>
                  </a:cubicBezTo>
                  <a:cubicBezTo>
                    <a:pt x="337764" y="472357"/>
                    <a:pt x="337764" y="472357"/>
                    <a:pt x="337764" y="472357"/>
                  </a:cubicBezTo>
                  <a:cubicBezTo>
                    <a:pt x="336152" y="472357"/>
                    <a:pt x="332928" y="470747"/>
                    <a:pt x="331315" y="470747"/>
                  </a:cubicBezTo>
                  <a:lnTo>
                    <a:pt x="323254" y="370898"/>
                  </a:lnTo>
                  <a:close/>
                  <a:moveTo>
                    <a:pt x="163384" y="367677"/>
                  </a:moveTo>
                  <a:lnTo>
                    <a:pt x="163384" y="370898"/>
                  </a:lnTo>
                  <a:lnTo>
                    <a:pt x="155275" y="470747"/>
                  </a:lnTo>
                  <a:cubicBezTo>
                    <a:pt x="153653" y="470747"/>
                    <a:pt x="152031" y="472357"/>
                    <a:pt x="150409" y="472357"/>
                  </a:cubicBezTo>
                  <a:cubicBezTo>
                    <a:pt x="148788" y="472357"/>
                    <a:pt x="148788" y="472357"/>
                    <a:pt x="147166" y="472357"/>
                  </a:cubicBezTo>
                  <a:cubicBezTo>
                    <a:pt x="137435" y="472357"/>
                    <a:pt x="127704" y="464305"/>
                    <a:pt x="126082" y="453031"/>
                  </a:cubicBezTo>
                  <a:lnTo>
                    <a:pt x="119594" y="370898"/>
                  </a:lnTo>
                  <a:cubicBezTo>
                    <a:pt x="124460" y="372508"/>
                    <a:pt x="129325" y="375729"/>
                    <a:pt x="134191" y="375729"/>
                  </a:cubicBezTo>
                  <a:cubicBezTo>
                    <a:pt x="145544" y="377340"/>
                    <a:pt x="155275" y="374119"/>
                    <a:pt x="163384" y="367677"/>
                  </a:cubicBezTo>
                  <a:close/>
                  <a:moveTo>
                    <a:pt x="221507" y="143547"/>
                  </a:moveTo>
                  <a:lnTo>
                    <a:pt x="240896" y="153221"/>
                  </a:lnTo>
                  <a:lnTo>
                    <a:pt x="226354" y="266085"/>
                  </a:lnTo>
                  <a:lnTo>
                    <a:pt x="244127" y="296720"/>
                  </a:lnTo>
                  <a:lnTo>
                    <a:pt x="260284" y="266085"/>
                  </a:lnTo>
                  <a:lnTo>
                    <a:pt x="245743" y="153221"/>
                  </a:lnTo>
                  <a:lnTo>
                    <a:pt x="266747" y="143547"/>
                  </a:lnTo>
                  <a:cubicBezTo>
                    <a:pt x="302293" y="148384"/>
                    <a:pt x="336223" y="159670"/>
                    <a:pt x="337839" y="161283"/>
                  </a:cubicBezTo>
                  <a:cubicBezTo>
                    <a:pt x="339455" y="161283"/>
                    <a:pt x="339455" y="161283"/>
                    <a:pt x="341070" y="162895"/>
                  </a:cubicBezTo>
                  <a:cubicBezTo>
                    <a:pt x="342686" y="162895"/>
                    <a:pt x="342686" y="164507"/>
                    <a:pt x="344302" y="164507"/>
                  </a:cubicBezTo>
                  <a:cubicBezTo>
                    <a:pt x="345917" y="166120"/>
                    <a:pt x="345917" y="166120"/>
                    <a:pt x="347533" y="167732"/>
                  </a:cubicBezTo>
                  <a:cubicBezTo>
                    <a:pt x="347533" y="169344"/>
                    <a:pt x="349149" y="169344"/>
                    <a:pt x="349149" y="170957"/>
                  </a:cubicBezTo>
                  <a:cubicBezTo>
                    <a:pt x="350765" y="172569"/>
                    <a:pt x="350765" y="174182"/>
                    <a:pt x="350765" y="175794"/>
                  </a:cubicBezTo>
                  <a:cubicBezTo>
                    <a:pt x="350765" y="177406"/>
                    <a:pt x="352380" y="177406"/>
                    <a:pt x="352380" y="179019"/>
                  </a:cubicBezTo>
                  <a:lnTo>
                    <a:pt x="368538" y="333803"/>
                  </a:lnTo>
                  <a:cubicBezTo>
                    <a:pt x="370153" y="346702"/>
                    <a:pt x="362075" y="356376"/>
                    <a:pt x="350765" y="357989"/>
                  </a:cubicBezTo>
                  <a:cubicBezTo>
                    <a:pt x="349149" y="357989"/>
                    <a:pt x="349149" y="357989"/>
                    <a:pt x="347533" y="357989"/>
                  </a:cubicBezTo>
                  <a:cubicBezTo>
                    <a:pt x="336223" y="357989"/>
                    <a:pt x="328145" y="349927"/>
                    <a:pt x="326529" y="338641"/>
                  </a:cubicBezTo>
                  <a:lnTo>
                    <a:pt x="310372" y="196754"/>
                  </a:lnTo>
                  <a:cubicBezTo>
                    <a:pt x="308756" y="196754"/>
                    <a:pt x="307140" y="196754"/>
                    <a:pt x="303909" y="195142"/>
                  </a:cubicBezTo>
                  <a:lnTo>
                    <a:pt x="303909" y="343478"/>
                  </a:lnTo>
                  <a:lnTo>
                    <a:pt x="321682" y="557919"/>
                  </a:lnTo>
                  <a:cubicBezTo>
                    <a:pt x="323297" y="572430"/>
                    <a:pt x="311987" y="583717"/>
                    <a:pt x="297446" y="585329"/>
                  </a:cubicBezTo>
                  <a:cubicBezTo>
                    <a:pt x="297446" y="585329"/>
                    <a:pt x="295830" y="585329"/>
                    <a:pt x="295830" y="585329"/>
                  </a:cubicBezTo>
                  <a:cubicBezTo>
                    <a:pt x="282904" y="585329"/>
                    <a:pt x="271594" y="575655"/>
                    <a:pt x="269979" y="561144"/>
                  </a:cubicBezTo>
                  <a:lnTo>
                    <a:pt x="253821" y="367663"/>
                  </a:lnTo>
                  <a:cubicBezTo>
                    <a:pt x="250590" y="369275"/>
                    <a:pt x="247359" y="370887"/>
                    <a:pt x="244127" y="370887"/>
                  </a:cubicBezTo>
                  <a:cubicBezTo>
                    <a:pt x="239280" y="370887"/>
                    <a:pt x="236049" y="369275"/>
                    <a:pt x="232817" y="367663"/>
                  </a:cubicBezTo>
                  <a:lnTo>
                    <a:pt x="216660" y="561144"/>
                  </a:lnTo>
                  <a:cubicBezTo>
                    <a:pt x="216660" y="575655"/>
                    <a:pt x="205350" y="585329"/>
                    <a:pt x="190808" y="585329"/>
                  </a:cubicBezTo>
                  <a:cubicBezTo>
                    <a:pt x="190808" y="585329"/>
                    <a:pt x="190808" y="585329"/>
                    <a:pt x="189193" y="585329"/>
                  </a:cubicBezTo>
                  <a:cubicBezTo>
                    <a:pt x="174651" y="583717"/>
                    <a:pt x="164957" y="572430"/>
                    <a:pt x="164957" y="557919"/>
                  </a:cubicBezTo>
                  <a:lnTo>
                    <a:pt x="182730" y="343478"/>
                  </a:lnTo>
                  <a:lnTo>
                    <a:pt x="182730" y="195142"/>
                  </a:lnTo>
                  <a:cubicBezTo>
                    <a:pt x="181114" y="196754"/>
                    <a:pt x="177883" y="196754"/>
                    <a:pt x="176267" y="196754"/>
                  </a:cubicBezTo>
                  <a:lnTo>
                    <a:pt x="161725" y="338641"/>
                  </a:lnTo>
                  <a:cubicBezTo>
                    <a:pt x="160110" y="349927"/>
                    <a:pt x="150415" y="357989"/>
                    <a:pt x="139105" y="357989"/>
                  </a:cubicBezTo>
                  <a:cubicBezTo>
                    <a:pt x="139105" y="357989"/>
                    <a:pt x="137490" y="357989"/>
                    <a:pt x="137490" y="357989"/>
                  </a:cubicBezTo>
                  <a:cubicBezTo>
                    <a:pt x="124564" y="356376"/>
                    <a:pt x="116485" y="346702"/>
                    <a:pt x="118101" y="333803"/>
                  </a:cubicBezTo>
                  <a:lnTo>
                    <a:pt x="135874" y="179019"/>
                  </a:lnTo>
                  <a:cubicBezTo>
                    <a:pt x="135874" y="177406"/>
                    <a:pt x="135874" y="175794"/>
                    <a:pt x="135874" y="175794"/>
                  </a:cubicBezTo>
                  <a:cubicBezTo>
                    <a:pt x="135874" y="174182"/>
                    <a:pt x="137490" y="172569"/>
                    <a:pt x="137490" y="170957"/>
                  </a:cubicBezTo>
                  <a:cubicBezTo>
                    <a:pt x="137490" y="169344"/>
                    <a:pt x="139105" y="169344"/>
                    <a:pt x="139105" y="167732"/>
                  </a:cubicBezTo>
                  <a:cubicBezTo>
                    <a:pt x="140721" y="166120"/>
                    <a:pt x="142337" y="166120"/>
                    <a:pt x="142337" y="164507"/>
                  </a:cubicBezTo>
                  <a:cubicBezTo>
                    <a:pt x="143952" y="162895"/>
                    <a:pt x="145568" y="162895"/>
                    <a:pt x="147184" y="161283"/>
                  </a:cubicBezTo>
                  <a:cubicBezTo>
                    <a:pt x="147184" y="161283"/>
                    <a:pt x="148800" y="161283"/>
                    <a:pt x="148800" y="161283"/>
                  </a:cubicBezTo>
                  <a:cubicBezTo>
                    <a:pt x="148800" y="159670"/>
                    <a:pt x="150415" y="159670"/>
                    <a:pt x="150415" y="159670"/>
                  </a:cubicBezTo>
                  <a:cubicBezTo>
                    <a:pt x="156878" y="158058"/>
                    <a:pt x="189193" y="146772"/>
                    <a:pt x="221507" y="143547"/>
                  </a:cubicBezTo>
                  <a:close/>
                  <a:moveTo>
                    <a:pt x="400746" y="104680"/>
                  </a:moveTo>
                  <a:cubicBezTo>
                    <a:pt x="431464" y="107905"/>
                    <a:pt x="458948" y="117581"/>
                    <a:pt x="460564" y="119194"/>
                  </a:cubicBezTo>
                  <a:cubicBezTo>
                    <a:pt x="462181" y="119194"/>
                    <a:pt x="462181" y="120806"/>
                    <a:pt x="463798" y="120806"/>
                  </a:cubicBezTo>
                  <a:cubicBezTo>
                    <a:pt x="463798" y="120806"/>
                    <a:pt x="465414" y="120806"/>
                    <a:pt x="465414" y="122419"/>
                  </a:cubicBezTo>
                  <a:cubicBezTo>
                    <a:pt x="467031" y="122419"/>
                    <a:pt x="468648" y="124031"/>
                    <a:pt x="468648" y="125644"/>
                  </a:cubicBezTo>
                  <a:cubicBezTo>
                    <a:pt x="468648" y="125644"/>
                    <a:pt x="470264" y="127257"/>
                    <a:pt x="470264" y="127257"/>
                  </a:cubicBezTo>
                  <a:cubicBezTo>
                    <a:pt x="471881" y="128869"/>
                    <a:pt x="471881" y="130482"/>
                    <a:pt x="471881" y="132095"/>
                  </a:cubicBezTo>
                  <a:cubicBezTo>
                    <a:pt x="471881" y="132095"/>
                    <a:pt x="471881" y="133707"/>
                    <a:pt x="471881" y="133707"/>
                  </a:cubicBezTo>
                  <a:lnTo>
                    <a:pt x="486432" y="262717"/>
                  </a:lnTo>
                  <a:cubicBezTo>
                    <a:pt x="488048" y="274005"/>
                    <a:pt x="481581" y="282068"/>
                    <a:pt x="470264" y="283681"/>
                  </a:cubicBezTo>
                  <a:cubicBezTo>
                    <a:pt x="470264" y="283681"/>
                    <a:pt x="470264" y="283681"/>
                    <a:pt x="468648" y="283681"/>
                  </a:cubicBezTo>
                  <a:cubicBezTo>
                    <a:pt x="460564" y="283681"/>
                    <a:pt x="452481" y="277230"/>
                    <a:pt x="450864" y="267554"/>
                  </a:cubicBezTo>
                  <a:lnTo>
                    <a:pt x="437930" y="149833"/>
                  </a:lnTo>
                  <a:cubicBezTo>
                    <a:pt x="436314" y="148221"/>
                    <a:pt x="434697" y="148221"/>
                    <a:pt x="433080" y="148221"/>
                  </a:cubicBezTo>
                  <a:lnTo>
                    <a:pt x="433080" y="270780"/>
                  </a:lnTo>
                  <a:lnTo>
                    <a:pt x="447631" y="448168"/>
                  </a:lnTo>
                  <a:cubicBezTo>
                    <a:pt x="447631" y="461069"/>
                    <a:pt x="439547" y="470744"/>
                    <a:pt x="426613" y="472357"/>
                  </a:cubicBezTo>
                  <a:cubicBezTo>
                    <a:pt x="426613" y="472357"/>
                    <a:pt x="426613" y="472357"/>
                    <a:pt x="424997" y="472357"/>
                  </a:cubicBezTo>
                  <a:cubicBezTo>
                    <a:pt x="413680" y="472357"/>
                    <a:pt x="405596" y="464294"/>
                    <a:pt x="403980" y="453006"/>
                  </a:cubicBezTo>
                  <a:lnTo>
                    <a:pt x="391046" y="291744"/>
                  </a:lnTo>
                  <a:cubicBezTo>
                    <a:pt x="387813" y="291744"/>
                    <a:pt x="386196" y="293356"/>
                    <a:pt x="382962" y="293356"/>
                  </a:cubicBezTo>
                  <a:cubicBezTo>
                    <a:pt x="382962" y="293356"/>
                    <a:pt x="382962" y="293356"/>
                    <a:pt x="381346" y="293356"/>
                  </a:cubicBezTo>
                  <a:lnTo>
                    <a:pt x="373262" y="217563"/>
                  </a:lnTo>
                  <a:lnTo>
                    <a:pt x="382962" y="232077"/>
                  </a:lnTo>
                  <a:lnTo>
                    <a:pt x="397513" y="207888"/>
                  </a:lnTo>
                  <a:lnTo>
                    <a:pt x="384579" y="112743"/>
                  </a:lnTo>
                  <a:close/>
                  <a:moveTo>
                    <a:pt x="363607" y="104680"/>
                  </a:moveTo>
                  <a:lnTo>
                    <a:pt x="379740" y="112752"/>
                  </a:lnTo>
                  <a:lnTo>
                    <a:pt x="370060" y="188632"/>
                  </a:lnTo>
                  <a:lnTo>
                    <a:pt x="368447" y="175716"/>
                  </a:lnTo>
                  <a:cubicBezTo>
                    <a:pt x="368447" y="174102"/>
                    <a:pt x="368447" y="170873"/>
                    <a:pt x="366834" y="170873"/>
                  </a:cubicBezTo>
                  <a:cubicBezTo>
                    <a:pt x="366834" y="169258"/>
                    <a:pt x="366834" y="166030"/>
                    <a:pt x="365220" y="162801"/>
                  </a:cubicBezTo>
                  <a:cubicBezTo>
                    <a:pt x="363607" y="161186"/>
                    <a:pt x="361994" y="159572"/>
                    <a:pt x="360380" y="157957"/>
                  </a:cubicBezTo>
                  <a:cubicBezTo>
                    <a:pt x="360380" y="156343"/>
                    <a:pt x="358767" y="153114"/>
                    <a:pt x="355540" y="151499"/>
                  </a:cubicBezTo>
                  <a:cubicBezTo>
                    <a:pt x="353927" y="149885"/>
                    <a:pt x="352314" y="148270"/>
                    <a:pt x="350700" y="148270"/>
                  </a:cubicBezTo>
                  <a:cubicBezTo>
                    <a:pt x="349087" y="146656"/>
                    <a:pt x="347474" y="145042"/>
                    <a:pt x="344247" y="143427"/>
                  </a:cubicBezTo>
                  <a:cubicBezTo>
                    <a:pt x="342634" y="143427"/>
                    <a:pt x="320047" y="135355"/>
                    <a:pt x="294234" y="130511"/>
                  </a:cubicBezTo>
                  <a:cubicBezTo>
                    <a:pt x="294234" y="130511"/>
                    <a:pt x="294234" y="128897"/>
                    <a:pt x="294234" y="128897"/>
                  </a:cubicBezTo>
                  <a:cubicBezTo>
                    <a:pt x="295848" y="127282"/>
                    <a:pt x="297461" y="124054"/>
                    <a:pt x="299074" y="122439"/>
                  </a:cubicBezTo>
                  <a:cubicBezTo>
                    <a:pt x="300688" y="120825"/>
                    <a:pt x="300688" y="120825"/>
                    <a:pt x="302301" y="120825"/>
                  </a:cubicBezTo>
                  <a:cubicBezTo>
                    <a:pt x="302301" y="119210"/>
                    <a:pt x="303914" y="119210"/>
                    <a:pt x="303914" y="119210"/>
                  </a:cubicBezTo>
                  <a:cubicBezTo>
                    <a:pt x="303914" y="119210"/>
                    <a:pt x="303914" y="119210"/>
                    <a:pt x="305527" y="119210"/>
                  </a:cubicBezTo>
                  <a:cubicBezTo>
                    <a:pt x="310367" y="115981"/>
                    <a:pt x="336181" y="107909"/>
                    <a:pt x="363607" y="104680"/>
                  </a:cubicBezTo>
                  <a:close/>
                  <a:moveTo>
                    <a:pt x="123021" y="104680"/>
                  </a:moveTo>
                  <a:cubicBezTo>
                    <a:pt x="153653" y="107909"/>
                    <a:pt x="181061" y="117596"/>
                    <a:pt x="182674" y="119210"/>
                  </a:cubicBezTo>
                  <a:cubicBezTo>
                    <a:pt x="184286" y="119210"/>
                    <a:pt x="184286" y="120825"/>
                    <a:pt x="185898" y="120825"/>
                  </a:cubicBezTo>
                  <a:cubicBezTo>
                    <a:pt x="185898" y="120825"/>
                    <a:pt x="187510" y="120825"/>
                    <a:pt x="187510" y="122439"/>
                  </a:cubicBezTo>
                  <a:cubicBezTo>
                    <a:pt x="189123" y="124054"/>
                    <a:pt x="190735" y="127282"/>
                    <a:pt x="192347" y="128897"/>
                  </a:cubicBezTo>
                  <a:cubicBezTo>
                    <a:pt x="193959" y="128897"/>
                    <a:pt x="193959" y="130511"/>
                    <a:pt x="193959" y="130511"/>
                  </a:cubicBezTo>
                  <a:cubicBezTo>
                    <a:pt x="169776" y="135355"/>
                    <a:pt x="150429" y="141813"/>
                    <a:pt x="145592" y="143427"/>
                  </a:cubicBezTo>
                  <a:lnTo>
                    <a:pt x="137531" y="146656"/>
                  </a:lnTo>
                  <a:cubicBezTo>
                    <a:pt x="135919" y="148270"/>
                    <a:pt x="134306" y="149885"/>
                    <a:pt x="131082" y="151499"/>
                  </a:cubicBezTo>
                  <a:cubicBezTo>
                    <a:pt x="129470" y="153114"/>
                    <a:pt x="127857" y="154728"/>
                    <a:pt x="126245" y="157957"/>
                  </a:cubicBezTo>
                  <a:cubicBezTo>
                    <a:pt x="124633" y="157957"/>
                    <a:pt x="123021" y="161186"/>
                    <a:pt x="121408" y="162801"/>
                  </a:cubicBezTo>
                  <a:cubicBezTo>
                    <a:pt x="121408" y="166030"/>
                    <a:pt x="119796" y="169258"/>
                    <a:pt x="119796" y="170873"/>
                  </a:cubicBezTo>
                  <a:cubicBezTo>
                    <a:pt x="119796" y="170873"/>
                    <a:pt x="118184" y="174102"/>
                    <a:pt x="118184" y="177331"/>
                  </a:cubicBezTo>
                  <a:lnTo>
                    <a:pt x="116572" y="188632"/>
                  </a:lnTo>
                  <a:lnTo>
                    <a:pt x="106898" y="112752"/>
                  </a:lnTo>
                  <a:close/>
                  <a:moveTo>
                    <a:pt x="85892" y="104680"/>
                  </a:moveTo>
                  <a:lnTo>
                    <a:pt x="102059" y="112743"/>
                  </a:lnTo>
                  <a:lnTo>
                    <a:pt x="90742" y="207888"/>
                  </a:lnTo>
                  <a:lnTo>
                    <a:pt x="105292" y="232077"/>
                  </a:lnTo>
                  <a:lnTo>
                    <a:pt x="113376" y="217563"/>
                  </a:lnTo>
                  <a:lnTo>
                    <a:pt x="105292" y="293356"/>
                  </a:lnTo>
                  <a:cubicBezTo>
                    <a:pt x="102059" y="293356"/>
                    <a:pt x="98825" y="291744"/>
                    <a:pt x="95592" y="291744"/>
                  </a:cubicBezTo>
                  <a:lnTo>
                    <a:pt x="82658" y="453006"/>
                  </a:lnTo>
                  <a:cubicBezTo>
                    <a:pt x="82658" y="464294"/>
                    <a:pt x="72958" y="472357"/>
                    <a:pt x="61641" y="472357"/>
                  </a:cubicBezTo>
                  <a:cubicBezTo>
                    <a:pt x="61641" y="472357"/>
                    <a:pt x="60025" y="472357"/>
                    <a:pt x="60025" y="472357"/>
                  </a:cubicBezTo>
                  <a:cubicBezTo>
                    <a:pt x="47091" y="470744"/>
                    <a:pt x="39007" y="461069"/>
                    <a:pt x="39007" y="448168"/>
                  </a:cubicBezTo>
                  <a:lnTo>
                    <a:pt x="53558" y="270780"/>
                  </a:lnTo>
                  <a:lnTo>
                    <a:pt x="53558" y="148221"/>
                  </a:lnTo>
                  <a:cubicBezTo>
                    <a:pt x="51941" y="148221"/>
                    <a:pt x="50324" y="148221"/>
                    <a:pt x="48708" y="149833"/>
                  </a:cubicBezTo>
                  <a:lnTo>
                    <a:pt x="35774" y="267554"/>
                  </a:lnTo>
                  <a:cubicBezTo>
                    <a:pt x="35774" y="277230"/>
                    <a:pt x="27690" y="283681"/>
                    <a:pt x="17990" y="283681"/>
                  </a:cubicBezTo>
                  <a:cubicBezTo>
                    <a:pt x="17990" y="283681"/>
                    <a:pt x="16373" y="283681"/>
                    <a:pt x="16373" y="283681"/>
                  </a:cubicBezTo>
                  <a:cubicBezTo>
                    <a:pt x="6673" y="282068"/>
                    <a:pt x="-1410" y="274005"/>
                    <a:pt x="206" y="262717"/>
                  </a:cubicBezTo>
                  <a:lnTo>
                    <a:pt x="14757" y="133707"/>
                  </a:lnTo>
                  <a:cubicBezTo>
                    <a:pt x="14757" y="133707"/>
                    <a:pt x="14757" y="132095"/>
                    <a:pt x="14757" y="132095"/>
                  </a:cubicBezTo>
                  <a:cubicBezTo>
                    <a:pt x="16373" y="130482"/>
                    <a:pt x="16373" y="128869"/>
                    <a:pt x="16373" y="127257"/>
                  </a:cubicBezTo>
                  <a:cubicBezTo>
                    <a:pt x="16373" y="127257"/>
                    <a:pt x="17990" y="125644"/>
                    <a:pt x="17990" y="125644"/>
                  </a:cubicBezTo>
                  <a:cubicBezTo>
                    <a:pt x="19607" y="124031"/>
                    <a:pt x="19607" y="122419"/>
                    <a:pt x="21224" y="122419"/>
                  </a:cubicBezTo>
                  <a:cubicBezTo>
                    <a:pt x="21224" y="120806"/>
                    <a:pt x="22840" y="120806"/>
                    <a:pt x="24457" y="120806"/>
                  </a:cubicBezTo>
                  <a:cubicBezTo>
                    <a:pt x="24457" y="119194"/>
                    <a:pt x="26074" y="119194"/>
                    <a:pt x="26074" y="119194"/>
                  </a:cubicBezTo>
                  <a:cubicBezTo>
                    <a:pt x="26074" y="119194"/>
                    <a:pt x="26074" y="119194"/>
                    <a:pt x="27690" y="119194"/>
                  </a:cubicBezTo>
                  <a:cubicBezTo>
                    <a:pt x="32541" y="115968"/>
                    <a:pt x="58408" y="107905"/>
                    <a:pt x="85892" y="104680"/>
                  </a:cubicBezTo>
                  <a:close/>
                  <a:moveTo>
                    <a:pt x="244097" y="17619"/>
                  </a:moveTo>
                  <a:cubicBezTo>
                    <a:pt x="274363" y="17619"/>
                    <a:pt x="298899" y="44359"/>
                    <a:pt x="298899" y="77344"/>
                  </a:cubicBezTo>
                  <a:cubicBezTo>
                    <a:pt x="298899" y="110329"/>
                    <a:pt x="274363" y="137069"/>
                    <a:pt x="244097" y="137069"/>
                  </a:cubicBezTo>
                  <a:cubicBezTo>
                    <a:pt x="213831" y="137069"/>
                    <a:pt x="189295" y="110329"/>
                    <a:pt x="189295" y="77344"/>
                  </a:cubicBezTo>
                  <a:cubicBezTo>
                    <a:pt x="189295" y="44359"/>
                    <a:pt x="213831" y="17619"/>
                    <a:pt x="244097" y="17619"/>
                  </a:cubicBezTo>
                  <a:close/>
                  <a:moveTo>
                    <a:pt x="382202" y="0"/>
                  </a:moveTo>
                  <a:cubicBezTo>
                    <a:pt x="407603" y="0"/>
                    <a:pt x="428194" y="22389"/>
                    <a:pt x="428194" y="50008"/>
                  </a:cubicBezTo>
                  <a:cubicBezTo>
                    <a:pt x="428194" y="77627"/>
                    <a:pt x="407603" y="100016"/>
                    <a:pt x="382202" y="100016"/>
                  </a:cubicBezTo>
                  <a:cubicBezTo>
                    <a:pt x="356801" y="100016"/>
                    <a:pt x="336210" y="77627"/>
                    <a:pt x="336210" y="50008"/>
                  </a:cubicBezTo>
                  <a:cubicBezTo>
                    <a:pt x="336210" y="22389"/>
                    <a:pt x="356801" y="0"/>
                    <a:pt x="382202" y="0"/>
                  </a:cubicBezTo>
                  <a:close/>
                  <a:moveTo>
                    <a:pt x="104436" y="0"/>
                  </a:moveTo>
                  <a:cubicBezTo>
                    <a:pt x="129837" y="0"/>
                    <a:pt x="150428" y="22389"/>
                    <a:pt x="150428" y="50008"/>
                  </a:cubicBezTo>
                  <a:cubicBezTo>
                    <a:pt x="150428" y="77627"/>
                    <a:pt x="129837" y="100016"/>
                    <a:pt x="104436" y="100016"/>
                  </a:cubicBezTo>
                  <a:cubicBezTo>
                    <a:pt x="79035" y="100016"/>
                    <a:pt x="58444" y="77627"/>
                    <a:pt x="58444" y="50008"/>
                  </a:cubicBezTo>
                  <a:cubicBezTo>
                    <a:pt x="58444" y="22389"/>
                    <a:pt x="79035" y="0"/>
                    <a:pt x="104436" y="0"/>
                  </a:cubicBezTo>
                  <a:close/>
                </a:path>
              </a:pathLst>
            </a:custGeom>
            <a:solidFill>
              <a:schemeClr val="tx1">
                <a:lumMod val="50000"/>
                <a:lumOff val="50000"/>
              </a:schemeClr>
            </a:solidFill>
            <a:ln>
              <a:noFill/>
            </a:ln>
          </p:spPr>
        </p:sp>
        <p:sp>
          <p:nvSpPr>
            <p:cNvPr id="9" name="yen-coin_20958">
              <a:extLst>
                <a:ext uri="{FF2B5EF4-FFF2-40B4-BE49-F238E27FC236}">
                  <a16:creationId xmlns:a16="http://schemas.microsoft.com/office/drawing/2014/main" id="{9EDE41F0-58B1-481E-86FE-CBD7DA3C61C9}"/>
                </a:ext>
              </a:extLst>
            </p:cNvPr>
            <p:cNvSpPr>
              <a:spLocks noChangeAspect="1"/>
            </p:cNvSpPr>
            <p:nvPr/>
          </p:nvSpPr>
          <p:spPr bwMode="auto">
            <a:xfrm>
              <a:off x="2981649" y="3049802"/>
              <a:ext cx="1108278" cy="1106732"/>
            </a:xfrm>
            <a:custGeom>
              <a:avLst/>
              <a:gdLst>
                <a:gd name="T0" fmla="*/ 1034 w 2069"/>
                <a:gd name="T1" fmla="*/ 0 h 2069"/>
                <a:gd name="T2" fmla="*/ 0 w 2069"/>
                <a:gd name="T3" fmla="*/ 1034 h 2069"/>
                <a:gd name="T4" fmla="*/ 1034 w 2069"/>
                <a:gd name="T5" fmla="*/ 2069 h 2069"/>
                <a:gd name="T6" fmla="*/ 2069 w 2069"/>
                <a:gd name="T7" fmla="*/ 1034 h 2069"/>
                <a:gd name="T8" fmla="*/ 1034 w 2069"/>
                <a:gd name="T9" fmla="*/ 0 h 2069"/>
                <a:gd name="T10" fmla="*/ 1537 w 2069"/>
                <a:gd name="T11" fmla="*/ 776 h 2069"/>
                <a:gd name="T12" fmla="*/ 1537 w 2069"/>
                <a:gd name="T13" fmla="*/ 912 h 2069"/>
                <a:gd name="T14" fmla="*/ 1282 w 2069"/>
                <a:gd name="T15" fmla="*/ 912 h 2069"/>
                <a:gd name="T16" fmla="*/ 1153 w 2069"/>
                <a:gd name="T17" fmla="*/ 1132 h 2069"/>
                <a:gd name="T18" fmla="*/ 1504 w 2069"/>
                <a:gd name="T19" fmla="*/ 1132 h 2069"/>
                <a:gd name="T20" fmla="*/ 1504 w 2069"/>
                <a:gd name="T21" fmla="*/ 1267 h 2069"/>
                <a:gd name="T22" fmla="*/ 1128 w 2069"/>
                <a:gd name="T23" fmla="*/ 1267 h 2069"/>
                <a:gd name="T24" fmla="*/ 1128 w 2069"/>
                <a:gd name="T25" fmla="*/ 1742 h 2069"/>
                <a:gd name="T26" fmla="*/ 938 w 2069"/>
                <a:gd name="T27" fmla="*/ 1742 h 2069"/>
                <a:gd name="T28" fmla="*/ 938 w 2069"/>
                <a:gd name="T29" fmla="*/ 1267 h 2069"/>
                <a:gd name="T30" fmla="*/ 572 w 2069"/>
                <a:gd name="T31" fmla="*/ 1267 h 2069"/>
                <a:gd name="T32" fmla="*/ 572 w 2069"/>
                <a:gd name="T33" fmla="*/ 1132 h 2069"/>
                <a:gd name="T34" fmla="*/ 914 w 2069"/>
                <a:gd name="T35" fmla="*/ 1132 h 2069"/>
                <a:gd name="T36" fmla="*/ 785 w 2069"/>
                <a:gd name="T37" fmla="*/ 912 h 2069"/>
                <a:gd name="T38" fmla="*/ 525 w 2069"/>
                <a:gd name="T39" fmla="*/ 912 h 2069"/>
                <a:gd name="T40" fmla="*/ 525 w 2069"/>
                <a:gd name="T41" fmla="*/ 776 h 2069"/>
                <a:gd name="T42" fmla="*/ 705 w 2069"/>
                <a:gd name="T43" fmla="*/ 776 h 2069"/>
                <a:gd name="T44" fmla="*/ 441 w 2069"/>
                <a:gd name="T45" fmla="*/ 327 h 2069"/>
                <a:gd name="T46" fmla="*/ 665 w 2069"/>
                <a:gd name="T47" fmla="*/ 327 h 2069"/>
                <a:gd name="T48" fmla="*/ 1033 w 2069"/>
                <a:gd name="T49" fmla="*/ 1007 h 2069"/>
                <a:gd name="T50" fmla="*/ 1403 w 2069"/>
                <a:gd name="T51" fmla="*/ 327 h 2069"/>
                <a:gd name="T52" fmla="*/ 1627 w 2069"/>
                <a:gd name="T53" fmla="*/ 327 h 2069"/>
                <a:gd name="T54" fmla="*/ 1362 w 2069"/>
                <a:gd name="T55" fmla="*/ 776 h 2069"/>
                <a:gd name="T56" fmla="*/ 1537 w 2069"/>
                <a:gd name="T57" fmla="*/ 776 h 20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69" h="2069">
                  <a:moveTo>
                    <a:pt x="1034" y="0"/>
                  </a:moveTo>
                  <a:cubicBezTo>
                    <a:pt x="463" y="0"/>
                    <a:pt x="0" y="463"/>
                    <a:pt x="0" y="1034"/>
                  </a:cubicBezTo>
                  <a:cubicBezTo>
                    <a:pt x="0" y="1605"/>
                    <a:pt x="463" y="2069"/>
                    <a:pt x="1034" y="2069"/>
                  </a:cubicBezTo>
                  <a:cubicBezTo>
                    <a:pt x="1605" y="2069"/>
                    <a:pt x="2069" y="1605"/>
                    <a:pt x="2069" y="1034"/>
                  </a:cubicBezTo>
                  <a:cubicBezTo>
                    <a:pt x="2069" y="463"/>
                    <a:pt x="1605" y="0"/>
                    <a:pt x="1034" y="0"/>
                  </a:cubicBezTo>
                  <a:close/>
                  <a:moveTo>
                    <a:pt x="1537" y="776"/>
                  </a:moveTo>
                  <a:lnTo>
                    <a:pt x="1537" y="912"/>
                  </a:lnTo>
                  <a:lnTo>
                    <a:pt x="1282" y="912"/>
                  </a:lnTo>
                  <a:lnTo>
                    <a:pt x="1153" y="1132"/>
                  </a:lnTo>
                  <a:lnTo>
                    <a:pt x="1504" y="1132"/>
                  </a:lnTo>
                  <a:lnTo>
                    <a:pt x="1504" y="1267"/>
                  </a:lnTo>
                  <a:lnTo>
                    <a:pt x="1128" y="1267"/>
                  </a:lnTo>
                  <a:lnTo>
                    <a:pt x="1128" y="1742"/>
                  </a:lnTo>
                  <a:lnTo>
                    <a:pt x="938" y="1742"/>
                  </a:lnTo>
                  <a:lnTo>
                    <a:pt x="938" y="1267"/>
                  </a:lnTo>
                  <a:lnTo>
                    <a:pt x="572" y="1267"/>
                  </a:lnTo>
                  <a:lnTo>
                    <a:pt x="572" y="1132"/>
                  </a:lnTo>
                  <a:lnTo>
                    <a:pt x="914" y="1132"/>
                  </a:lnTo>
                  <a:lnTo>
                    <a:pt x="785" y="912"/>
                  </a:lnTo>
                  <a:lnTo>
                    <a:pt x="525" y="912"/>
                  </a:lnTo>
                  <a:lnTo>
                    <a:pt x="525" y="776"/>
                  </a:lnTo>
                  <a:lnTo>
                    <a:pt x="705" y="776"/>
                  </a:lnTo>
                  <a:lnTo>
                    <a:pt x="441" y="327"/>
                  </a:lnTo>
                  <a:lnTo>
                    <a:pt x="665" y="327"/>
                  </a:lnTo>
                  <a:lnTo>
                    <a:pt x="1033" y="1007"/>
                  </a:lnTo>
                  <a:lnTo>
                    <a:pt x="1403" y="327"/>
                  </a:lnTo>
                  <a:lnTo>
                    <a:pt x="1627" y="327"/>
                  </a:lnTo>
                  <a:lnTo>
                    <a:pt x="1362" y="776"/>
                  </a:lnTo>
                  <a:lnTo>
                    <a:pt x="1537" y="776"/>
                  </a:lnTo>
                  <a:close/>
                </a:path>
              </a:pathLst>
            </a:custGeom>
            <a:solidFill>
              <a:schemeClr val="tx1">
                <a:lumMod val="50000"/>
                <a:lumOff val="50000"/>
              </a:schemeClr>
            </a:solidFill>
            <a:ln>
              <a:noFill/>
            </a:ln>
          </p:spPr>
        </p:sp>
        <p:sp>
          <p:nvSpPr>
            <p:cNvPr id="10" name="文本框 9">
              <a:extLst>
                <a:ext uri="{FF2B5EF4-FFF2-40B4-BE49-F238E27FC236}">
                  <a16:creationId xmlns:a16="http://schemas.microsoft.com/office/drawing/2014/main" id="{CDA483E7-DDC2-489D-8CE5-DBA02F7BAAEE}"/>
                </a:ext>
              </a:extLst>
            </p:cNvPr>
            <p:cNvSpPr txBox="1"/>
            <p:nvPr/>
          </p:nvSpPr>
          <p:spPr>
            <a:xfrm>
              <a:off x="1218165" y="4373108"/>
              <a:ext cx="981359" cy="400110"/>
            </a:xfrm>
            <a:prstGeom prst="rect">
              <a:avLst/>
            </a:prstGeom>
            <a:noFill/>
          </p:spPr>
          <p:txBody>
            <a:bodyPr wrap="square" rtlCol="0">
              <a:spAutoFit/>
            </a:bodyPr>
            <a:lstStyle/>
            <a:p>
              <a:pPr algn="ctr"/>
              <a:r>
                <a:rPr lang="en-US" altLang="zh-CN" sz="2000" dirty="0">
                  <a:solidFill>
                    <a:schemeClr val="bg1">
                      <a:lumMod val="95000"/>
                    </a:schemeClr>
                  </a:solidFill>
                  <a:latin typeface="微软雅黑" panose="020B0503020204020204" pitchFamily="34" charset="-122"/>
                  <a:ea typeface="微软雅黑" panose="020B0503020204020204" pitchFamily="34" charset="-122"/>
                </a:rPr>
                <a:t>4</a:t>
              </a:r>
              <a:r>
                <a:rPr lang="zh-CN" altLang="en-US" sz="2000" dirty="0">
                  <a:solidFill>
                    <a:schemeClr val="bg1">
                      <a:lumMod val="95000"/>
                    </a:schemeClr>
                  </a:solidFill>
                  <a:latin typeface="微软雅黑" panose="020B0503020204020204" pitchFamily="34" charset="-122"/>
                  <a:ea typeface="微软雅黑" panose="020B0503020204020204" pitchFamily="34" charset="-122"/>
                </a:rPr>
                <a:t>人月</a:t>
              </a:r>
            </a:p>
          </p:txBody>
        </p:sp>
        <p:sp>
          <p:nvSpPr>
            <p:cNvPr id="11" name="文本框 10">
              <a:extLst>
                <a:ext uri="{FF2B5EF4-FFF2-40B4-BE49-F238E27FC236}">
                  <a16:creationId xmlns:a16="http://schemas.microsoft.com/office/drawing/2014/main" id="{9967EA1E-B801-4355-8AC7-99E8B0451C12}"/>
                </a:ext>
              </a:extLst>
            </p:cNvPr>
            <p:cNvSpPr txBox="1"/>
            <p:nvPr/>
          </p:nvSpPr>
          <p:spPr>
            <a:xfrm>
              <a:off x="2570857" y="4373108"/>
              <a:ext cx="1929862" cy="400110"/>
            </a:xfrm>
            <a:prstGeom prst="rect">
              <a:avLst/>
            </a:prstGeom>
            <a:noFill/>
          </p:spPr>
          <p:txBody>
            <a:bodyPr wrap="square" rtlCol="0">
              <a:spAutoFit/>
            </a:bodyPr>
            <a:lstStyle/>
            <a:p>
              <a:pPr algn="ctr"/>
              <a:r>
                <a:rPr lang="en-US" altLang="zh-CN" sz="2000" dirty="0">
                  <a:solidFill>
                    <a:schemeClr val="bg1">
                      <a:lumMod val="95000"/>
                    </a:schemeClr>
                  </a:solidFill>
                  <a:latin typeface="微软雅黑" panose="020B0503020204020204" pitchFamily="34" charset="-122"/>
                  <a:ea typeface="微软雅黑" panose="020B0503020204020204" pitchFamily="34" charset="-122"/>
                </a:rPr>
                <a:t>2.5</a:t>
              </a:r>
              <a:r>
                <a:rPr lang="zh-CN" altLang="en-US" sz="2000" dirty="0">
                  <a:solidFill>
                    <a:schemeClr val="bg1">
                      <a:lumMod val="95000"/>
                    </a:schemeClr>
                  </a:solidFill>
                  <a:latin typeface="微软雅黑" panose="020B0503020204020204" pitchFamily="34" charset="-122"/>
                  <a:ea typeface="微软雅黑" panose="020B0503020204020204" pitchFamily="34" charset="-122"/>
                </a:rPr>
                <a:t>万</a:t>
              </a:r>
              <a:r>
                <a:rPr lang="en-US" altLang="zh-CN" sz="2000" dirty="0">
                  <a:solidFill>
                    <a:schemeClr val="bg1">
                      <a:lumMod val="95000"/>
                    </a:schemeClr>
                  </a:solidFill>
                  <a:latin typeface="微软雅黑" panose="020B0503020204020204" pitchFamily="34" charset="-122"/>
                  <a:ea typeface="微软雅黑" panose="020B0503020204020204" pitchFamily="34" charset="-122"/>
                </a:rPr>
                <a:t>/</a:t>
              </a:r>
              <a:r>
                <a:rPr lang="zh-CN" altLang="en-US" sz="2000" dirty="0">
                  <a:solidFill>
                    <a:schemeClr val="bg1">
                      <a:lumMod val="95000"/>
                    </a:schemeClr>
                  </a:solidFill>
                  <a:latin typeface="微软雅黑" panose="020B0503020204020204" pitchFamily="34" charset="-122"/>
                  <a:ea typeface="微软雅黑" panose="020B0503020204020204" pitchFamily="34" charset="-122"/>
                </a:rPr>
                <a:t>人月</a:t>
              </a:r>
            </a:p>
          </p:txBody>
        </p:sp>
        <p:sp>
          <p:nvSpPr>
            <p:cNvPr id="13" name="文本框 12">
              <a:extLst>
                <a:ext uri="{FF2B5EF4-FFF2-40B4-BE49-F238E27FC236}">
                  <a16:creationId xmlns:a16="http://schemas.microsoft.com/office/drawing/2014/main" id="{181B4E01-180D-4A0C-B173-C1309ECC8BE0}"/>
                </a:ext>
              </a:extLst>
            </p:cNvPr>
            <p:cNvSpPr txBox="1"/>
            <p:nvPr/>
          </p:nvSpPr>
          <p:spPr>
            <a:xfrm>
              <a:off x="2379138" y="3372335"/>
              <a:ext cx="383438" cy="461665"/>
            </a:xfrm>
            <a:prstGeom prst="rect">
              <a:avLst/>
            </a:prstGeom>
            <a:noFill/>
          </p:spPr>
          <p:txBody>
            <a:bodyPr wrap="none" rtlCol="0">
              <a:spAutoFit/>
            </a:bodyPr>
            <a:lstStyle/>
            <a:p>
              <a:pPr algn="l"/>
              <a:r>
                <a:rPr lang="en-US" altLang="zh-CN" sz="2400" dirty="0">
                  <a:solidFill>
                    <a:srgbClr val="FFC000"/>
                  </a:solidFill>
                  <a:latin typeface="微软雅黑" panose="020B0503020204020204" pitchFamily="34" charset="-122"/>
                  <a:ea typeface="微软雅黑" panose="020B0503020204020204" pitchFamily="34" charset="-122"/>
                </a:rPr>
                <a:t>X</a:t>
              </a:r>
              <a:endParaRPr lang="zh-CN" altLang="en-US" sz="2400" dirty="0">
                <a:solidFill>
                  <a:srgbClr val="FFC000"/>
                </a:solidFill>
                <a:latin typeface="微软雅黑" panose="020B0503020204020204" pitchFamily="34" charset="-122"/>
                <a:ea typeface="微软雅黑" panose="020B0503020204020204" pitchFamily="34" charset="-122"/>
              </a:endParaRPr>
            </a:p>
          </p:txBody>
        </p:sp>
        <p:sp>
          <p:nvSpPr>
            <p:cNvPr id="14" name="文本框 13">
              <a:extLst>
                <a:ext uri="{FF2B5EF4-FFF2-40B4-BE49-F238E27FC236}">
                  <a16:creationId xmlns:a16="http://schemas.microsoft.com/office/drawing/2014/main" id="{8E1B0FFF-6F60-4665-9463-0B2402B5A8FB}"/>
                </a:ext>
              </a:extLst>
            </p:cNvPr>
            <p:cNvSpPr txBox="1"/>
            <p:nvPr/>
          </p:nvSpPr>
          <p:spPr>
            <a:xfrm>
              <a:off x="4190201" y="3187668"/>
              <a:ext cx="1622560" cy="830997"/>
            </a:xfrm>
            <a:prstGeom prst="rect">
              <a:avLst/>
            </a:prstGeom>
            <a:noFill/>
          </p:spPr>
          <p:txBody>
            <a:bodyPr wrap="none" rtlCol="0">
              <a:spAutoFit/>
            </a:bodyPr>
            <a:lstStyle/>
            <a:p>
              <a:pPr algn="l"/>
              <a:r>
                <a:rPr lang="en-US" altLang="zh-CN" sz="2400" dirty="0">
                  <a:solidFill>
                    <a:srgbClr val="FFC000"/>
                  </a:solidFill>
                  <a:latin typeface="微软雅黑" panose="020B0503020204020204" pitchFamily="34" charset="-122"/>
                  <a:ea typeface="微软雅黑" panose="020B0503020204020204" pitchFamily="34" charset="-122"/>
                </a:rPr>
                <a:t>= </a:t>
              </a:r>
              <a:r>
                <a:rPr lang="en-US" altLang="zh-CN" sz="4800" b="1" dirty="0">
                  <a:solidFill>
                    <a:srgbClr val="FFC000"/>
                  </a:solidFill>
                  <a:latin typeface="微软雅黑" panose="020B0503020204020204" pitchFamily="34" charset="-122"/>
                  <a:ea typeface="微软雅黑" panose="020B0503020204020204" pitchFamily="34" charset="-122"/>
                </a:rPr>
                <a:t>10</a:t>
              </a:r>
              <a:r>
                <a:rPr lang="zh-CN" altLang="en-US" sz="2800" dirty="0">
                  <a:solidFill>
                    <a:srgbClr val="FFC000"/>
                  </a:solidFill>
                  <a:latin typeface="微软雅黑" panose="020B0503020204020204" pitchFamily="34" charset="-122"/>
                  <a:ea typeface="微软雅黑" panose="020B0503020204020204" pitchFamily="34" charset="-122"/>
                </a:rPr>
                <a:t>万</a:t>
              </a:r>
              <a:endParaRPr lang="zh-CN" altLang="en-US" sz="2400" dirty="0">
                <a:solidFill>
                  <a:srgbClr val="FFC000"/>
                </a:solidFill>
                <a:latin typeface="微软雅黑" panose="020B0503020204020204" pitchFamily="34" charset="-122"/>
                <a:ea typeface="微软雅黑" panose="020B0503020204020204" pitchFamily="34" charset="-122"/>
              </a:endParaRPr>
            </a:p>
          </p:txBody>
        </p:sp>
      </p:grpSp>
      <p:sp>
        <p:nvSpPr>
          <p:cNvPr id="15" name="矩形 14">
            <a:extLst>
              <a:ext uri="{FF2B5EF4-FFF2-40B4-BE49-F238E27FC236}">
                <a16:creationId xmlns:a16="http://schemas.microsoft.com/office/drawing/2014/main" id="{17431CD7-9CD1-4212-A496-49A7B829B2D3}"/>
              </a:ext>
            </a:extLst>
          </p:cNvPr>
          <p:cNvSpPr/>
          <p:nvPr/>
        </p:nvSpPr>
        <p:spPr>
          <a:xfrm>
            <a:off x="660175" y="2240394"/>
            <a:ext cx="5256212" cy="3859619"/>
          </a:xfrm>
          <a:prstGeom prst="rect">
            <a:avLst/>
          </a:prstGeom>
          <a:no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a:extLst>
              <a:ext uri="{FF2B5EF4-FFF2-40B4-BE49-F238E27FC236}">
                <a16:creationId xmlns:a16="http://schemas.microsoft.com/office/drawing/2014/main" id="{197E7F3E-987F-4795-A6A1-DDA9E7B26107}"/>
              </a:ext>
            </a:extLst>
          </p:cNvPr>
          <p:cNvSpPr/>
          <p:nvPr/>
        </p:nvSpPr>
        <p:spPr>
          <a:xfrm>
            <a:off x="7424789" y="4980533"/>
            <a:ext cx="2957862" cy="830997"/>
          </a:xfrm>
          <a:prstGeom prst="rect">
            <a:avLst/>
          </a:prstGeom>
        </p:spPr>
        <p:txBody>
          <a:bodyPr wrap="none">
            <a:spAutoFit/>
          </a:bodyPr>
          <a:lstStyle/>
          <a:p>
            <a:pPr algn="ctr"/>
            <a:r>
              <a:rPr lang="en-US" altLang="zh-CN" sz="4800" dirty="0">
                <a:solidFill>
                  <a:schemeClr val="tx1">
                    <a:lumMod val="50000"/>
                    <a:lumOff val="50000"/>
                  </a:schemeClr>
                </a:solidFill>
                <a:latin typeface="锐字逼格青春粗黑体简2.0" panose="02010604000000000000" pitchFamily="2" charset="-122"/>
                <a:ea typeface="锐字逼格青春粗黑体简2.0" panose="02010604000000000000" pitchFamily="2" charset="-122"/>
              </a:rPr>
              <a:t>20</a:t>
            </a:r>
            <a:r>
              <a:rPr lang="zh-CN" altLang="en-US" sz="4800" dirty="0">
                <a:solidFill>
                  <a:schemeClr val="tx1">
                    <a:lumMod val="50000"/>
                    <a:lumOff val="50000"/>
                  </a:schemeClr>
                </a:solidFill>
                <a:latin typeface="锐字逼格青春粗黑体简2.0" panose="02010604000000000000" pitchFamily="2" charset="-122"/>
                <a:ea typeface="锐字逼格青春粗黑体简2.0" panose="02010604000000000000" pitchFamily="2" charset="-122"/>
              </a:rPr>
              <a:t>个项目</a:t>
            </a:r>
            <a:endParaRPr lang="en-US" altLang="zh-CN" sz="4800" dirty="0">
              <a:solidFill>
                <a:schemeClr val="tx1">
                  <a:lumMod val="50000"/>
                  <a:lumOff val="50000"/>
                </a:schemeClr>
              </a:solidFill>
              <a:latin typeface="锐字逼格青春粗黑体简2.0" panose="02010604000000000000" pitchFamily="2" charset="-122"/>
              <a:ea typeface="锐字逼格青春粗黑体简2.0" panose="02010604000000000000" pitchFamily="2" charset="-122"/>
            </a:endParaRPr>
          </a:p>
        </p:txBody>
      </p:sp>
      <p:sp>
        <p:nvSpPr>
          <p:cNvPr id="23" name="矩形 22">
            <a:extLst>
              <a:ext uri="{FF2B5EF4-FFF2-40B4-BE49-F238E27FC236}">
                <a16:creationId xmlns:a16="http://schemas.microsoft.com/office/drawing/2014/main" id="{74DC1102-1356-49F9-A1E5-A27DD74EFA1A}"/>
              </a:ext>
            </a:extLst>
          </p:cNvPr>
          <p:cNvSpPr/>
          <p:nvPr/>
        </p:nvSpPr>
        <p:spPr>
          <a:xfrm>
            <a:off x="6275613" y="2240394"/>
            <a:ext cx="5390175" cy="3859619"/>
          </a:xfrm>
          <a:prstGeom prst="rect">
            <a:avLst/>
          </a:prstGeom>
          <a:no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0" name="组合 29">
            <a:extLst>
              <a:ext uri="{FF2B5EF4-FFF2-40B4-BE49-F238E27FC236}">
                <a16:creationId xmlns:a16="http://schemas.microsoft.com/office/drawing/2014/main" id="{F0AFD32D-62F9-42AB-B7DA-C723969D3525}"/>
              </a:ext>
            </a:extLst>
          </p:cNvPr>
          <p:cNvGrpSpPr/>
          <p:nvPr/>
        </p:nvGrpSpPr>
        <p:grpSpPr>
          <a:xfrm>
            <a:off x="6218564" y="3099532"/>
            <a:ext cx="5447224" cy="1722553"/>
            <a:chOff x="6173729" y="3187668"/>
            <a:chExt cx="5447224" cy="1722553"/>
          </a:xfrm>
        </p:grpSpPr>
        <p:sp>
          <p:nvSpPr>
            <p:cNvPr id="19" name="文本框 18">
              <a:extLst>
                <a:ext uri="{FF2B5EF4-FFF2-40B4-BE49-F238E27FC236}">
                  <a16:creationId xmlns:a16="http://schemas.microsoft.com/office/drawing/2014/main" id="{55CD8F4C-FD30-45A9-ACEF-E97BAF0C9A0D}"/>
                </a:ext>
              </a:extLst>
            </p:cNvPr>
            <p:cNvSpPr txBox="1"/>
            <p:nvPr/>
          </p:nvSpPr>
          <p:spPr>
            <a:xfrm>
              <a:off x="6480072" y="4202335"/>
              <a:ext cx="1002110" cy="707886"/>
            </a:xfrm>
            <a:prstGeom prst="rect">
              <a:avLst/>
            </a:prstGeom>
            <a:noFill/>
          </p:spPr>
          <p:txBody>
            <a:bodyPr wrap="square" rtlCol="0">
              <a:spAutoFit/>
            </a:bodyPr>
            <a:lstStyle/>
            <a:p>
              <a:pPr algn="ctr"/>
              <a:r>
                <a:rPr lang="zh-CN" altLang="en-US" sz="2000" dirty="0">
                  <a:solidFill>
                    <a:schemeClr val="bg1">
                      <a:lumMod val="95000"/>
                    </a:schemeClr>
                  </a:solidFill>
                  <a:latin typeface="微软雅黑" panose="020B0503020204020204" pitchFamily="34" charset="-122"/>
                  <a:ea typeface="微软雅黑" panose="020B0503020204020204" pitchFamily="34" charset="-122"/>
                </a:rPr>
                <a:t>单项目成本</a:t>
              </a:r>
            </a:p>
          </p:txBody>
        </p:sp>
        <p:sp>
          <p:nvSpPr>
            <p:cNvPr id="20" name="文本框 19">
              <a:extLst>
                <a:ext uri="{FF2B5EF4-FFF2-40B4-BE49-F238E27FC236}">
                  <a16:creationId xmlns:a16="http://schemas.microsoft.com/office/drawing/2014/main" id="{8B08A98E-072A-4FAA-A28B-D55895101C51}"/>
                </a:ext>
              </a:extLst>
            </p:cNvPr>
            <p:cNvSpPr txBox="1"/>
            <p:nvPr/>
          </p:nvSpPr>
          <p:spPr>
            <a:xfrm>
              <a:off x="8949675" y="4202335"/>
              <a:ext cx="779116" cy="707886"/>
            </a:xfrm>
            <a:prstGeom prst="rect">
              <a:avLst/>
            </a:prstGeom>
            <a:noFill/>
          </p:spPr>
          <p:txBody>
            <a:bodyPr wrap="square" rtlCol="0">
              <a:spAutoFit/>
            </a:bodyPr>
            <a:lstStyle/>
            <a:p>
              <a:pPr algn="ctr"/>
              <a:r>
                <a:rPr lang="zh-CN" altLang="en-US" sz="2000" dirty="0">
                  <a:solidFill>
                    <a:schemeClr val="bg1">
                      <a:lumMod val="95000"/>
                    </a:schemeClr>
                  </a:solidFill>
                  <a:latin typeface="微软雅黑" panose="020B0503020204020204" pitchFamily="34" charset="-122"/>
                  <a:ea typeface="微软雅黑" panose="020B0503020204020204" pitchFamily="34" charset="-122"/>
                </a:rPr>
                <a:t>复用</a:t>
              </a:r>
              <a:endParaRPr lang="en-US" altLang="zh-CN" sz="2000" dirty="0">
                <a:solidFill>
                  <a:schemeClr val="bg1">
                    <a:lumMod val="95000"/>
                  </a:schemeClr>
                </a:solidFill>
                <a:latin typeface="微软雅黑" panose="020B0503020204020204" pitchFamily="34" charset="-122"/>
                <a:ea typeface="微软雅黑" panose="020B0503020204020204" pitchFamily="34" charset="-122"/>
              </a:endParaRPr>
            </a:p>
            <a:p>
              <a:pPr algn="ctr"/>
              <a:r>
                <a:rPr lang="zh-CN" altLang="en-US" sz="2000" dirty="0">
                  <a:solidFill>
                    <a:schemeClr val="bg1">
                      <a:lumMod val="95000"/>
                    </a:schemeClr>
                  </a:solidFill>
                  <a:latin typeface="微软雅黑" panose="020B0503020204020204" pitchFamily="34" charset="-122"/>
                  <a:ea typeface="微软雅黑" panose="020B0503020204020204" pitchFamily="34" charset="-122"/>
                </a:rPr>
                <a:t>系数</a:t>
              </a:r>
            </a:p>
          </p:txBody>
        </p:sp>
        <p:sp>
          <p:nvSpPr>
            <p:cNvPr id="21" name="文本框 20">
              <a:extLst>
                <a:ext uri="{FF2B5EF4-FFF2-40B4-BE49-F238E27FC236}">
                  <a16:creationId xmlns:a16="http://schemas.microsoft.com/office/drawing/2014/main" id="{699EC129-74F4-46BE-B2E9-BAF608BC9315}"/>
                </a:ext>
              </a:extLst>
            </p:cNvPr>
            <p:cNvSpPr txBox="1"/>
            <p:nvPr/>
          </p:nvSpPr>
          <p:spPr>
            <a:xfrm>
              <a:off x="7372101" y="3510204"/>
              <a:ext cx="383438" cy="461665"/>
            </a:xfrm>
            <a:prstGeom prst="rect">
              <a:avLst/>
            </a:prstGeom>
            <a:noFill/>
          </p:spPr>
          <p:txBody>
            <a:bodyPr wrap="none" rtlCol="0">
              <a:spAutoFit/>
            </a:bodyPr>
            <a:lstStyle/>
            <a:p>
              <a:pPr algn="l"/>
              <a:r>
                <a:rPr lang="en-US" altLang="zh-CN" sz="2400" dirty="0">
                  <a:solidFill>
                    <a:srgbClr val="FFC000"/>
                  </a:solidFill>
                  <a:latin typeface="微软雅黑" panose="020B0503020204020204" pitchFamily="34" charset="-122"/>
                  <a:ea typeface="微软雅黑" panose="020B0503020204020204" pitchFamily="34" charset="-122"/>
                </a:rPr>
                <a:t>X</a:t>
              </a:r>
              <a:endParaRPr lang="zh-CN" altLang="en-US" sz="2400" dirty="0">
                <a:solidFill>
                  <a:srgbClr val="FFC000"/>
                </a:solidFill>
                <a:latin typeface="微软雅黑" panose="020B0503020204020204" pitchFamily="34" charset="-122"/>
                <a:ea typeface="微软雅黑" panose="020B0503020204020204" pitchFamily="34" charset="-122"/>
              </a:endParaRPr>
            </a:p>
          </p:txBody>
        </p:sp>
        <p:sp>
          <p:nvSpPr>
            <p:cNvPr id="22" name="文本框 21">
              <a:extLst>
                <a:ext uri="{FF2B5EF4-FFF2-40B4-BE49-F238E27FC236}">
                  <a16:creationId xmlns:a16="http://schemas.microsoft.com/office/drawing/2014/main" id="{A953AA60-9E1F-43E1-9DCC-DAF6235D392E}"/>
                </a:ext>
              </a:extLst>
            </p:cNvPr>
            <p:cNvSpPr txBox="1"/>
            <p:nvPr/>
          </p:nvSpPr>
          <p:spPr>
            <a:xfrm>
              <a:off x="9632565" y="3187668"/>
              <a:ext cx="1988388" cy="830997"/>
            </a:xfrm>
            <a:prstGeom prst="rect">
              <a:avLst/>
            </a:prstGeom>
            <a:noFill/>
          </p:spPr>
          <p:txBody>
            <a:bodyPr wrap="square" rtlCol="0">
              <a:spAutoFit/>
            </a:bodyPr>
            <a:lstStyle/>
            <a:p>
              <a:pPr algn="l"/>
              <a:r>
                <a:rPr lang="en-US" altLang="zh-CN" sz="2400" dirty="0">
                  <a:solidFill>
                    <a:srgbClr val="FFC000"/>
                  </a:solidFill>
                  <a:latin typeface="微软雅黑" panose="020B0503020204020204" pitchFamily="34" charset="-122"/>
                  <a:ea typeface="微软雅黑" panose="020B0503020204020204" pitchFamily="34" charset="-122"/>
                </a:rPr>
                <a:t>= </a:t>
              </a:r>
              <a:r>
                <a:rPr lang="en-US" altLang="zh-CN" sz="4800" b="1" dirty="0">
                  <a:solidFill>
                    <a:srgbClr val="FFC000"/>
                  </a:solidFill>
                  <a:latin typeface="微软雅黑" panose="020B0503020204020204" pitchFamily="34" charset="-122"/>
                  <a:ea typeface="微软雅黑" panose="020B0503020204020204" pitchFamily="34" charset="-122"/>
                </a:rPr>
                <a:t>140</a:t>
              </a:r>
              <a:r>
                <a:rPr lang="zh-CN" altLang="en-US" sz="2800" dirty="0">
                  <a:solidFill>
                    <a:srgbClr val="FFC000"/>
                  </a:solidFill>
                  <a:latin typeface="微软雅黑" panose="020B0503020204020204" pitchFamily="34" charset="-122"/>
                  <a:ea typeface="微软雅黑" panose="020B0503020204020204" pitchFamily="34" charset="-122"/>
                </a:rPr>
                <a:t>万</a:t>
              </a:r>
              <a:endParaRPr lang="zh-CN" altLang="en-US" sz="2400" dirty="0">
                <a:solidFill>
                  <a:srgbClr val="FFC000"/>
                </a:solidFill>
                <a:latin typeface="微软雅黑" panose="020B0503020204020204" pitchFamily="34" charset="-122"/>
                <a:ea typeface="微软雅黑" panose="020B0503020204020204" pitchFamily="34" charset="-122"/>
              </a:endParaRPr>
            </a:p>
          </p:txBody>
        </p:sp>
        <p:sp>
          <p:nvSpPr>
            <p:cNvPr id="24" name="文本框 23">
              <a:extLst>
                <a:ext uri="{FF2B5EF4-FFF2-40B4-BE49-F238E27FC236}">
                  <a16:creationId xmlns:a16="http://schemas.microsoft.com/office/drawing/2014/main" id="{F9D16874-1EA2-488B-BCD3-E452D5278FFF}"/>
                </a:ext>
              </a:extLst>
            </p:cNvPr>
            <p:cNvSpPr txBox="1"/>
            <p:nvPr/>
          </p:nvSpPr>
          <p:spPr>
            <a:xfrm>
              <a:off x="6173729" y="3325537"/>
              <a:ext cx="1303562" cy="830997"/>
            </a:xfrm>
            <a:prstGeom prst="rect">
              <a:avLst/>
            </a:prstGeom>
            <a:noFill/>
          </p:spPr>
          <p:txBody>
            <a:bodyPr wrap="none" rtlCol="0">
              <a:spAutoFit/>
            </a:bodyPr>
            <a:lstStyle/>
            <a:p>
              <a:pPr algn="l"/>
              <a:r>
                <a:rPr lang="en-US" altLang="zh-CN" sz="4800" b="1" dirty="0">
                  <a:solidFill>
                    <a:schemeClr val="tx1">
                      <a:lumMod val="50000"/>
                      <a:lumOff val="50000"/>
                    </a:schemeClr>
                  </a:solidFill>
                  <a:latin typeface="微软雅黑" panose="020B0503020204020204" pitchFamily="34" charset="-122"/>
                  <a:ea typeface="微软雅黑" panose="020B0503020204020204" pitchFamily="34" charset="-122"/>
                </a:rPr>
                <a:t>10</a:t>
              </a:r>
              <a:r>
                <a:rPr lang="zh-CN" altLang="en-US" sz="2800" dirty="0">
                  <a:solidFill>
                    <a:schemeClr val="tx1">
                      <a:lumMod val="50000"/>
                      <a:lumOff val="50000"/>
                    </a:schemeClr>
                  </a:solidFill>
                  <a:latin typeface="微软雅黑" panose="020B0503020204020204" pitchFamily="34" charset="-122"/>
                  <a:ea typeface="微软雅黑" panose="020B0503020204020204" pitchFamily="34" charset="-122"/>
                </a:rPr>
                <a:t>万</a:t>
              </a:r>
              <a:endParaRPr lang="zh-CN" altLang="en-US" sz="2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5" name="文本框 24">
              <a:extLst>
                <a:ext uri="{FF2B5EF4-FFF2-40B4-BE49-F238E27FC236}">
                  <a16:creationId xmlns:a16="http://schemas.microsoft.com/office/drawing/2014/main" id="{A7251307-0BD2-4A37-8C17-165817039D3D}"/>
                </a:ext>
              </a:extLst>
            </p:cNvPr>
            <p:cNvSpPr txBox="1"/>
            <p:nvPr/>
          </p:nvSpPr>
          <p:spPr>
            <a:xfrm>
              <a:off x="7611253" y="3325537"/>
              <a:ext cx="944489" cy="830997"/>
            </a:xfrm>
            <a:prstGeom prst="rect">
              <a:avLst/>
            </a:prstGeom>
            <a:noFill/>
          </p:spPr>
          <p:txBody>
            <a:bodyPr wrap="none" rtlCol="0">
              <a:spAutoFit/>
            </a:bodyPr>
            <a:lstStyle/>
            <a:p>
              <a:pPr algn="l"/>
              <a:r>
                <a:rPr lang="en-US" altLang="zh-CN" sz="4800" b="1" dirty="0">
                  <a:solidFill>
                    <a:schemeClr val="tx1">
                      <a:lumMod val="50000"/>
                      <a:lumOff val="50000"/>
                    </a:schemeClr>
                  </a:solidFill>
                  <a:latin typeface="微软雅黑" panose="020B0503020204020204" pitchFamily="34" charset="-122"/>
                  <a:ea typeface="微软雅黑" panose="020B0503020204020204" pitchFamily="34" charset="-122"/>
                </a:rPr>
                <a:t>20</a:t>
              </a:r>
              <a:endParaRPr lang="zh-CN" altLang="en-US" sz="2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6" name="文本框 25">
              <a:extLst>
                <a:ext uri="{FF2B5EF4-FFF2-40B4-BE49-F238E27FC236}">
                  <a16:creationId xmlns:a16="http://schemas.microsoft.com/office/drawing/2014/main" id="{35FAE172-83E2-4632-8D9D-517BAC244431}"/>
                </a:ext>
              </a:extLst>
            </p:cNvPr>
            <p:cNvSpPr txBox="1"/>
            <p:nvPr/>
          </p:nvSpPr>
          <p:spPr>
            <a:xfrm>
              <a:off x="8413611" y="3510204"/>
              <a:ext cx="383438" cy="461665"/>
            </a:xfrm>
            <a:prstGeom prst="rect">
              <a:avLst/>
            </a:prstGeom>
            <a:noFill/>
          </p:spPr>
          <p:txBody>
            <a:bodyPr wrap="none" rtlCol="0">
              <a:spAutoFit/>
            </a:bodyPr>
            <a:lstStyle/>
            <a:p>
              <a:pPr algn="l"/>
              <a:r>
                <a:rPr lang="en-US" altLang="zh-CN" sz="2400" dirty="0">
                  <a:solidFill>
                    <a:srgbClr val="FFC000"/>
                  </a:solidFill>
                  <a:latin typeface="微软雅黑" panose="020B0503020204020204" pitchFamily="34" charset="-122"/>
                  <a:ea typeface="微软雅黑" panose="020B0503020204020204" pitchFamily="34" charset="-122"/>
                </a:rPr>
                <a:t>X</a:t>
              </a:r>
              <a:endParaRPr lang="zh-CN" altLang="en-US" sz="2400" dirty="0">
                <a:solidFill>
                  <a:srgbClr val="FFC000"/>
                </a:solidFill>
                <a:latin typeface="微软雅黑" panose="020B0503020204020204" pitchFamily="34" charset="-122"/>
                <a:ea typeface="微软雅黑" panose="020B0503020204020204" pitchFamily="34" charset="-122"/>
              </a:endParaRPr>
            </a:p>
          </p:txBody>
        </p:sp>
        <p:sp>
          <p:nvSpPr>
            <p:cNvPr id="27" name="文本框 26">
              <a:extLst>
                <a:ext uri="{FF2B5EF4-FFF2-40B4-BE49-F238E27FC236}">
                  <a16:creationId xmlns:a16="http://schemas.microsoft.com/office/drawing/2014/main" id="{DA9A96D5-E501-41E4-B2A8-038CD88E1879}"/>
                </a:ext>
              </a:extLst>
            </p:cNvPr>
            <p:cNvSpPr txBox="1"/>
            <p:nvPr/>
          </p:nvSpPr>
          <p:spPr>
            <a:xfrm>
              <a:off x="8689704" y="3325537"/>
              <a:ext cx="1120820" cy="830997"/>
            </a:xfrm>
            <a:prstGeom prst="rect">
              <a:avLst/>
            </a:prstGeom>
            <a:noFill/>
          </p:spPr>
          <p:txBody>
            <a:bodyPr wrap="none" rtlCol="0">
              <a:spAutoFit/>
            </a:bodyPr>
            <a:lstStyle/>
            <a:p>
              <a:pPr algn="l"/>
              <a:r>
                <a:rPr lang="en-US" altLang="zh-CN" sz="4800" b="1" dirty="0">
                  <a:solidFill>
                    <a:schemeClr val="tx1">
                      <a:lumMod val="50000"/>
                      <a:lumOff val="50000"/>
                    </a:schemeClr>
                  </a:solidFill>
                  <a:latin typeface="微软雅黑" panose="020B0503020204020204" pitchFamily="34" charset="-122"/>
                  <a:ea typeface="微软雅黑" panose="020B0503020204020204" pitchFamily="34" charset="-122"/>
                </a:rPr>
                <a:t>0.7</a:t>
              </a:r>
              <a:endParaRPr lang="zh-CN" altLang="en-US" sz="2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8" name="文本框 27">
              <a:extLst>
                <a:ext uri="{FF2B5EF4-FFF2-40B4-BE49-F238E27FC236}">
                  <a16:creationId xmlns:a16="http://schemas.microsoft.com/office/drawing/2014/main" id="{3782C49A-E264-42C3-9EF4-AA6F10CE2FA1}"/>
                </a:ext>
              </a:extLst>
            </p:cNvPr>
            <p:cNvSpPr txBox="1"/>
            <p:nvPr/>
          </p:nvSpPr>
          <p:spPr>
            <a:xfrm>
              <a:off x="7728552" y="4202335"/>
              <a:ext cx="779116" cy="707886"/>
            </a:xfrm>
            <a:prstGeom prst="rect">
              <a:avLst/>
            </a:prstGeom>
            <a:noFill/>
          </p:spPr>
          <p:txBody>
            <a:bodyPr wrap="square" rtlCol="0">
              <a:spAutoFit/>
            </a:bodyPr>
            <a:lstStyle/>
            <a:p>
              <a:pPr algn="ctr"/>
              <a:r>
                <a:rPr lang="zh-CN" altLang="en-US" sz="2000" dirty="0">
                  <a:solidFill>
                    <a:schemeClr val="bg1">
                      <a:lumMod val="95000"/>
                    </a:schemeClr>
                  </a:solidFill>
                  <a:latin typeface="微软雅黑" panose="020B0503020204020204" pitchFamily="34" charset="-122"/>
                  <a:ea typeface="微软雅黑" panose="020B0503020204020204" pitchFamily="34" charset="-122"/>
                </a:rPr>
                <a:t>项目数</a:t>
              </a:r>
            </a:p>
          </p:txBody>
        </p:sp>
      </p:grpSp>
      <p:sp>
        <p:nvSpPr>
          <p:cNvPr id="31" name="文本框 30">
            <a:extLst>
              <a:ext uri="{FF2B5EF4-FFF2-40B4-BE49-F238E27FC236}">
                <a16:creationId xmlns:a16="http://schemas.microsoft.com/office/drawing/2014/main" id="{E2F26C1C-64FB-41D2-A238-8A26CD7150B8}"/>
              </a:ext>
            </a:extLst>
          </p:cNvPr>
          <p:cNvSpPr txBox="1"/>
          <p:nvPr/>
        </p:nvSpPr>
        <p:spPr>
          <a:xfrm>
            <a:off x="7782259" y="6284680"/>
            <a:ext cx="3983783" cy="369332"/>
          </a:xfrm>
          <a:prstGeom prst="rect">
            <a:avLst/>
          </a:prstGeom>
          <a:noFill/>
        </p:spPr>
        <p:txBody>
          <a:bodyPr wrap="none" rtlCol="0">
            <a:spAutoFit/>
          </a:bodyPr>
          <a:lstStyle/>
          <a:p>
            <a:pPr algn="r"/>
            <a:r>
              <a:rPr lang="zh-CN" altLang="en-US" dirty="0">
                <a:solidFill>
                  <a:srgbClr val="FFC000"/>
                </a:solidFill>
                <a:latin typeface="微软雅黑" panose="020B0503020204020204" pitchFamily="34" charset="-122"/>
                <a:ea typeface="微软雅黑" panose="020B0503020204020204" pitchFamily="34" charset="-122"/>
              </a:rPr>
              <a:t>*注：人员成本可变，以实际消耗为准</a:t>
            </a:r>
          </a:p>
        </p:txBody>
      </p:sp>
    </p:spTree>
    <p:extLst>
      <p:ext uri="{BB962C8B-B14F-4D97-AF65-F5344CB8AC3E}">
        <p14:creationId xmlns:p14="http://schemas.microsoft.com/office/powerpoint/2010/main" val="33411764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D0872560-5CE9-4FD3-BA70-457A5E55F23C}"/>
              </a:ext>
            </a:extLst>
          </p:cNvPr>
          <p:cNvSpPr txBox="1"/>
          <p:nvPr/>
        </p:nvSpPr>
        <p:spPr>
          <a:xfrm>
            <a:off x="2156465" y="468956"/>
            <a:ext cx="7879080" cy="1323439"/>
          </a:xfrm>
          <a:prstGeom prst="rect">
            <a:avLst/>
          </a:prstGeom>
          <a:noFill/>
        </p:spPr>
        <p:txBody>
          <a:bodyPr wrap="none" rtlCol="0">
            <a:spAutoFit/>
          </a:bodyPr>
          <a:lstStyle/>
          <a:p>
            <a:pPr algn="ctr"/>
            <a:r>
              <a:rPr lang="zh-CN" altLang="en-US" sz="4000" dirty="0">
                <a:solidFill>
                  <a:schemeClr val="tx1">
                    <a:lumMod val="50000"/>
                    <a:lumOff val="50000"/>
                  </a:schemeClr>
                </a:solidFill>
                <a:latin typeface="锐字逼格青春粗黑体简2.0" panose="02010604000000000000" pitchFamily="2" charset="-122"/>
                <a:ea typeface="锐字逼格青春粗黑体简2.0" panose="02010604000000000000" pitchFamily="2" charset="-122"/>
              </a:rPr>
              <a:t>如果您</a:t>
            </a:r>
            <a:r>
              <a:rPr lang="zh-CN" altLang="en-US" sz="4000" dirty="0">
                <a:solidFill>
                  <a:srgbClr val="FFC000"/>
                </a:solidFill>
                <a:latin typeface="锐字逼格青春粗黑体简2.0" panose="02010604000000000000" pitchFamily="2" charset="-122"/>
                <a:ea typeface="锐字逼格青春粗黑体简2.0" panose="02010604000000000000" pitchFamily="2" charset="-122"/>
              </a:rPr>
              <a:t>使用商业报表工具</a:t>
            </a:r>
            <a:r>
              <a:rPr lang="zh-CN" altLang="en-US" sz="4000" dirty="0">
                <a:solidFill>
                  <a:schemeClr val="tx1">
                    <a:lumMod val="50000"/>
                    <a:lumOff val="50000"/>
                  </a:schemeClr>
                </a:solidFill>
                <a:latin typeface="锐字逼格青春粗黑体简2.0" panose="02010604000000000000" pitchFamily="2" charset="-122"/>
                <a:ea typeface="锐字逼格青春粗黑体简2.0" panose="02010604000000000000" pitchFamily="2" charset="-122"/>
              </a:rPr>
              <a:t>开发报表</a:t>
            </a:r>
            <a:endParaRPr lang="en-US" altLang="zh-CN" sz="4000" dirty="0">
              <a:solidFill>
                <a:schemeClr val="tx1">
                  <a:lumMod val="50000"/>
                  <a:lumOff val="50000"/>
                </a:schemeClr>
              </a:solidFill>
              <a:latin typeface="锐字逼格青春粗黑体简2.0" panose="02010604000000000000" pitchFamily="2" charset="-122"/>
              <a:ea typeface="锐字逼格青春粗黑体简2.0" panose="02010604000000000000" pitchFamily="2" charset="-122"/>
            </a:endParaRPr>
          </a:p>
          <a:p>
            <a:pPr algn="ctr"/>
            <a:r>
              <a:rPr lang="zh-CN" altLang="en-US" sz="4000" dirty="0">
                <a:solidFill>
                  <a:schemeClr val="tx1">
                    <a:lumMod val="50000"/>
                    <a:lumOff val="50000"/>
                  </a:schemeClr>
                </a:solidFill>
                <a:latin typeface="锐字逼格青春粗黑体简2.0" panose="02010604000000000000" pitchFamily="2" charset="-122"/>
                <a:ea typeface="锐字逼格青春粗黑体简2.0" panose="02010604000000000000" pitchFamily="2" charset="-122"/>
              </a:rPr>
              <a:t>成本可能是这样的</a:t>
            </a:r>
          </a:p>
        </p:txBody>
      </p:sp>
      <p:sp>
        <p:nvSpPr>
          <p:cNvPr id="5" name="矩形 4">
            <a:extLst>
              <a:ext uri="{FF2B5EF4-FFF2-40B4-BE49-F238E27FC236}">
                <a16:creationId xmlns:a16="http://schemas.microsoft.com/office/drawing/2014/main" id="{4547E55C-A2B9-4C63-8613-99A646AC96D6}"/>
              </a:ext>
            </a:extLst>
          </p:cNvPr>
          <p:cNvSpPr/>
          <p:nvPr/>
        </p:nvSpPr>
        <p:spPr>
          <a:xfrm>
            <a:off x="1964842" y="4980533"/>
            <a:ext cx="2646878" cy="830997"/>
          </a:xfrm>
          <a:prstGeom prst="rect">
            <a:avLst/>
          </a:prstGeom>
        </p:spPr>
        <p:txBody>
          <a:bodyPr wrap="none">
            <a:spAutoFit/>
          </a:bodyPr>
          <a:lstStyle/>
          <a:p>
            <a:pPr algn="ctr"/>
            <a:r>
              <a:rPr lang="zh-CN" altLang="en-US" sz="4800" dirty="0">
                <a:solidFill>
                  <a:schemeClr val="tx1">
                    <a:lumMod val="50000"/>
                    <a:lumOff val="50000"/>
                  </a:schemeClr>
                </a:solidFill>
                <a:latin typeface="锐字逼格青春粗黑体简2.0" panose="02010604000000000000" pitchFamily="2" charset="-122"/>
                <a:ea typeface="锐字逼格青春粗黑体简2.0" panose="02010604000000000000" pitchFamily="2" charset="-122"/>
              </a:rPr>
              <a:t>单个项目</a:t>
            </a:r>
            <a:endParaRPr lang="en-US" altLang="zh-CN" sz="4800" dirty="0">
              <a:solidFill>
                <a:schemeClr val="tx1">
                  <a:lumMod val="50000"/>
                  <a:lumOff val="50000"/>
                </a:schemeClr>
              </a:solidFill>
              <a:latin typeface="锐字逼格青春粗黑体简2.0" panose="02010604000000000000" pitchFamily="2" charset="-122"/>
              <a:ea typeface="锐字逼格青春粗黑体简2.0" panose="02010604000000000000" pitchFamily="2" charset="-122"/>
            </a:endParaRPr>
          </a:p>
        </p:txBody>
      </p:sp>
      <p:sp>
        <p:nvSpPr>
          <p:cNvPr id="15" name="矩形 14">
            <a:extLst>
              <a:ext uri="{FF2B5EF4-FFF2-40B4-BE49-F238E27FC236}">
                <a16:creationId xmlns:a16="http://schemas.microsoft.com/office/drawing/2014/main" id="{17431CD7-9CD1-4212-A496-49A7B829B2D3}"/>
              </a:ext>
            </a:extLst>
          </p:cNvPr>
          <p:cNvSpPr/>
          <p:nvPr/>
        </p:nvSpPr>
        <p:spPr>
          <a:xfrm>
            <a:off x="660175" y="2240394"/>
            <a:ext cx="5256212" cy="3859619"/>
          </a:xfrm>
          <a:prstGeom prst="rect">
            <a:avLst/>
          </a:prstGeom>
          <a:no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a:extLst>
              <a:ext uri="{FF2B5EF4-FFF2-40B4-BE49-F238E27FC236}">
                <a16:creationId xmlns:a16="http://schemas.microsoft.com/office/drawing/2014/main" id="{197E7F3E-987F-4795-A6A1-DDA9E7B26107}"/>
              </a:ext>
            </a:extLst>
          </p:cNvPr>
          <p:cNvSpPr/>
          <p:nvPr/>
        </p:nvSpPr>
        <p:spPr>
          <a:xfrm>
            <a:off x="7424789" y="4980533"/>
            <a:ext cx="2957862" cy="830997"/>
          </a:xfrm>
          <a:prstGeom prst="rect">
            <a:avLst/>
          </a:prstGeom>
        </p:spPr>
        <p:txBody>
          <a:bodyPr wrap="none">
            <a:spAutoFit/>
          </a:bodyPr>
          <a:lstStyle/>
          <a:p>
            <a:pPr algn="ctr"/>
            <a:r>
              <a:rPr lang="en-US" altLang="zh-CN" sz="4800" dirty="0">
                <a:solidFill>
                  <a:schemeClr val="tx1">
                    <a:lumMod val="50000"/>
                    <a:lumOff val="50000"/>
                  </a:schemeClr>
                </a:solidFill>
                <a:latin typeface="锐字逼格青春粗黑体简2.0" panose="02010604000000000000" pitchFamily="2" charset="-122"/>
                <a:ea typeface="锐字逼格青春粗黑体简2.0" panose="02010604000000000000" pitchFamily="2" charset="-122"/>
              </a:rPr>
              <a:t>20</a:t>
            </a:r>
            <a:r>
              <a:rPr lang="zh-CN" altLang="en-US" sz="4800" dirty="0">
                <a:solidFill>
                  <a:schemeClr val="tx1">
                    <a:lumMod val="50000"/>
                    <a:lumOff val="50000"/>
                  </a:schemeClr>
                </a:solidFill>
                <a:latin typeface="锐字逼格青春粗黑体简2.0" panose="02010604000000000000" pitchFamily="2" charset="-122"/>
                <a:ea typeface="锐字逼格青春粗黑体简2.0" panose="02010604000000000000" pitchFamily="2" charset="-122"/>
              </a:rPr>
              <a:t>个项目</a:t>
            </a:r>
            <a:endParaRPr lang="en-US" altLang="zh-CN" sz="4800" dirty="0">
              <a:solidFill>
                <a:schemeClr val="tx1">
                  <a:lumMod val="50000"/>
                  <a:lumOff val="50000"/>
                </a:schemeClr>
              </a:solidFill>
              <a:latin typeface="锐字逼格青春粗黑体简2.0" panose="02010604000000000000" pitchFamily="2" charset="-122"/>
              <a:ea typeface="锐字逼格青春粗黑体简2.0" panose="02010604000000000000" pitchFamily="2" charset="-122"/>
            </a:endParaRPr>
          </a:p>
        </p:txBody>
      </p:sp>
      <p:sp>
        <p:nvSpPr>
          <p:cNvPr id="23" name="矩形 22">
            <a:extLst>
              <a:ext uri="{FF2B5EF4-FFF2-40B4-BE49-F238E27FC236}">
                <a16:creationId xmlns:a16="http://schemas.microsoft.com/office/drawing/2014/main" id="{74DC1102-1356-49F9-A1E5-A27DD74EFA1A}"/>
              </a:ext>
            </a:extLst>
          </p:cNvPr>
          <p:cNvSpPr/>
          <p:nvPr/>
        </p:nvSpPr>
        <p:spPr>
          <a:xfrm>
            <a:off x="6275613" y="2240394"/>
            <a:ext cx="5400449" cy="3859619"/>
          </a:xfrm>
          <a:prstGeom prst="rect">
            <a:avLst/>
          </a:prstGeom>
          <a:no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a:extLst>
              <a:ext uri="{FF2B5EF4-FFF2-40B4-BE49-F238E27FC236}">
                <a16:creationId xmlns:a16="http://schemas.microsoft.com/office/drawing/2014/main" id="{9FEDBC8F-BB31-415F-AACD-021B1AAFF5E2}"/>
              </a:ext>
            </a:extLst>
          </p:cNvPr>
          <p:cNvGrpSpPr/>
          <p:nvPr/>
        </p:nvGrpSpPr>
        <p:grpSpPr>
          <a:xfrm>
            <a:off x="6334406" y="3108884"/>
            <a:ext cx="5349359" cy="1628137"/>
            <a:chOff x="6289571" y="3282084"/>
            <a:chExt cx="5349359" cy="1628137"/>
          </a:xfrm>
        </p:grpSpPr>
        <p:sp>
          <p:nvSpPr>
            <p:cNvPr id="19" name="文本框 18">
              <a:extLst>
                <a:ext uri="{FF2B5EF4-FFF2-40B4-BE49-F238E27FC236}">
                  <a16:creationId xmlns:a16="http://schemas.microsoft.com/office/drawing/2014/main" id="{55CD8F4C-FD30-45A9-ACEF-E97BAF0C9A0D}"/>
                </a:ext>
              </a:extLst>
            </p:cNvPr>
            <p:cNvSpPr txBox="1"/>
            <p:nvPr/>
          </p:nvSpPr>
          <p:spPr>
            <a:xfrm>
              <a:off x="6289571" y="4202335"/>
              <a:ext cx="1002110" cy="707886"/>
            </a:xfrm>
            <a:prstGeom prst="rect">
              <a:avLst/>
            </a:prstGeom>
            <a:noFill/>
          </p:spPr>
          <p:txBody>
            <a:bodyPr wrap="square" rtlCol="0">
              <a:spAutoFit/>
            </a:bodyPr>
            <a:lstStyle/>
            <a:p>
              <a:pPr algn="ctr"/>
              <a:r>
                <a:rPr lang="zh-CN" altLang="en-US" sz="2000" dirty="0">
                  <a:solidFill>
                    <a:schemeClr val="bg1">
                      <a:lumMod val="95000"/>
                    </a:schemeClr>
                  </a:solidFill>
                  <a:latin typeface="微软雅黑" panose="020B0503020204020204" pitchFamily="34" charset="-122"/>
                  <a:ea typeface="微软雅黑" panose="020B0503020204020204" pitchFamily="34" charset="-122"/>
                </a:rPr>
                <a:t>单项目成本</a:t>
              </a:r>
            </a:p>
          </p:txBody>
        </p:sp>
        <p:sp>
          <p:nvSpPr>
            <p:cNvPr id="20" name="文本框 19">
              <a:extLst>
                <a:ext uri="{FF2B5EF4-FFF2-40B4-BE49-F238E27FC236}">
                  <a16:creationId xmlns:a16="http://schemas.microsoft.com/office/drawing/2014/main" id="{8B08A98E-072A-4FAA-A28B-D55895101C51}"/>
                </a:ext>
              </a:extLst>
            </p:cNvPr>
            <p:cNvSpPr txBox="1"/>
            <p:nvPr/>
          </p:nvSpPr>
          <p:spPr>
            <a:xfrm>
              <a:off x="8764279" y="4202335"/>
              <a:ext cx="779116" cy="707886"/>
            </a:xfrm>
            <a:prstGeom prst="rect">
              <a:avLst/>
            </a:prstGeom>
            <a:noFill/>
          </p:spPr>
          <p:txBody>
            <a:bodyPr wrap="square" rtlCol="0">
              <a:spAutoFit/>
            </a:bodyPr>
            <a:lstStyle/>
            <a:p>
              <a:pPr algn="ctr"/>
              <a:r>
                <a:rPr lang="zh-CN" altLang="en-US" sz="2000" dirty="0">
                  <a:solidFill>
                    <a:schemeClr val="bg1">
                      <a:lumMod val="95000"/>
                    </a:schemeClr>
                  </a:solidFill>
                  <a:latin typeface="微软雅黑" panose="020B0503020204020204" pitchFamily="34" charset="-122"/>
                  <a:ea typeface="微软雅黑" panose="020B0503020204020204" pitchFamily="34" charset="-122"/>
                </a:rPr>
                <a:t>复用</a:t>
              </a:r>
              <a:endParaRPr lang="en-US" altLang="zh-CN" sz="2000" dirty="0">
                <a:solidFill>
                  <a:schemeClr val="bg1">
                    <a:lumMod val="95000"/>
                  </a:schemeClr>
                </a:solidFill>
                <a:latin typeface="微软雅黑" panose="020B0503020204020204" pitchFamily="34" charset="-122"/>
                <a:ea typeface="微软雅黑" panose="020B0503020204020204" pitchFamily="34" charset="-122"/>
              </a:endParaRPr>
            </a:p>
            <a:p>
              <a:pPr algn="ctr"/>
              <a:r>
                <a:rPr lang="zh-CN" altLang="en-US" sz="2000" dirty="0">
                  <a:solidFill>
                    <a:schemeClr val="bg1">
                      <a:lumMod val="95000"/>
                    </a:schemeClr>
                  </a:solidFill>
                  <a:latin typeface="微软雅黑" panose="020B0503020204020204" pitchFamily="34" charset="-122"/>
                  <a:ea typeface="微软雅黑" panose="020B0503020204020204" pitchFamily="34" charset="-122"/>
                </a:rPr>
                <a:t>系数</a:t>
              </a:r>
            </a:p>
          </p:txBody>
        </p:sp>
        <p:sp>
          <p:nvSpPr>
            <p:cNvPr id="21" name="文本框 20">
              <a:extLst>
                <a:ext uri="{FF2B5EF4-FFF2-40B4-BE49-F238E27FC236}">
                  <a16:creationId xmlns:a16="http://schemas.microsoft.com/office/drawing/2014/main" id="{699EC129-74F4-46BE-B2E9-BAF608BC9315}"/>
                </a:ext>
              </a:extLst>
            </p:cNvPr>
            <p:cNvSpPr txBox="1"/>
            <p:nvPr/>
          </p:nvSpPr>
          <p:spPr>
            <a:xfrm>
              <a:off x="7173174" y="3510204"/>
              <a:ext cx="383438" cy="461665"/>
            </a:xfrm>
            <a:prstGeom prst="rect">
              <a:avLst/>
            </a:prstGeom>
            <a:noFill/>
          </p:spPr>
          <p:txBody>
            <a:bodyPr wrap="none" rtlCol="0">
              <a:spAutoFit/>
            </a:bodyPr>
            <a:lstStyle/>
            <a:p>
              <a:pPr algn="l"/>
              <a:r>
                <a:rPr lang="en-US" altLang="zh-CN" sz="2400" dirty="0">
                  <a:solidFill>
                    <a:srgbClr val="FFC000"/>
                  </a:solidFill>
                  <a:latin typeface="微软雅黑" panose="020B0503020204020204" pitchFamily="34" charset="-122"/>
                  <a:ea typeface="微软雅黑" panose="020B0503020204020204" pitchFamily="34" charset="-122"/>
                </a:rPr>
                <a:t>X</a:t>
              </a:r>
              <a:endParaRPr lang="zh-CN" altLang="en-US" sz="2400" dirty="0">
                <a:solidFill>
                  <a:srgbClr val="FFC000"/>
                </a:solidFill>
                <a:latin typeface="微软雅黑" panose="020B0503020204020204" pitchFamily="34" charset="-122"/>
                <a:ea typeface="微软雅黑" panose="020B0503020204020204" pitchFamily="34" charset="-122"/>
              </a:endParaRPr>
            </a:p>
          </p:txBody>
        </p:sp>
        <p:sp>
          <p:nvSpPr>
            <p:cNvPr id="22" name="文本框 21">
              <a:extLst>
                <a:ext uri="{FF2B5EF4-FFF2-40B4-BE49-F238E27FC236}">
                  <a16:creationId xmlns:a16="http://schemas.microsoft.com/office/drawing/2014/main" id="{A953AA60-9E1F-43E1-9DCC-DAF6235D392E}"/>
                </a:ext>
              </a:extLst>
            </p:cNvPr>
            <p:cNvSpPr txBox="1"/>
            <p:nvPr/>
          </p:nvSpPr>
          <p:spPr>
            <a:xfrm>
              <a:off x="9636459" y="3282084"/>
              <a:ext cx="2002471" cy="830997"/>
            </a:xfrm>
            <a:prstGeom prst="rect">
              <a:avLst/>
            </a:prstGeom>
            <a:noFill/>
          </p:spPr>
          <p:txBody>
            <a:bodyPr wrap="none" rtlCol="0">
              <a:spAutoFit/>
            </a:bodyPr>
            <a:lstStyle/>
            <a:p>
              <a:pPr algn="l"/>
              <a:r>
                <a:rPr lang="en-US" altLang="zh-CN" sz="2400" dirty="0">
                  <a:solidFill>
                    <a:srgbClr val="FFC000"/>
                  </a:solidFill>
                  <a:latin typeface="微软雅黑" panose="020B0503020204020204" pitchFamily="34" charset="-122"/>
                  <a:ea typeface="微软雅黑" panose="020B0503020204020204" pitchFamily="34" charset="-122"/>
                </a:rPr>
                <a:t>= </a:t>
              </a:r>
              <a:r>
                <a:rPr lang="en-US" altLang="zh-CN" sz="4800" b="1" dirty="0">
                  <a:solidFill>
                    <a:srgbClr val="FFC000"/>
                  </a:solidFill>
                  <a:latin typeface="微软雅黑" panose="020B0503020204020204" pitchFamily="34" charset="-122"/>
                  <a:ea typeface="微软雅黑" panose="020B0503020204020204" pitchFamily="34" charset="-122"/>
                </a:rPr>
                <a:t>128</a:t>
              </a:r>
              <a:r>
                <a:rPr lang="zh-CN" altLang="en-US" sz="2800" dirty="0">
                  <a:solidFill>
                    <a:srgbClr val="FFC000"/>
                  </a:solidFill>
                  <a:latin typeface="微软雅黑" panose="020B0503020204020204" pitchFamily="34" charset="-122"/>
                  <a:ea typeface="微软雅黑" panose="020B0503020204020204" pitchFamily="34" charset="-122"/>
                </a:rPr>
                <a:t>万</a:t>
              </a:r>
              <a:endParaRPr lang="zh-CN" altLang="en-US" sz="2400" dirty="0">
                <a:solidFill>
                  <a:srgbClr val="FFC000"/>
                </a:solidFill>
                <a:latin typeface="微软雅黑" panose="020B0503020204020204" pitchFamily="34" charset="-122"/>
                <a:ea typeface="微软雅黑" panose="020B0503020204020204" pitchFamily="34" charset="-122"/>
              </a:endParaRPr>
            </a:p>
          </p:txBody>
        </p:sp>
        <p:sp>
          <p:nvSpPr>
            <p:cNvPr id="24" name="文本框 23">
              <a:extLst>
                <a:ext uri="{FF2B5EF4-FFF2-40B4-BE49-F238E27FC236}">
                  <a16:creationId xmlns:a16="http://schemas.microsoft.com/office/drawing/2014/main" id="{F9D16874-1EA2-488B-BCD3-E452D5278FFF}"/>
                </a:ext>
              </a:extLst>
            </p:cNvPr>
            <p:cNvSpPr txBox="1"/>
            <p:nvPr/>
          </p:nvSpPr>
          <p:spPr>
            <a:xfrm>
              <a:off x="6289571" y="3325537"/>
              <a:ext cx="923651" cy="830997"/>
            </a:xfrm>
            <a:prstGeom prst="rect">
              <a:avLst/>
            </a:prstGeom>
            <a:noFill/>
          </p:spPr>
          <p:txBody>
            <a:bodyPr wrap="none" rtlCol="0">
              <a:spAutoFit/>
            </a:bodyPr>
            <a:lstStyle/>
            <a:p>
              <a:pPr algn="l"/>
              <a:r>
                <a:rPr lang="en-US" altLang="zh-CN" sz="4800" b="1" dirty="0">
                  <a:solidFill>
                    <a:schemeClr val="tx1">
                      <a:lumMod val="50000"/>
                      <a:lumOff val="50000"/>
                    </a:schemeClr>
                  </a:solidFill>
                  <a:latin typeface="微软雅黑" panose="020B0503020204020204" pitchFamily="34" charset="-122"/>
                  <a:ea typeface="微软雅黑" panose="020B0503020204020204" pitchFamily="34" charset="-122"/>
                </a:rPr>
                <a:t>8</a:t>
              </a:r>
              <a:r>
                <a:rPr lang="zh-CN" altLang="en-US" sz="2800" dirty="0">
                  <a:solidFill>
                    <a:schemeClr val="tx1">
                      <a:lumMod val="50000"/>
                      <a:lumOff val="50000"/>
                    </a:schemeClr>
                  </a:solidFill>
                  <a:latin typeface="微软雅黑" panose="020B0503020204020204" pitchFamily="34" charset="-122"/>
                  <a:ea typeface="微软雅黑" panose="020B0503020204020204" pitchFamily="34" charset="-122"/>
                </a:rPr>
                <a:t>万</a:t>
              </a:r>
              <a:endParaRPr lang="zh-CN" altLang="en-US" sz="2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5" name="文本框 24">
              <a:extLst>
                <a:ext uri="{FF2B5EF4-FFF2-40B4-BE49-F238E27FC236}">
                  <a16:creationId xmlns:a16="http://schemas.microsoft.com/office/drawing/2014/main" id="{A7251307-0BD2-4A37-8C17-165817039D3D}"/>
                </a:ext>
              </a:extLst>
            </p:cNvPr>
            <p:cNvSpPr txBox="1"/>
            <p:nvPr/>
          </p:nvSpPr>
          <p:spPr>
            <a:xfrm>
              <a:off x="7442892" y="3325537"/>
              <a:ext cx="944489" cy="830997"/>
            </a:xfrm>
            <a:prstGeom prst="rect">
              <a:avLst/>
            </a:prstGeom>
            <a:noFill/>
          </p:spPr>
          <p:txBody>
            <a:bodyPr wrap="none" rtlCol="0">
              <a:spAutoFit/>
            </a:bodyPr>
            <a:lstStyle/>
            <a:p>
              <a:pPr algn="l"/>
              <a:r>
                <a:rPr lang="en-US" altLang="zh-CN" sz="4800" b="1" dirty="0">
                  <a:solidFill>
                    <a:schemeClr val="tx1">
                      <a:lumMod val="50000"/>
                      <a:lumOff val="50000"/>
                    </a:schemeClr>
                  </a:solidFill>
                  <a:latin typeface="微软雅黑" panose="020B0503020204020204" pitchFamily="34" charset="-122"/>
                  <a:ea typeface="微软雅黑" panose="020B0503020204020204" pitchFamily="34" charset="-122"/>
                </a:rPr>
                <a:t>20</a:t>
              </a:r>
              <a:endParaRPr lang="zh-CN" altLang="en-US" sz="2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6" name="文本框 25">
              <a:extLst>
                <a:ext uri="{FF2B5EF4-FFF2-40B4-BE49-F238E27FC236}">
                  <a16:creationId xmlns:a16="http://schemas.microsoft.com/office/drawing/2014/main" id="{35FAE172-83E2-4632-8D9D-517BAC244431}"/>
                </a:ext>
              </a:extLst>
            </p:cNvPr>
            <p:cNvSpPr txBox="1"/>
            <p:nvPr/>
          </p:nvSpPr>
          <p:spPr>
            <a:xfrm>
              <a:off x="8315949" y="3510204"/>
              <a:ext cx="383438" cy="461665"/>
            </a:xfrm>
            <a:prstGeom prst="rect">
              <a:avLst/>
            </a:prstGeom>
            <a:noFill/>
          </p:spPr>
          <p:txBody>
            <a:bodyPr wrap="none" rtlCol="0">
              <a:spAutoFit/>
            </a:bodyPr>
            <a:lstStyle/>
            <a:p>
              <a:pPr algn="l"/>
              <a:r>
                <a:rPr lang="en-US" altLang="zh-CN" sz="2400" dirty="0">
                  <a:solidFill>
                    <a:srgbClr val="FFC000"/>
                  </a:solidFill>
                  <a:latin typeface="微软雅黑" panose="020B0503020204020204" pitchFamily="34" charset="-122"/>
                  <a:ea typeface="微软雅黑" panose="020B0503020204020204" pitchFamily="34" charset="-122"/>
                </a:rPr>
                <a:t>X</a:t>
              </a:r>
              <a:endParaRPr lang="zh-CN" altLang="en-US" sz="2400" dirty="0">
                <a:solidFill>
                  <a:srgbClr val="FFC000"/>
                </a:solidFill>
                <a:latin typeface="微软雅黑" panose="020B0503020204020204" pitchFamily="34" charset="-122"/>
                <a:ea typeface="微软雅黑" panose="020B0503020204020204" pitchFamily="34" charset="-122"/>
              </a:endParaRPr>
            </a:p>
          </p:txBody>
        </p:sp>
        <p:sp>
          <p:nvSpPr>
            <p:cNvPr id="27" name="文本框 26">
              <a:extLst>
                <a:ext uri="{FF2B5EF4-FFF2-40B4-BE49-F238E27FC236}">
                  <a16:creationId xmlns:a16="http://schemas.microsoft.com/office/drawing/2014/main" id="{DA9A96D5-E501-41E4-B2A8-038CD88E1879}"/>
                </a:ext>
              </a:extLst>
            </p:cNvPr>
            <p:cNvSpPr txBox="1"/>
            <p:nvPr/>
          </p:nvSpPr>
          <p:spPr>
            <a:xfrm>
              <a:off x="8586308" y="3325537"/>
              <a:ext cx="1120820" cy="830997"/>
            </a:xfrm>
            <a:prstGeom prst="rect">
              <a:avLst/>
            </a:prstGeom>
            <a:noFill/>
          </p:spPr>
          <p:txBody>
            <a:bodyPr wrap="none" rtlCol="0">
              <a:spAutoFit/>
            </a:bodyPr>
            <a:lstStyle/>
            <a:p>
              <a:pPr algn="l"/>
              <a:r>
                <a:rPr lang="en-US" altLang="zh-CN" sz="4800" b="1" dirty="0">
                  <a:solidFill>
                    <a:schemeClr val="tx1">
                      <a:lumMod val="50000"/>
                      <a:lumOff val="50000"/>
                    </a:schemeClr>
                  </a:solidFill>
                  <a:latin typeface="微软雅黑" panose="020B0503020204020204" pitchFamily="34" charset="-122"/>
                  <a:ea typeface="微软雅黑" panose="020B0503020204020204" pitchFamily="34" charset="-122"/>
                </a:rPr>
                <a:t>0.8</a:t>
              </a:r>
              <a:endParaRPr lang="zh-CN" altLang="en-US" sz="2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8" name="文本框 27">
              <a:extLst>
                <a:ext uri="{FF2B5EF4-FFF2-40B4-BE49-F238E27FC236}">
                  <a16:creationId xmlns:a16="http://schemas.microsoft.com/office/drawing/2014/main" id="{3782C49A-E264-42C3-9EF4-AA6F10CE2FA1}"/>
                </a:ext>
              </a:extLst>
            </p:cNvPr>
            <p:cNvSpPr txBox="1"/>
            <p:nvPr/>
          </p:nvSpPr>
          <p:spPr>
            <a:xfrm>
              <a:off x="7556612" y="4202335"/>
              <a:ext cx="779116" cy="707886"/>
            </a:xfrm>
            <a:prstGeom prst="rect">
              <a:avLst/>
            </a:prstGeom>
            <a:noFill/>
          </p:spPr>
          <p:txBody>
            <a:bodyPr wrap="square" rtlCol="0">
              <a:spAutoFit/>
            </a:bodyPr>
            <a:lstStyle/>
            <a:p>
              <a:pPr algn="ctr"/>
              <a:r>
                <a:rPr lang="zh-CN" altLang="en-US" sz="2000" dirty="0">
                  <a:solidFill>
                    <a:schemeClr val="bg1">
                      <a:lumMod val="95000"/>
                    </a:schemeClr>
                  </a:solidFill>
                  <a:latin typeface="微软雅黑" panose="020B0503020204020204" pitchFamily="34" charset="-122"/>
                  <a:ea typeface="微软雅黑" panose="020B0503020204020204" pitchFamily="34" charset="-122"/>
                </a:rPr>
                <a:t>项目数</a:t>
              </a:r>
            </a:p>
          </p:txBody>
        </p:sp>
      </p:grpSp>
      <p:grpSp>
        <p:nvGrpSpPr>
          <p:cNvPr id="2" name="组合 1">
            <a:extLst>
              <a:ext uri="{FF2B5EF4-FFF2-40B4-BE49-F238E27FC236}">
                <a16:creationId xmlns:a16="http://schemas.microsoft.com/office/drawing/2014/main" id="{D7E62CF3-679C-4C27-A6B5-A6D19F7B90E1}"/>
              </a:ext>
            </a:extLst>
          </p:cNvPr>
          <p:cNvGrpSpPr/>
          <p:nvPr/>
        </p:nvGrpSpPr>
        <p:grpSpPr>
          <a:xfrm>
            <a:off x="631260" y="3065145"/>
            <a:ext cx="5087787" cy="1619937"/>
            <a:chOff x="597509" y="3153281"/>
            <a:chExt cx="5087787" cy="1619937"/>
          </a:xfrm>
        </p:grpSpPr>
        <p:sp>
          <p:nvSpPr>
            <p:cNvPr id="8" name="group-leader_36239">
              <a:extLst>
                <a:ext uri="{FF2B5EF4-FFF2-40B4-BE49-F238E27FC236}">
                  <a16:creationId xmlns:a16="http://schemas.microsoft.com/office/drawing/2014/main" id="{2DB79029-A0F6-4224-8F4F-BB2CAB1B0080}"/>
                </a:ext>
              </a:extLst>
            </p:cNvPr>
            <p:cNvSpPr>
              <a:spLocks noChangeAspect="1"/>
            </p:cNvSpPr>
            <p:nvPr/>
          </p:nvSpPr>
          <p:spPr bwMode="auto">
            <a:xfrm>
              <a:off x="2141671" y="3153281"/>
              <a:ext cx="748128" cy="899774"/>
            </a:xfrm>
            <a:custGeom>
              <a:avLst/>
              <a:gdLst>
                <a:gd name="connsiteX0" fmla="*/ 324866 w 486677"/>
                <a:gd name="connsiteY0" fmla="*/ 367677 h 585329"/>
                <a:gd name="connsiteX1" fmla="*/ 352274 w 486677"/>
                <a:gd name="connsiteY1" fmla="*/ 375729 h 585329"/>
                <a:gd name="connsiteX2" fmla="*/ 366784 w 486677"/>
                <a:gd name="connsiteY2" fmla="*/ 370898 h 585329"/>
                <a:gd name="connsiteX3" fmla="*/ 360335 w 486677"/>
                <a:gd name="connsiteY3" fmla="*/ 453031 h 585329"/>
                <a:gd name="connsiteX4" fmla="*/ 339376 w 486677"/>
                <a:gd name="connsiteY4" fmla="*/ 472357 h 585329"/>
                <a:gd name="connsiteX5" fmla="*/ 337764 w 486677"/>
                <a:gd name="connsiteY5" fmla="*/ 472357 h 585329"/>
                <a:gd name="connsiteX6" fmla="*/ 331315 w 486677"/>
                <a:gd name="connsiteY6" fmla="*/ 470747 h 585329"/>
                <a:gd name="connsiteX7" fmla="*/ 323254 w 486677"/>
                <a:gd name="connsiteY7" fmla="*/ 370898 h 585329"/>
                <a:gd name="connsiteX8" fmla="*/ 163384 w 486677"/>
                <a:gd name="connsiteY8" fmla="*/ 367677 h 585329"/>
                <a:gd name="connsiteX9" fmla="*/ 163384 w 486677"/>
                <a:gd name="connsiteY9" fmla="*/ 370898 h 585329"/>
                <a:gd name="connsiteX10" fmla="*/ 155275 w 486677"/>
                <a:gd name="connsiteY10" fmla="*/ 470747 h 585329"/>
                <a:gd name="connsiteX11" fmla="*/ 150409 w 486677"/>
                <a:gd name="connsiteY11" fmla="*/ 472357 h 585329"/>
                <a:gd name="connsiteX12" fmla="*/ 147166 w 486677"/>
                <a:gd name="connsiteY12" fmla="*/ 472357 h 585329"/>
                <a:gd name="connsiteX13" fmla="*/ 126082 w 486677"/>
                <a:gd name="connsiteY13" fmla="*/ 453031 h 585329"/>
                <a:gd name="connsiteX14" fmla="*/ 119594 w 486677"/>
                <a:gd name="connsiteY14" fmla="*/ 370898 h 585329"/>
                <a:gd name="connsiteX15" fmla="*/ 134191 w 486677"/>
                <a:gd name="connsiteY15" fmla="*/ 375729 h 585329"/>
                <a:gd name="connsiteX16" fmla="*/ 163384 w 486677"/>
                <a:gd name="connsiteY16" fmla="*/ 367677 h 585329"/>
                <a:gd name="connsiteX17" fmla="*/ 221507 w 486677"/>
                <a:gd name="connsiteY17" fmla="*/ 143547 h 585329"/>
                <a:gd name="connsiteX18" fmla="*/ 240896 w 486677"/>
                <a:gd name="connsiteY18" fmla="*/ 153221 h 585329"/>
                <a:gd name="connsiteX19" fmla="*/ 226354 w 486677"/>
                <a:gd name="connsiteY19" fmla="*/ 266085 h 585329"/>
                <a:gd name="connsiteX20" fmla="*/ 244127 w 486677"/>
                <a:gd name="connsiteY20" fmla="*/ 296720 h 585329"/>
                <a:gd name="connsiteX21" fmla="*/ 260284 w 486677"/>
                <a:gd name="connsiteY21" fmla="*/ 266085 h 585329"/>
                <a:gd name="connsiteX22" fmla="*/ 245743 w 486677"/>
                <a:gd name="connsiteY22" fmla="*/ 153221 h 585329"/>
                <a:gd name="connsiteX23" fmla="*/ 266747 w 486677"/>
                <a:gd name="connsiteY23" fmla="*/ 143547 h 585329"/>
                <a:gd name="connsiteX24" fmla="*/ 337839 w 486677"/>
                <a:gd name="connsiteY24" fmla="*/ 161283 h 585329"/>
                <a:gd name="connsiteX25" fmla="*/ 341070 w 486677"/>
                <a:gd name="connsiteY25" fmla="*/ 162895 h 585329"/>
                <a:gd name="connsiteX26" fmla="*/ 344302 w 486677"/>
                <a:gd name="connsiteY26" fmla="*/ 164507 h 585329"/>
                <a:gd name="connsiteX27" fmla="*/ 347533 w 486677"/>
                <a:gd name="connsiteY27" fmla="*/ 167732 h 585329"/>
                <a:gd name="connsiteX28" fmla="*/ 349149 w 486677"/>
                <a:gd name="connsiteY28" fmla="*/ 170957 h 585329"/>
                <a:gd name="connsiteX29" fmla="*/ 350765 w 486677"/>
                <a:gd name="connsiteY29" fmla="*/ 175794 h 585329"/>
                <a:gd name="connsiteX30" fmla="*/ 352380 w 486677"/>
                <a:gd name="connsiteY30" fmla="*/ 179019 h 585329"/>
                <a:gd name="connsiteX31" fmla="*/ 368538 w 486677"/>
                <a:gd name="connsiteY31" fmla="*/ 333803 h 585329"/>
                <a:gd name="connsiteX32" fmla="*/ 350765 w 486677"/>
                <a:gd name="connsiteY32" fmla="*/ 357989 h 585329"/>
                <a:gd name="connsiteX33" fmla="*/ 347533 w 486677"/>
                <a:gd name="connsiteY33" fmla="*/ 357989 h 585329"/>
                <a:gd name="connsiteX34" fmla="*/ 326529 w 486677"/>
                <a:gd name="connsiteY34" fmla="*/ 338641 h 585329"/>
                <a:gd name="connsiteX35" fmla="*/ 310372 w 486677"/>
                <a:gd name="connsiteY35" fmla="*/ 196754 h 585329"/>
                <a:gd name="connsiteX36" fmla="*/ 303909 w 486677"/>
                <a:gd name="connsiteY36" fmla="*/ 195142 h 585329"/>
                <a:gd name="connsiteX37" fmla="*/ 303909 w 486677"/>
                <a:gd name="connsiteY37" fmla="*/ 343478 h 585329"/>
                <a:gd name="connsiteX38" fmla="*/ 321682 w 486677"/>
                <a:gd name="connsiteY38" fmla="*/ 557919 h 585329"/>
                <a:gd name="connsiteX39" fmla="*/ 297446 w 486677"/>
                <a:gd name="connsiteY39" fmla="*/ 585329 h 585329"/>
                <a:gd name="connsiteX40" fmla="*/ 295830 w 486677"/>
                <a:gd name="connsiteY40" fmla="*/ 585329 h 585329"/>
                <a:gd name="connsiteX41" fmla="*/ 269979 w 486677"/>
                <a:gd name="connsiteY41" fmla="*/ 561144 h 585329"/>
                <a:gd name="connsiteX42" fmla="*/ 253821 w 486677"/>
                <a:gd name="connsiteY42" fmla="*/ 367663 h 585329"/>
                <a:gd name="connsiteX43" fmla="*/ 244127 w 486677"/>
                <a:gd name="connsiteY43" fmla="*/ 370887 h 585329"/>
                <a:gd name="connsiteX44" fmla="*/ 232817 w 486677"/>
                <a:gd name="connsiteY44" fmla="*/ 367663 h 585329"/>
                <a:gd name="connsiteX45" fmla="*/ 216660 w 486677"/>
                <a:gd name="connsiteY45" fmla="*/ 561144 h 585329"/>
                <a:gd name="connsiteX46" fmla="*/ 190808 w 486677"/>
                <a:gd name="connsiteY46" fmla="*/ 585329 h 585329"/>
                <a:gd name="connsiteX47" fmla="*/ 189193 w 486677"/>
                <a:gd name="connsiteY47" fmla="*/ 585329 h 585329"/>
                <a:gd name="connsiteX48" fmla="*/ 164957 w 486677"/>
                <a:gd name="connsiteY48" fmla="*/ 557919 h 585329"/>
                <a:gd name="connsiteX49" fmla="*/ 182730 w 486677"/>
                <a:gd name="connsiteY49" fmla="*/ 343478 h 585329"/>
                <a:gd name="connsiteX50" fmla="*/ 182730 w 486677"/>
                <a:gd name="connsiteY50" fmla="*/ 195142 h 585329"/>
                <a:gd name="connsiteX51" fmla="*/ 176267 w 486677"/>
                <a:gd name="connsiteY51" fmla="*/ 196754 h 585329"/>
                <a:gd name="connsiteX52" fmla="*/ 161725 w 486677"/>
                <a:gd name="connsiteY52" fmla="*/ 338641 h 585329"/>
                <a:gd name="connsiteX53" fmla="*/ 139105 w 486677"/>
                <a:gd name="connsiteY53" fmla="*/ 357989 h 585329"/>
                <a:gd name="connsiteX54" fmla="*/ 137490 w 486677"/>
                <a:gd name="connsiteY54" fmla="*/ 357989 h 585329"/>
                <a:gd name="connsiteX55" fmla="*/ 118101 w 486677"/>
                <a:gd name="connsiteY55" fmla="*/ 333803 h 585329"/>
                <a:gd name="connsiteX56" fmla="*/ 135874 w 486677"/>
                <a:gd name="connsiteY56" fmla="*/ 179019 h 585329"/>
                <a:gd name="connsiteX57" fmla="*/ 135874 w 486677"/>
                <a:gd name="connsiteY57" fmla="*/ 175794 h 585329"/>
                <a:gd name="connsiteX58" fmla="*/ 137490 w 486677"/>
                <a:gd name="connsiteY58" fmla="*/ 170957 h 585329"/>
                <a:gd name="connsiteX59" fmla="*/ 139105 w 486677"/>
                <a:gd name="connsiteY59" fmla="*/ 167732 h 585329"/>
                <a:gd name="connsiteX60" fmla="*/ 142337 w 486677"/>
                <a:gd name="connsiteY60" fmla="*/ 164507 h 585329"/>
                <a:gd name="connsiteX61" fmla="*/ 147184 w 486677"/>
                <a:gd name="connsiteY61" fmla="*/ 161283 h 585329"/>
                <a:gd name="connsiteX62" fmla="*/ 148800 w 486677"/>
                <a:gd name="connsiteY62" fmla="*/ 161283 h 585329"/>
                <a:gd name="connsiteX63" fmla="*/ 150415 w 486677"/>
                <a:gd name="connsiteY63" fmla="*/ 159670 h 585329"/>
                <a:gd name="connsiteX64" fmla="*/ 221507 w 486677"/>
                <a:gd name="connsiteY64" fmla="*/ 143547 h 585329"/>
                <a:gd name="connsiteX65" fmla="*/ 400746 w 486677"/>
                <a:gd name="connsiteY65" fmla="*/ 104680 h 585329"/>
                <a:gd name="connsiteX66" fmla="*/ 460564 w 486677"/>
                <a:gd name="connsiteY66" fmla="*/ 119194 h 585329"/>
                <a:gd name="connsiteX67" fmla="*/ 463798 w 486677"/>
                <a:gd name="connsiteY67" fmla="*/ 120806 h 585329"/>
                <a:gd name="connsiteX68" fmla="*/ 465414 w 486677"/>
                <a:gd name="connsiteY68" fmla="*/ 122419 h 585329"/>
                <a:gd name="connsiteX69" fmla="*/ 468648 w 486677"/>
                <a:gd name="connsiteY69" fmla="*/ 125644 h 585329"/>
                <a:gd name="connsiteX70" fmla="*/ 470264 w 486677"/>
                <a:gd name="connsiteY70" fmla="*/ 127257 h 585329"/>
                <a:gd name="connsiteX71" fmla="*/ 471881 w 486677"/>
                <a:gd name="connsiteY71" fmla="*/ 132095 h 585329"/>
                <a:gd name="connsiteX72" fmla="*/ 471881 w 486677"/>
                <a:gd name="connsiteY72" fmla="*/ 133707 h 585329"/>
                <a:gd name="connsiteX73" fmla="*/ 486432 w 486677"/>
                <a:gd name="connsiteY73" fmla="*/ 262717 h 585329"/>
                <a:gd name="connsiteX74" fmla="*/ 470264 w 486677"/>
                <a:gd name="connsiteY74" fmla="*/ 283681 h 585329"/>
                <a:gd name="connsiteX75" fmla="*/ 468648 w 486677"/>
                <a:gd name="connsiteY75" fmla="*/ 283681 h 585329"/>
                <a:gd name="connsiteX76" fmla="*/ 450864 w 486677"/>
                <a:gd name="connsiteY76" fmla="*/ 267554 h 585329"/>
                <a:gd name="connsiteX77" fmla="*/ 437930 w 486677"/>
                <a:gd name="connsiteY77" fmla="*/ 149833 h 585329"/>
                <a:gd name="connsiteX78" fmla="*/ 433080 w 486677"/>
                <a:gd name="connsiteY78" fmla="*/ 148221 h 585329"/>
                <a:gd name="connsiteX79" fmla="*/ 433080 w 486677"/>
                <a:gd name="connsiteY79" fmla="*/ 270780 h 585329"/>
                <a:gd name="connsiteX80" fmla="*/ 447631 w 486677"/>
                <a:gd name="connsiteY80" fmla="*/ 448168 h 585329"/>
                <a:gd name="connsiteX81" fmla="*/ 426613 w 486677"/>
                <a:gd name="connsiteY81" fmla="*/ 472357 h 585329"/>
                <a:gd name="connsiteX82" fmla="*/ 424997 w 486677"/>
                <a:gd name="connsiteY82" fmla="*/ 472357 h 585329"/>
                <a:gd name="connsiteX83" fmla="*/ 403980 w 486677"/>
                <a:gd name="connsiteY83" fmla="*/ 453006 h 585329"/>
                <a:gd name="connsiteX84" fmla="*/ 391046 w 486677"/>
                <a:gd name="connsiteY84" fmla="*/ 291744 h 585329"/>
                <a:gd name="connsiteX85" fmla="*/ 382962 w 486677"/>
                <a:gd name="connsiteY85" fmla="*/ 293356 h 585329"/>
                <a:gd name="connsiteX86" fmla="*/ 381346 w 486677"/>
                <a:gd name="connsiteY86" fmla="*/ 293356 h 585329"/>
                <a:gd name="connsiteX87" fmla="*/ 373262 w 486677"/>
                <a:gd name="connsiteY87" fmla="*/ 217563 h 585329"/>
                <a:gd name="connsiteX88" fmla="*/ 382962 w 486677"/>
                <a:gd name="connsiteY88" fmla="*/ 232077 h 585329"/>
                <a:gd name="connsiteX89" fmla="*/ 397513 w 486677"/>
                <a:gd name="connsiteY89" fmla="*/ 207888 h 585329"/>
                <a:gd name="connsiteX90" fmla="*/ 384579 w 486677"/>
                <a:gd name="connsiteY90" fmla="*/ 112743 h 585329"/>
                <a:gd name="connsiteX91" fmla="*/ 363607 w 486677"/>
                <a:gd name="connsiteY91" fmla="*/ 104680 h 585329"/>
                <a:gd name="connsiteX92" fmla="*/ 379740 w 486677"/>
                <a:gd name="connsiteY92" fmla="*/ 112752 h 585329"/>
                <a:gd name="connsiteX93" fmla="*/ 370060 w 486677"/>
                <a:gd name="connsiteY93" fmla="*/ 188632 h 585329"/>
                <a:gd name="connsiteX94" fmla="*/ 368447 w 486677"/>
                <a:gd name="connsiteY94" fmla="*/ 175716 h 585329"/>
                <a:gd name="connsiteX95" fmla="*/ 366834 w 486677"/>
                <a:gd name="connsiteY95" fmla="*/ 170873 h 585329"/>
                <a:gd name="connsiteX96" fmla="*/ 365220 w 486677"/>
                <a:gd name="connsiteY96" fmla="*/ 162801 h 585329"/>
                <a:gd name="connsiteX97" fmla="*/ 360380 w 486677"/>
                <a:gd name="connsiteY97" fmla="*/ 157957 h 585329"/>
                <a:gd name="connsiteX98" fmla="*/ 355540 w 486677"/>
                <a:gd name="connsiteY98" fmla="*/ 151499 h 585329"/>
                <a:gd name="connsiteX99" fmla="*/ 350700 w 486677"/>
                <a:gd name="connsiteY99" fmla="*/ 148270 h 585329"/>
                <a:gd name="connsiteX100" fmla="*/ 344247 w 486677"/>
                <a:gd name="connsiteY100" fmla="*/ 143427 h 585329"/>
                <a:gd name="connsiteX101" fmla="*/ 294234 w 486677"/>
                <a:gd name="connsiteY101" fmla="*/ 130511 h 585329"/>
                <a:gd name="connsiteX102" fmla="*/ 294234 w 486677"/>
                <a:gd name="connsiteY102" fmla="*/ 128897 h 585329"/>
                <a:gd name="connsiteX103" fmla="*/ 299074 w 486677"/>
                <a:gd name="connsiteY103" fmla="*/ 122439 h 585329"/>
                <a:gd name="connsiteX104" fmla="*/ 302301 w 486677"/>
                <a:gd name="connsiteY104" fmla="*/ 120825 h 585329"/>
                <a:gd name="connsiteX105" fmla="*/ 303914 w 486677"/>
                <a:gd name="connsiteY105" fmla="*/ 119210 h 585329"/>
                <a:gd name="connsiteX106" fmla="*/ 305527 w 486677"/>
                <a:gd name="connsiteY106" fmla="*/ 119210 h 585329"/>
                <a:gd name="connsiteX107" fmla="*/ 363607 w 486677"/>
                <a:gd name="connsiteY107" fmla="*/ 104680 h 585329"/>
                <a:gd name="connsiteX108" fmla="*/ 123021 w 486677"/>
                <a:gd name="connsiteY108" fmla="*/ 104680 h 585329"/>
                <a:gd name="connsiteX109" fmla="*/ 182674 w 486677"/>
                <a:gd name="connsiteY109" fmla="*/ 119210 h 585329"/>
                <a:gd name="connsiteX110" fmla="*/ 185898 w 486677"/>
                <a:gd name="connsiteY110" fmla="*/ 120825 h 585329"/>
                <a:gd name="connsiteX111" fmla="*/ 187510 w 486677"/>
                <a:gd name="connsiteY111" fmla="*/ 122439 h 585329"/>
                <a:gd name="connsiteX112" fmla="*/ 192347 w 486677"/>
                <a:gd name="connsiteY112" fmla="*/ 128897 h 585329"/>
                <a:gd name="connsiteX113" fmla="*/ 193959 w 486677"/>
                <a:gd name="connsiteY113" fmla="*/ 130511 h 585329"/>
                <a:gd name="connsiteX114" fmla="*/ 145592 w 486677"/>
                <a:gd name="connsiteY114" fmla="*/ 143427 h 585329"/>
                <a:gd name="connsiteX115" fmla="*/ 137531 w 486677"/>
                <a:gd name="connsiteY115" fmla="*/ 146656 h 585329"/>
                <a:gd name="connsiteX116" fmla="*/ 131082 w 486677"/>
                <a:gd name="connsiteY116" fmla="*/ 151499 h 585329"/>
                <a:gd name="connsiteX117" fmla="*/ 126245 w 486677"/>
                <a:gd name="connsiteY117" fmla="*/ 157957 h 585329"/>
                <a:gd name="connsiteX118" fmla="*/ 121408 w 486677"/>
                <a:gd name="connsiteY118" fmla="*/ 162801 h 585329"/>
                <a:gd name="connsiteX119" fmla="*/ 119796 w 486677"/>
                <a:gd name="connsiteY119" fmla="*/ 170873 h 585329"/>
                <a:gd name="connsiteX120" fmla="*/ 118184 w 486677"/>
                <a:gd name="connsiteY120" fmla="*/ 177331 h 585329"/>
                <a:gd name="connsiteX121" fmla="*/ 116572 w 486677"/>
                <a:gd name="connsiteY121" fmla="*/ 188632 h 585329"/>
                <a:gd name="connsiteX122" fmla="*/ 106898 w 486677"/>
                <a:gd name="connsiteY122" fmla="*/ 112752 h 585329"/>
                <a:gd name="connsiteX123" fmla="*/ 85892 w 486677"/>
                <a:gd name="connsiteY123" fmla="*/ 104680 h 585329"/>
                <a:gd name="connsiteX124" fmla="*/ 102059 w 486677"/>
                <a:gd name="connsiteY124" fmla="*/ 112743 h 585329"/>
                <a:gd name="connsiteX125" fmla="*/ 90742 w 486677"/>
                <a:gd name="connsiteY125" fmla="*/ 207888 h 585329"/>
                <a:gd name="connsiteX126" fmla="*/ 105292 w 486677"/>
                <a:gd name="connsiteY126" fmla="*/ 232077 h 585329"/>
                <a:gd name="connsiteX127" fmla="*/ 113376 w 486677"/>
                <a:gd name="connsiteY127" fmla="*/ 217563 h 585329"/>
                <a:gd name="connsiteX128" fmla="*/ 105292 w 486677"/>
                <a:gd name="connsiteY128" fmla="*/ 293356 h 585329"/>
                <a:gd name="connsiteX129" fmla="*/ 95592 w 486677"/>
                <a:gd name="connsiteY129" fmla="*/ 291744 h 585329"/>
                <a:gd name="connsiteX130" fmla="*/ 82658 w 486677"/>
                <a:gd name="connsiteY130" fmla="*/ 453006 h 585329"/>
                <a:gd name="connsiteX131" fmla="*/ 61641 w 486677"/>
                <a:gd name="connsiteY131" fmla="*/ 472357 h 585329"/>
                <a:gd name="connsiteX132" fmla="*/ 60025 w 486677"/>
                <a:gd name="connsiteY132" fmla="*/ 472357 h 585329"/>
                <a:gd name="connsiteX133" fmla="*/ 39007 w 486677"/>
                <a:gd name="connsiteY133" fmla="*/ 448168 h 585329"/>
                <a:gd name="connsiteX134" fmla="*/ 53558 w 486677"/>
                <a:gd name="connsiteY134" fmla="*/ 270780 h 585329"/>
                <a:gd name="connsiteX135" fmla="*/ 53558 w 486677"/>
                <a:gd name="connsiteY135" fmla="*/ 148221 h 585329"/>
                <a:gd name="connsiteX136" fmla="*/ 48708 w 486677"/>
                <a:gd name="connsiteY136" fmla="*/ 149833 h 585329"/>
                <a:gd name="connsiteX137" fmla="*/ 35774 w 486677"/>
                <a:gd name="connsiteY137" fmla="*/ 267554 h 585329"/>
                <a:gd name="connsiteX138" fmla="*/ 17990 w 486677"/>
                <a:gd name="connsiteY138" fmla="*/ 283681 h 585329"/>
                <a:gd name="connsiteX139" fmla="*/ 16373 w 486677"/>
                <a:gd name="connsiteY139" fmla="*/ 283681 h 585329"/>
                <a:gd name="connsiteX140" fmla="*/ 206 w 486677"/>
                <a:gd name="connsiteY140" fmla="*/ 262717 h 585329"/>
                <a:gd name="connsiteX141" fmla="*/ 14757 w 486677"/>
                <a:gd name="connsiteY141" fmla="*/ 133707 h 585329"/>
                <a:gd name="connsiteX142" fmla="*/ 14757 w 486677"/>
                <a:gd name="connsiteY142" fmla="*/ 132095 h 585329"/>
                <a:gd name="connsiteX143" fmla="*/ 16373 w 486677"/>
                <a:gd name="connsiteY143" fmla="*/ 127257 h 585329"/>
                <a:gd name="connsiteX144" fmla="*/ 17990 w 486677"/>
                <a:gd name="connsiteY144" fmla="*/ 125644 h 585329"/>
                <a:gd name="connsiteX145" fmla="*/ 21224 w 486677"/>
                <a:gd name="connsiteY145" fmla="*/ 122419 h 585329"/>
                <a:gd name="connsiteX146" fmla="*/ 24457 w 486677"/>
                <a:gd name="connsiteY146" fmla="*/ 120806 h 585329"/>
                <a:gd name="connsiteX147" fmla="*/ 26074 w 486677"/>
                <a:gd name="connsiteY147" fmla="*/ 119194 h 585329"/>
                <a:gd name="connsiteX148" fmla="*/ 27690 w 486677"/>
                <a:gd name="connsiteY148" fmla="*/ 119194 h 585329"/>
                <a:gd name="connsiteX149" fmla="*/ 85892 w 486677"/>
                <a:gd name="connsiteY149" fmla="*/ 104680 h 585329"/>
                <a:gd name="connsiteX150" fmla="*/ 244097 w 486677"/>
                <a:gd name="connsiteY150" fmla="*/ 17619 h 585329"/>
                <a:gd name="connsiteX151" fmla="*/ 298899 w 486677"/>
                <a:gd name="connsiteY151" fmla="*/ 77344 h 585329"/>
                <a:gd name="connsiteX152" fmla="*/ 244097 w 486677"/>
                <a:gd name="connsiteY152" fmla="*/ 137069 h 585329"/>
                <a:gd name="connsiteX153" fmla="*/ 189295 w 486677"/>
                <a:gd name="connsiteY153" fmla="*/ 77344 h 585329"/>
                <a:gd name="connsiteX154" fmla="*/ 244097 w 486677"/>
                <a:gd name="connsiteY154" fmla="*/ 17619 h 585329"/>
                <a:gd name="connsiteX155" fmla="*/ 382202 w 486677"/>
                <a:gd name="connsiteY155" fmla="*/ 0 h 585329"/>
                <a:gd name="connsiteX156" fmla="*/ 428194 w 486677"/>
                <a:gd name="connsiteY156" fmla="*/ 50008 h 585329"/>
                <a:gd name="connsiteX157" fmla="*/ 382202 w 486677"/>
                <a:gd name="connsiteY157" fmla="*/ 100016 h 585329"/>
                <a:gd name="connsiteX158" fmla="*/ 336210 w 486677"/>
                <a:gd name="connsiteY158" fmla="*/ 50008 h 585329"/>
                <a:gd name="connsiteX159" fmla="*/ 382202 w 486677"/>
                <a:gd name="connsiteY159" fmla="*/ 0 h 585329"/>
                <a:gd name="connsiteX160" fmla="*/ 104436 w 486677"/>
                <a:gd name="connsiteY160" fmla="*/ 0 h 585329"/>
                <a:gd name="connsiteX161" fmla="*/ 150428 w 486677"/>
                <a:gd name="connsiteY161" fmla="*/ 50008 h 585329"/>
                <a:gd name="connsiteX162" fmla="*/ 104436 w 486677"/>
                <a:gd name="connsiteY162" fmla="*/ 100016 h 585329"/>
                <a:gd name="connsiteX163" fmla="*/ 58444 w 486677"/>
                <a:gd name="connsiteY163" fmla="*/ 50008 h 585329"/>
                <a:gd name="connsiteX164" fmla="*/ 104436 w 486677"/>
                <a:gd name="connsiteY164" fmla="*/ 0 h 585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486677" h="585329">
                  <a:moveTo>
                    <a:pt x="324866" y="367677"/>
                  </a:moveTo>
                  <a:cubicBezTo>
                    <a:pt x="331315" y="374119"/>
                    <a:pt x="340989" y="377340"/>
                    <a:pt x="352274" y="375729"/>
                  </a:cubicBezTo>
                  <a:cubicBezTo>
                    <a:pt x="357111" y="375729"/>
                    <a:pt x="361948" y="372508"/>
                    <a:pt x="366784" y="370898"/>
                  </a:cubicBezTo>
                  <a:lnTo>
                    <a:pt x="360335" y="453031"/>
                  </a:lnTo>
                  <a:cubicBezTo>
                    <a:pt x="360335" y="464305"/>
                    <a:pt x="350662" y="472357"/>
                    <a:pt x="339376" y="472357"/>
                  </a:cubicBezTo>
                  <a:cubicBezTo>
                    <a:pt x="337764" y="472357"/>
                    <a:pt x="337764" y="472357"/>
                    <a:pt x="337764" y="472357"/>
                  </a:cubicBezTo>
                  <a:cubicBezTo>
                    <a:pt x="336152" y="472357"/>
                    <a:pt x="332928" y="470747"/>
                    <a:pt x="331315" y="470747"/>
                  </a:cubicBezTo>
                  <a:lnTo>
                    <a:pt x="323254" y="370898"/>
                  </a:lnTo>
                  <a:close/>
                  <a:moveTo>
                    <a:pt x="163384" y="367677"/>
                  </a:moveTo>
                  <a:lnTo>
                    <a:pt x="163384" y="370898"/>
                  </a:lnTo>
                  <a:lnTo>
                    <a:pt x="155275" y="470747"/>
                  </a:lnTo>
                  <a:cubicBezTo>
                    <a:pt x="153653" y="470747"/>
                    <a:pt x="152031" y="472357"/>
                    <a:pt x="150409" y="472357"/>
                  </a:cubicBezTo>
                  <a:cubicBezTo>
                    <a:pt x="148788" y="472357"/>
                    <a:pt x="148788" y="472357"/>
                    <a:pt x="147166" y="472357"/>
                  </a:cubicBezTo>
                  <a:cubicBezTo>
                    <a:pt x="137435" y="472357"/>
                    <a:pt x="127704" y="464305"/>
                    <a:pt x="126082" y="453031"/>
                  </a:cubicBezTo>
                  <a:lnTo>
                    <a:pt x="119594" y="370898"/>
                  </a:lnTo>
                  <a:cubicBezTo>
                    <a:pt x="124460" y="372508"/>
                    <a:pt x="129325" y="375729"/>
                    <a:pt x="134191" y="375729"/>
                  </a:cubicBezTo>
                  <a:cubicBezTo>
                    <a:pt x="145544" y="377340"/>
                    <a:pt x="155275" y="374119"/>
                    <a:pt x="163384" y="367677"/>
                  </a:cubicBezTo>
                  <a:close/>
                  <a:moveTo>
                    <a:pt x="221507" y="143547"/>
                  </a:moveTo>
                  <a:lnTo>
                    <a:pt x="240896" y="153221"/>
                  </a:lnTo>
                  <a:lnTo>
                    <a:pt x="226354" y="266085"/>
                  </a:lnTo>
                  <a:lnTo>
                    <a:pt x="244127" y="296720"/>
                  </a:lnTo>
                  <a:lnTo>
                    <a:pt x="260284" y="266085"/>
                  </a:lnTo>
                  <a:lnTo>
                    <a:pt x="245743" y="153221"/>
                  </a:lnTo>
                  <a:lnTo>
                    <a:pt x="266747" y="143547"/>
                  </a:lnTo>
                  <a:cubicBezTo>
                    <a:pt x="302293" y="148384"/>
                    <a:pt x="336223" y="159670"/>
                    <a:pt x="337839" y="161283"/>
                  </a:cubicBezTo>
                  <a:cubicBezTo>
                    <a:pt x="339455" y="161283"/>
                    <a:pt x="339455" y="161283"/>
                    <a:pt x="341070" y="162895"/>
                  </a:cubicBezTo>
                  <a:cubicBezTo>
                    <a:pt x="342686" y="162895"/>
                    <a:pt x="342686" y="164507"/>
                    <a:pt x="344302" y="164507"/>
                  </a:cubicBezTo>
                  <a:cubicBezTo>
                    <a:pt x="345917" y="166120"/>
                    <a:pt x="345917" y="166120"/>
                    <a:pt x="347533" y="167732"/>
                  </a:cubicBezTo>
                  <a:cubicBezTo>
                    <a:pt x="347533" y="169344"/>
                    <a:pt x="349149" y="169344"/>
                    <a:pt x="349149" y="170957"/>
                  </a:cubicBezTo>
                  <a:cubicBezTo>
                    <a:pt x="350765" y="172569"/>
                    <a:pt x="350765" y="174182"/>
                    <a:pt x="350765" y="175794"/>
                  </a:cubicBezTo>
                  <a:cubicBezTo>
                    <a:pt x="350765" y="177406"/>
                    <a:pt x="352380" y="177406"/>
                    <a:pt x="352380" y="179019"/>
                  </a:cubicBezTo>
                  <a:lnTo>
                    <a:pt x="368538" y="333803"/>
                  </a:lnTo>
                  <a:cubicBezTo>
                    <a:pt x="370153" y="346702"/>
                    <a:pt x="362075" y="356376"/>
                    <a:pt x="350765" y="357989"/>
                  </a:cubicBezTo>
                  <a:cubicBezTo>
                    <a:pt x="349149" y="357989"/>
                    <a:pt x="349149" y="357989"/>
                    <a:pt x="347533" y="357989"/>
                  </a:cubicBezTo>
                  <a:cubicBezTo>
                    <a:pt x="336223" y="357989"/>
                    <a:pt x="328145" y="349927"/>
                    <a:pt x="326529" y="338641"/>
                  </a:cubicBezTo>
                  <a:lnTo>
                    <a:pt x="310372" y="196754"/>
                  </a:lnTo>
                  <a:cubicBezTo>
                    <a:pt x="308756" y="196754"/>
                    <a:pt x="307140" y="196754"/>
                    <a:pt x="303909" y="195142"/>
                  </a:cubicBezTo>
                  <a:lnTo>
                    <a:pt x="303909" y="343478"/>
                  </a:lnTo>
                  <a:lnTo>
                    <a:pt x="321682" y="557919"/>
                  </a:lnTo>
                  <a:cubicBezTo>
                    <a:pt x="323297" y="572430"/>
                    <a:pt x="311987" y="583717"/>
                    <a:pt x="297446" y="585329"/>
                  </a:cubicBezTo>
                  <a:cubicBezTo>
                    <a:pt x="297446" y="585329"/>
                    <a:pt x="295830" y="585329"/>
                    <a:pt x="295830" y="585329"/>
                  </a:cubicBezTo>
                  <a:cubicBezTo>
                    <a:pt x="282904" y="585329"/>
                    <a:pt x="271594" y="575655"/>
                    <a:pt x="269979" y="561144"/>
                  </a:cubicBezTo>
                  <a:lnTo>
                    <a:pt x="253821" y="367663"/>
                  </a:lnTo>
                  <a:cubicBezTo>
                    <a:pt x="250590" y="369275"/>
                    <a:pt x="247359" y="370887"/>
                    <a:pt x="244127" y="370887"/>
                  </a:cubicBezTo>
                  <a:cubicBezTo>
                    <a:pt x="239280" y="370887"/>
                    <a:pt x="236049" y="369275"/>
                    <a:pt x="232817" y="367663"/>
                  </a:cubicBezTo>
                  <a:lnTo>
                    <a:pt x="216660" y="561144"/>
                  </a:lnTo>
                  <a:cubicBezTo>
                    <a:pt x="216660" y="575655"/>
                    <a:pt x="205350" y="585329"/>
                    <a:pt x="190808" y="585329"/>
                  </a:cubicBezTo>
                  <a:cubicBezTo>
                    <a:pt x="190808" y="585329"/>
                    <a:pt x="190808" y="585329"/>
                    <a:pt x="189193" y="585329"/>
                  </a:cubicBezTo>
                  <a:cubicBezTo>
                    <a:pt x="174651" y="583717"/>
                    <a:pt x="164957" y="572430"/>
                    <a:pt x="164957" y="557919"/>
                  </a:cubicBezTo>
                  <a:lnTo>
                    <a:pt x="182730" y="343478"/>
                  </a:lnTo>
                  <a:lnTo>
                    <a:pt x="182730" y="195142"/>
                  </a:lnTo>
                  <a:cubicBezTo>
                    <a:pt x="181114" y="196754"/>
                    <a:pt x="177883" y="196754"/>
                    <a:pt x="176267" y="196754"/>
                  </a:cubicBezTo>
                  <a:lnTo>
                    <a:pt x="161725" y="338641"/>
                  </a:lnTo>
                  <a:cubicBezTo>
                    <a:pt x="160110" y="349927"/>
                    <a:pt x="150415" y="357989"/>
                    <a:pt x="139105" y="357989"/>
                  </a:cubicBezTo>
                  <a:cubicBezTo>
                    <a:pt x="139105" y="357989"/>
                    <a:pt x="137490" y="357989"/>
                    <a:pt x="137490" y="357989"/>
                  </a:cubicBezTo>
                  <a:cubicBezTo>
                    <a:pt x="124564" y="356376"/>
                    <a:pt x="116485" y="346702"/>
                    <a:pt x="118101" y="333803"/>
                  </a:cubicBezTo>
                  <a:lnTo>
                    <a:pt x="135874" y="179019"/>
                  </a:lnTo>
                  <a:cubicBezTo>
                    <a:pt x="135874" y="177406"/>
                    <a:pt x="135874" y="175794"/>
                    <a:pt x="135874" y="175794"/>
                  </a:cubicBezTo>
                  <a:cubicBezTo>
                    <a:pt x="135874" y="174182"/>
                    <a:pt x="137490" y="172569"/>
                    <a:pt x="137490" y="170957"/>
                  </a:cubicBezTo>
                  <a:cubicBezTo>
                    <a:pt x="137490" y="169344"/>
                    <a:pt x="139105" y="169344"/>
                    <a:pt x="139105" y="167732"/>
                  </a:cubicBezTo>
                  <a:cubicBezTo>
                    <a:pt x="140721" y="166120"/>
                    <a:pt x="142337" y="166120"/>
                    <a:pt x="142337" y="164507"/>
                  </a:cubicBezTo>
                  <a:cubicBezTo>
                    <a:pt x="143952" y="162895"/>
                    <a:pt x="145568" y="162895"/>
                    <a:pt x="147184" y="161283"/>
                  </a:cubicBezTo>
                  <a:cubicBezTo>
                    <a:pt x="147184" y="161283"/>
                    <a:pt x="148800" y="161283"/>
                    <a:pt x="148800" y="161283"/>
                  </a:cubicBezTo>
                  <a:cubicBezTo>
                    <a:pt x="148800" y="159670"/>
                    <a:pt x="150415" y="159670"/>
                    <a:pt x="150415" y="159670"/>
                  </a:cubicBezTo>
                  <a:cubicBezTo>
                    <a:pt x="156878" y="158058"/>
                    <a:pt x="189193" y="146772"/>
                    <a:pt x="221507" y="143547"/>
                  </a:cubicBezTo>
                  <a:close/>
                  <a:moveTo>
                    <a:pt x="400746" y="104680"/>
                  </a:moveTo>
                  <a:cubicBezTo>
                    <a:pt x="431464" y="107905"/>
                    <a:pt x="458948" y="117581"/>
                    <a:pt x="460564" y="119194"/>
                  </a:cubicBezTo>
                  <a:cubicBezTo>
                    <a:pt x="462181" y="119194"/>
                    <a:pt x="462181" y="120806"/>
                    <a:pt x="463798" y="120806"/>
                  </a:cubicBezTo>
                  <a:cubicBezTo>
                    <a:pt x="463798" y="120806"/>
                    <a:pt x="465414" y="120806"/>
                    <a:pt x="465414" y="122419"/>
                  </a:cubicBezTo>
                  <a:cubicBezTo>
                    <a:pt x="467031" y="122419"/>
                    <a:pt x="468648" y="124031"/>
                    <a:pt x="468648" y="125644"/>
                  </a:cubicBezTo>
                  <a:cubicBezTo>
                    <a:pt x="468648" y="125644"/>
                    <a:pt x="470264" y="127257"/>
                    <a:pt x="470264" y="127257"/>
                  </a:cubicBezTo>
                  <a:cubicBezTo>
                    <a:pt x="471881" y="128869"/>
                    <a:pt x="471881" y="130482"/>
                    <a:pt x="471881" y="132095"/>
                  </a:cubicBezTo>
                  <a:cubicBezTo>
                    <a:pt x="471881" y="132095"/>
                    <a:pt x="471881" y="133707"/>
                    <a:pt x="471881" y="133707"/>
                  </a:cubicBezTo>
                  <a:lnTo>
                    <a:pt x="486432" y="262717"/>
                  </a:lnTo>
                  <a:cubicBezTo>
                    <a:pt x="488048" y="274005"/>
                    <a:pt x="481581" y="282068"/>
                    <a:pt x="470264" y="283681"/>
                  </a:cubicBezTo>
                  <a:cubicBezTo>
                    <a:pt x="470264" y="283681"/>
                    <a:pt x="470264" y="283681"/>
                    <a:pt x="468648" y="283681"/>
                  </a:cubicBezTo>
                  <a:cubicBezTo>
                    <a:pt x="460564" y="283681"/>
                    <a:pt x="452481" y="277230"/>
                    <a:pt x="450864" y="267554"/>
                  </a:cubicBezTo>
                  <a:lnTo>
                    <a:pt x="437930" y="149833"/>
                  </a:lnTo>
                  <a:cubicBezTo>
                    <a:pt x="436314" y="148221"/>
                    <a:pt x="434697" y="148221"/>
                    <a:pt x="433080" y="148221"/>
                  </a:cubicBezTo>
                  <a:lnTo>
                    <a:pt x="433080" y="270780"/>
                  </a:lnTo>
                  <a:lnTo>
                    <a:pt x="447631" y="448168"/>
                  </a:lnTo>
                  <a:cubicBezTo>
                    <a:pt x="447631" y="461069"/>
                    <a:pt x="439547" y="470744"/>
                    <a:pt x="426613" y="472357"/>
                  </a:cubicBezTo>
                  <a:cubicBezTo>
                    <a:pt x="426613" y="472357"/>
                    <a:pt x="426613" y="472357"/>
                    <a:pt x="424997" y="472357"/>
                  </a:cubicBezTo>
                  <a:cubicBezTo>
                    <a:pt x="413680" y="472357"/>
                    <a:pt x="405596" y="464294"/>
                    <a:pt x="403980" y="453006"/>
                  </a:cubicBezTo>
                  <a:lnTo>
                    <a:pt x="391046" y="291744"/>
                  </a:lnTo>
                  <a:cubicBezTo>
                    <a:pt x="387813" y="291744"/>
                    <a:pt x="386196" y="293356"/>
                    <a:pt x="382962" y="293356"/>
                  </a:cubicBezTo>
                  <a:cubicBezTo>
                    <a:pt x="382962" y="293356"/>
                    <a:pt x="382962" y="293356"/>
                    <a:pt x="381346" y="293356"/>
                  </a:cubicBezTo>
                  <a:lnTo>
                    <a:pt x="373262" y="217563"/>
                  </a:lnTo>
                  <a:lnTo>
                    <a:pt x="382962" y="232077"/>
                  </a:lnTo>
                  <a:lnTo>
                    <a:pt x="397513" y="207888"/>
                  </a:lnTo>
                  <a:lnTo>
                    <a:pt x="384579" y="112743"/>
                  </a:lnTo>
                  <a:close/>
                  <a:moveTo>
                    <a:pt x="363607" y="104680"/>
                  </a:moveTo>
                  <a:lnTo>
                    <a:pt x="379740" y="112752"/>
                  </a:lnTo>
                  <a:lnTo>
                    <a:pt x="370060" y="188632"/>
                  </a:lnTo>
                  <a:lnTo>
                    <a:pt x="368447" y="175716"/>
                  </a:lnTo>
                  <a:cubicBezTo>
                    <a:pt x="368447" y="174102"/>
                    <a:pt x="368447" y="170873"/>
                    <a:pt x="366834" y="170873"/>
                  </a:cubicBezTo>
                  <a:cubicBezTo>
                    <a:pt x="366834" y="169258"/>
                    <a:pt x="366834" y="166030"/>
                    <a:pt x="365220" y="162801"/>
                  </a:cubicBezTo>
                  <a:cubicBezTo>
                    <a:pt x="363607" y="161186"/>
                    <a:pt x="361994" y="159572"/>
                    <a:pt x="360380" y="157957"/>
                  </a:cubicBezTo>
                  <a:cubicBezTo>
                    <a:pt x="360380" y="156343"/>
                    <a:pt x="358767" y="153114"/>
                    <a:pt x="355540" y="151499"/>
                  </a:cubicBezTo>
                  <a:cubicBezTo>
                    <a:pt x="353927" y="149885"/>
                    <a:pt x="352314" y="148270"/>
                    <a:pt x="350700" y="148270"/>
                  </a:cubicBezTo>
                  <a:cubicBezTo>
                    <a:pt x="349087" y="146656"/>
                    <a:pt x="347474" y="145042"/>
                    <a:pt x="344247" y="143427"/>
                  </a:cubicBezTo>
                  <a:cubicBezTo>
                    <a:pt x="342634" y="143427"/>
                    <a:pt x="320047" y="135355"/>
                    <a:pt x="294234" y="130511"/>
                  </a:cubicBezTo>
                  <a:cubicBezTo>
                    <a:pt x="294234" y="130511"/>
                    <a:pt x="294234" y="128897"/>
                    <a:pt x="294234" y="128897"/>
                  </a:cubicBezTo>
                  <a:cubicBezTo>
                    <a:pt x="295848" y="127282"/>
                    <a:pt x="297461" y="124054"/>
                    <a:pt x="299074" y="122439"/>
                  </a:cubicBezTo>
                  <a:cubicBezTo>
                    <a:pt x="300688" y="120825"/>
                    <a:pt x="300688" y="120825"/>
                    <a:pt x="302301" y="120825"/>
                  </a:cubicBezTo>
                  <a:cubicBezTo>
                    <a:pt x="302301" y="119210"/>
                    <a:pt x="303914" y="119210"/>
                    <a:pt x="303914" y="119210"/>
                  </a:cubicBezTo>
                  <a:cubicBezTo>
                    <a:pt x="303914" y="119210"/>
                    <a:pt x="303914" y="119210"/>
                    <a:pt x="305527" y="119210"/>
                  </a:cubicBezTo>
                  <a:cubicBezTo>
                    <a:pt x="310367" y="115981"/>
                    <a:pt x="336181" y="107909"/>
                    <a:pt x="363607" y="104680"/>
                  </a:cubicBezTo>
                  <a:close/>
                  <a:moveTo>
                    <a:pt x="123021" y="104680"/>
                  </a:moveTo>
                  <a:cubicBezTo>
                    <a:pt x="153653" y="107909"/>
                    <a:pt x="181061" y="117596"/>
                    <a:pt x="182674" y="119210"/>
                  </a:cubicBezTo>
                  <a:cubicBezTo>
                    <a:pt x="184286" y="119210"/>
                    <a:pt x="184286" y="120825"/>
                    <a:pt x="185898" y="120825"/>
                  </a:cubicBezTo>
                  <a:cubicBezTo>
                    <a:pt x="185898" y="120825"/>
                    <a:pt x="187510" y="120825"/>
                    <a:pt x="187510" y="122439"/>
                  </a:cubicBezTo>
                  <a:cubicBezTo>
                    <a:pt x="189123" y="124054"/>
                    <a:pt x="190735" y="127282"/>
                    <a:pt x="192347" y="128897"/>
                  </a:cubicBezTo>
                  <a:cubicBezTo>
                    <a:pt x="193959" y="128897"/>
                    <a:pt x="193959" y="130511"/>
                    <a:pt x="193959" y="130511"/>
                  </a:cubicBezTo>
                  <a:cubicBezTo>
                    <a:pt x="169776" y="135355"/>
                    <a:pt x="150429" y="141813"/>
                    <a:pt x="145592" y="143427"/>
                  </a:cubicBezTo>
                  <a:lnTo>
                    <a:pt x="137531" y="146656"/>
                  </a:lnTo>
                  <a:cubicBezTo>
                    <a:pt x="135919" y="148270"/>
                    <a:pt x="134306" y="149885"/>
                    <a:pt x="131082" y="151499"/>
                  </a:cubicBezTo>
                  <a:cubicBezTo>
                    <a:pt x="129470" y="153114"/>
                    <a:pt x="127857" y="154728"/>
                    <a:pt x="126245" y="157957"/>
                  </a:cubicBezTo>
                  <a:cubicBezTo>
                    <a:pt x="124633" y="157957"/>
                    <a:pt x="123021" y="161186"/>
                    <a:pt x="121408" y="162801"/>
                  </a:cubicBezTo>
                  <a:cubicBezTo>
                    <a:pt x="121408" y="166030"/>
                    <a:pt x="119796" y="169258"/>
                    <a:pt x="119796" y="170873"/>
                  </a:cubicBezTo>
                  <a:cubicBezTo>
                    <a:pt x="119796" y="170873"/>
                    <a:pt x="118184" y="174102"/>
                    <a:pt x="118184" y="177331"/>
                  </a:cubicBezTo>
                  <a:lnTo>
                    <a:pt x="116572" y="188632"/>
                  </a:lnTo>
                  <a:lnTo>
                    <a:pt x="106898" y="112752"/>
                  </a:lnTo>
                  <a:close/>
                  <a:moveTo>
                    <a:pt x="85892" y="104680"/>
                  </a:moveTo>
                  <a:lnTo>
                    <a:pt x="102059" y="112743"/>
                  </a:lnTo>
                  <a:lnTo>
                    <a:pt x="90742" y="207888"/>
                  </a:lnTo>
                  <a:lnTo>
                    <a:pt x="105292" y="232077"/>
                  </a:lnTo>
                  <a:lnTo>
                    <a:pt x="113376" y="217563"/>
                  </a:lnTo>
                  <a:lnTo>
                    <a:pt x="105292" y="293356"/>
                  </a:lnTo>
                  <a:cubicBezTo>
                    <a:pt x="102059" y="293356"/>
                    <a:pt x="98825" y="291744"/>
                    <a:pt x="95592" y="291744"/>
                  </a:cubicBezTo>
                  <a:lnTo>
                    <a:pt x="82658" y="453006"/>
                  </a:lnTo>
                  <a:cubicBezTo>
                    <a:pt x="82658" y="464294"/>
                    <a:pt x="72958" y="472357"/>
                    <a:pt x="61641" y="472357"/>
                  </a:cubicBezTo>
                  <a:cubicBezTo>
                    <a:pt x="61641" y="472357"/>
                    <a:pt x="60025" y="472357"/>
                    <a:pt x="60025" y="472357"/>
                  </a:cubicBezTo>
                  <a:cubicBezTo>
                    <a:pt x="47091" y="470744"/>
                    <a:pt x="39007" y="461069"/>
                    <a:pt x="39007" y="448168"/>
                  </a:cubicBezTo>
                  <a:lnTo>
                    <a:pt x="53558" y="270780"/>
                  </a:lnTo>
                  <a:lnTo>
                    <a:pt x="53558" y="148221"/>
                  </a:lnTo>
                  <a:cubicBezTo>
                    <a:pt x="51941" y="148221"/>
                    <a:pt x="50324" y="148221"/>
                    <a:pt x="48708" y="149833"/>
                  </a:cubicBezTo>
                  <a:lnTo>
                    <a:pt x="35774" y="267554"/>
                  </a:lnTo>
                  <a:cubicBezTo>
                    <a:pt x="35774" y="277230"/>
                    <a:pt x="27690" y="283681"/>
                    <a:pt x="17990" y="283681"/>
                  </a:cubicBezTo>
                  <a:cubicBezTo>
                    <a:pt x="17990" y="283681"/>
                    <a:pt x="16373" y="283681"/>
                    <a:pt x="16373" y="283681"/>
                  </a:cubicBezTo>
                  <a:cubicBezTo>
                    <a:pt x="6673" y="282068"/>
                    <a:pt x="-1410" y="274005"/>
                    <a:pt x="206" y="262717"/>
                  </a:cubicBezTo>
                  <a:lnTo>
                    <a:pt x="14757" y="133707"/>
                  </a:lnTo>
                  <a:cubicBezTo>
                    <a:pt x="14757" y="133707"/>
                    <a:pt x="14757" y="132095"/>
                    <a:pt x="14757" y="132095"/>
                  </a:cubicBezTo>
                  <a:cubicBezTo>
                    <a:pt x="16373" y="130482"/>
                    <a:pt x="16373" y="128869"/>
                    <a:pt x="16373" y="127257"/>
                  </a:cubicBezTo>
                  <a:cubicBezTo>
                    <a:pt x="16373" y="127257"/>
                    <a:pt x="17990" y="125644"/>
                    <a:pt x="17990" y="125644"/>
                  </a:cubicBezTo>
                  <a:cubicBezTo>
                    <a:pt x="19607" y="124031"/>
                    <a:pt x="19607" y="122419"/>
                    <a:pt x="21224" y="122419"/>
                  </a:cubicBezTo>
                  <a:cubicBezTo>
                    <a:pt x="21224" y="120806"/>
                    <a:pt x="22840" y="120806"/>
                    <a:pt x="24457" y="120806"/>
                  </a:cubicBezTo>
                  <a:cubicBezTo>
                    <a:pt x="24457" y="119194"/>
                    <a:pt x="26074" y="119194"/>
                    <a:pt x="26074" y="119194"/>
                  </a:cubicBezTo>
                  <a:cubicBezTo>
                    <a:pt x="26074" y="119194"/>
                    <a:pt x="26074" y="119194"/>
                    <a:pt x="27690" y="119194"/>
                  </a:cubicBezTo>
                  <a:cubicBezTo>
                    <a:pt x="32541" y="115968"/>
                    <a:pt x="58408" y="107905"/>
                    <a:pt x="85892" y="104680"/>
                  </a:cubicBezTo>
                  <a:close/>
                  <a:moveTo>
                    <a:pt x="244097" y="17619"/>
                  </a:moveTo>
                  <a:cubicBezTo>
                    <a:pt x="274363" y="17619"/>
                    <a:pt x="298899" y="44359"/>
                    <a:pt x="298899" y="77344"/>
                  </a:cubicBezTo>
                  <a:cubicBezTo>
                    <a:pt x="298899" y="110329"/>
                    <a:pt x="274363" y="137069"/>
                    <a:pt x="244097" y="137069"/>
                  </a:cubicBezTo>
                  <a:cubicBezTo>
                    <a:pt x="213831" y="137069"/>
                    <a:pt x="189295" y="110329"/>
                    <a:pt x="189295" y="77344"/>
                  </a:cubicBezTo>
                  <a:cubicBezTo>
                    <a:pt x="189295" y="44359"/>
                    <a:pt x="213831" y="17619"/>
                    <a:pt x="244097" y="17619"/>
                  </a:cubicBezTo>
                  <a:close/>
                  <a:moveTo>
                    <a:pt x="382202" y="0"/>
                  </a:moveTo>
                  <a:cubicBezTo>
                    <a:pt x="407603" y="0"/>
                    <a:pt x="428194" y="22389"/>
                    <a:pt x="428194" y="50008"/>
                  </a:cubicBezTo>
                  <a:cubicBezTo>
                    <a:pt x="428194" y="77627"/>
                    <a:pt x="407603" y="100016"/>
                    <a:pt x="382202" y="100016"/>
                  </a:cubicBezTo>
                  <a:cubicBezTo>
                    <a:pt x="356801" y="100016"/>
                    <a:pt x="336210" y="77627"/>
                    <a:pt x="336210" y="50008"/>
                  </a:cubicBezTo>
                  <a:cubicBezTo>
                    <a:pt x="336210" y="22389"/>
                    <a:pt x="356801" y="0"/>
                    <a:pt x="382202" y="0"/>
                  </a:cubicBezTo>
                  <a:close/>
                  <a:moveTo>
                    <a:pt x="104436" y="0"/>
                  </a:moveTo>
                  <a:cubicBezTo>
                    <a:pt x="129837" y="0"/>
                    <a:pt x="150428" y="22389"/>
                    <a:pt x="150428" y="50008"/>
                  </a:cubicBezTo>
                  <a:cubicBezTo>
                    <a:pt x="150428" y="77627"/>
                    <a:pt x="129837" y="100016"/>
                    <a:pt x="104436" y="100016"/>
                  </a:cubicBezTo>
                  <a:cubicBezTo>
                    <a:pt x="79035" y="100016"/>
                    <a:pt x="58444" y="77627"/>
                    <a:pt x="58444" y="50008"/>
                  </a:cubicBezTo>
                  <a:cubicBezTo>
                    <a:pt x="58444" y="22389"/>
                    <a:pt x="79035" y="0"/>
                    <a:pt x="104436" y="0"/>
                  </a:cubicBezTo>
                  <a:close/>
                </a:path>
              </a:pathLst>
            </a:custGeom>
            <a:solidFill>
              <a:schemeClr val="tx1">
                <a:lumMod val="50000"/>
                <a:lumOff val="50000"/>
              </a:schemeClr>
            </a:solidFill>
            <a:ln>
              <a:noFill/>
            </a:ln>
          </p:spPr>
        </p:sp>
        <p:sp>
          <p:nvSpPr>
            <p:cNvPr id="9" name="yen-coin_20958">
              <a:extLst>
                <a:ext uri="{FF2B5EF4-FFF2-40B4-BE49-F238E27FC236}">
                  <a16:creationId xmlns:a16="http://schemas.microsoft.com/office/drawing/2014/main" id="{9EDE41F0-58B1-481E-86FE-CBD7DA3C61C9}"/>
                </a:ext>
              </a:extLst>
            </p:cNvPr>
            <p:cNvSpPr>
              <a:spLocks noChangeAspect="1"/>
            </p:cNvSpPr>
            <p:nvPr/>
          </p:nvSpPr>
          <p:spPr bwMode="auto">
            <a:xfrm>
              <a:off x="3372158" y="3187671"/>
              <a:ext cx="832154" cy="830994"/>
            </a:xfrm>
            <a:custGeom>
              <a:avLst/>
              <a:gdLst>
                <a:gd name="T0" fmla="*/ 1034 w 2069"/>
                <a:gd name="T1" fmla="*/ 0 h 2069"/>
                <a:gd name="T2" fmla="*/ 0 w 2069"/>
                <a:gd name="T3" fmla="*/ 1034 h 2069"/>
                <a:gd name="T4" fmla="*/ 1034 w 2069"/>
                <a:gd name="T5" fmla="*/ 2069 h 2069"/>
                <a:gd name="T6" fmla="*/ 2069 w 2069"/>
                <a:gd name="T7" fmla="*/ 1034 h 2069"/>
                <a:gd name="T8" fmla="*/ 1034 w 2069"/>
                <a:gd name="T9" fmla="*/ 0 h 2069"/>
                <a:gd name="T10" fmla="*/ 1537 w 2069"/>
                <a:gd name="T11" fmla="*/ 776 h 2069"/>
                <a:gd name="T12" fmla="*/ 1537 w 2069"/>
                <a:gd name="T13" fmla="*/ 912 h 2069"/>
                <a:gd name="T14" fmla="*/ 1282 w 2069"/>
                <a:gd name="T15" fmla="*/ 912 h 2069"/>
                <a:gd name="T16" fmla="*/ 1153 w 2069"/>
                <a:gd name="T17" fmla="*/ 1132 h 2069"/>
                <a:gd name="T18" fmla="*/ 1504 w 2069"/>
                <a:gd name="T19" fmla="*/ 1132 h 2069"/>
                <a:gd name="T20" fmla="*/ 1504 w 2069"/>
                <a:gd name="T21" fmla="*/ 1267 h 2069"/>
                <a:gd name="T22" fmla="*/ 1128 w 2069"/>
                <a:gd name="T23" fmla="*/ 1267 h 2069"/>
                <a:gd name="T24" fmla="*/ 1128 w 2069"/>
                <a:gd name="T25" fmla="*/ 1742 h 2069"/>
                <a:gd name="T26" fmla="*/ 938 w 2069"/>
                <a:gd name="T27" fmla="*/ 1742 h 2069"/>
                <a:gd name="T28" fmla="*/ 938 w 2069"/>
                <a:gd name="T29" fmla="*/ 1267 h 2069"/>
                <a:gd name="T30" fmla="*/ 572 w 2069"/>
                <a:gd name="T31" fmla="*/ 1267 h 2069"/>
                <a:gd name="T32" fmla="*/ 572 w 2069"/>
                <a:gd name="T33" fmla="*/ 1132 h 2069"/>
                <a:gd name="T34" fmla="*/ 914 w 2069"/>
                <a:gd name="T35" fmla="*/ 1132 h 2069"/>
                <a:gd name="T36" fmla="*/ 785 w 2069"/>
                <a:gd name="T37" fmla="*/ 912 h 2069"/>
                <a:gd name="T38" fmla="*/ 525 w 2069"/>
                <a:gd name="T39" fmla="*/ 912 h 2069"/>
                <a:gd name="T40" fmla="*/ 525 w 2069"/>
                <a:gd name="T41" fmla="*/ 776 h 2069"/>
                <a:gd name="T42" fmla="*/ 705 w 2069"/>
                <a:gd name="T43" fmla="*/ 776 h 2069"/>
                <a:gd name="T44" fmla="*/ 441 w 2069"/>
                <a:gd name="T45" fmla="*/ 327 h 2069"/>
                <a:gd name="T46" fmla="*/ 665 w 2069"/>
                <a:gd name="T47" fmla="*/ 327 h 2069"/>
                <a:gd name="T48" fmla="*/ 1033 w 2069"/>
                <a:gd name="T49" fmla="*/ 1007 h 2069"/>
                <a:gd name="T50" fmla="*/ 1403 w 2069"/>
                <a:gd name="T51" fmla="*/ 327 h 2069"/>
                <a:gd name="T52" fmla="*/ 1627 w 2069"/>
                <a:gd name="T53" fmla="*/ 327 h 2069"/>
                <a:gd name="T54" fmla="*/ 1362 w 2069"/>
                <a:gd name="T55" fmla="*/ 776 h 2069"/>
                <a:gd name="T56" fmla="*/ 1537 w 2069"/>
                <a:gd name="T57" fmla="*/ 776 h 20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69" h="2069">
                  <a:moveTo>
                    <a:pt x="1034" y="0"/>
                  </a:moveTo>
                  <a:cubicBezTo>
                    <a:pt x="463" y="0"/>
                    <a:pt x="0" y="463"/>
                    <a:pt x="0" y="1034"/>
                  </a:cubicBezTo>
                  <a:cubicBezTo>
                    <a:pt x="0" y="1605"/>
                    <a:pt x="463" y="2069"/>
                    <a:pt x="1034" y="2069"/>
                  </a:cubicBezTo>
                  <a:cubicBezTo>
                    <a:pt x="1605" y="2069"/>
                    <a:pt x="2069" y="1605"/>
                    <a:pt x="2069" y="1034"/>
                  </a:cubicBezTo>
                  <a:cubicBezTo>
                    <a:pt x="2069" y="463"/>
                    <a:pt x="1605" y="0"/>
                    <a:pt x="1034" y="0"/>
                  </a:cubicBezTo>
                  <a:close/>
                  <a:moveTo>
                    <a:pt x="1537" y="776"/>
                  </a:moveTo>
                  <a:lnTo>
                    <a:pt x="1537" y="912"/>
                  </a:lnTo>
                  <a:lnTo>
                    <a:pt x="1282" y="912"/>
                  </a:lnTo>
                  <a:lnTo>
                    <a:pt x="1153" y="1132"/>
                  </a:lnTo>
                  <a:lnTo>
                    <a:pt x="1504" y="1132"/>
                  </a:lnTo>
                  <a:lnTo>
                    <a:pt x="1504" y="1267"/>
                  </a:lnTo>
                  <a:lnTo>
                    <a:pt x="1128" y="1267"/>
                  </a:lnTo>
                  <a:lnTo>
                    <a:pt x="1128" y="1742"/>
                  </a:lnTo>
                  <a:lnTo>
                    <a:pt x="938" y="1742"/>
                  </a:lnTo>
                  <a:lnTo>
                    <a:pt x="938" y="1267"/>
                  </a:lnTo>
                  <a:lnTo>
                    <a:pt x="572" y="1267"/>
                  </a:lnTo>
                  <a:lnTo>
                    <a:pt x="572" y="1132"/>
                  </a:lnTo>
                  <a:lnTo>
                    <a:pt x="914" y="1132"/>
                  </a:lnTo>
                  <a:lnTo>
                    <a:pt x="785" y="912"/>
                  </a:lnTo>
                  <a:lnTo>
                    <a:pt x="525" y="912"/>
                  </a:lnTo>
                  <a:lnTo>
                    <a:pt x="525" y="776"/>
                  </a:lnTo>
                  <a:lnTo>
                    <a:pt x="705" y="776"/>
                  </a:lnTo>
                  <a:lnTo>
                    <a:pt x="441" y="327"/>
                  </a:lnTo>
                  <a:lnTo>
                    <a:pt x="665" y="327"/>
                  </a:lnTo>
                  <a:lnTo>
                    <a:pt x="1033" y="1007"/>
                  </a:lnTo>
                  <a:lnTo>
                    <a:pt x="1403" y="327"/>
                  </a:lnTo>
                  <a:lnTo>
                    <a:pt x="1627" y="327"/>
                  </a:lnTo>
                  <a:lnTo>
                    <a:pt x="1362" y="776"/>
                  </a:lnTo>
                  <a:lnTo>
                    <a:pt x="1537" y="776"/>
                  </a:lnTo>
                  <a:close/>
                </a:path>
              </a:pathLst>
            </a:custGeom>
            <a:solidFill>
              <a:schemeClr val="tx1">
                <a:lumMod val="50000"/>
                <a:lumOff val="50000"/>
              </a:schemeClr>
            </a:solidFill>
            <a:ln>
              <a:noFill/>
            </a:ln>
          </p:spPr>
        </p:sp>
        <p:sp>
          <p:nvSpPr>
            <p:cNvPr id="10" name="文本框 9">
              <a:extLst>
                <a:ext uri="{FF2B5EF4-FFF2-40B4-BE49-F238E27FC236}">
                  <a16:creationId xmlns:a16="http://schemas.microsoft.com/office/drawing/2014/main" id="{CDA483E7-DDC2-489D-8CE5-DBA02F7BAAEE}"/>
                </a:ext>
              </a:extLst>
            </p:cNvPr>
            <p:cNvSpPr txBox="1"/>
            <p:nvPr/>
          </p:nvSpPr>
          <p:spPr>
            <a:xfrm>
              <a:off x="1973397" y="4373108"/>
              <a:ext cx="981359" cy="400110"/>
            </a:xfrm>
            <a:prstGeom prst="rect">
              <a:avLst/>
            </a:prstGeom>
            <a:noFill/>
          </p:spPr>
          <p:txBody>
            <a:bodyPr wrap="square" rtlCol="0">
              <a:spAutoFit/>
            </a:bodyPr>
            <a:lstStyle/>
            <a:p>
              <a:pPr algn="ctr"/>
              <a:r>
                <a:rPr lang="en-US" altLang="zh-CN" sz="2000" dirty="0">
                  <a:solidFill>
                    <a:schemeClr val="bg1">
                      <a:lumMod val="95000"/>
                    </a:schemeClr>
                  </a:solidFill>
                  <a:latin typeface="微软雅黑" panose="020B0503020204020204" pitchFamily="34" charset="-122"/>
                  <a:ea typeface="微软雅黑" panose="020B0503020204020204" pitchFamily="34" charset="-122"/>
                </a:rPr>
                <a:t>2</a:t>
              </a:r>
              <a:r>
                <a:rPr lang="zh-CN" altLang="en-US" sz="2000" dirty="0">
                  <a:solidFill>
                    <a:schemeClr val="bg1">
                      <a:lumMod val="95000"/>
                    </a:schemeClr>
                  </a:solidFill>
                  <a:latin typeface="微软雅黑" panose="020B0503020204020204" pitchFamily="34" charset="-122"/>
                  <a:ea typeface="微软雅黑" panose="020B0503020204020204" pitchFamily="34" charset="-122"/>
                </a:rPr>
                <a:t>人月</a:t>
              </a:r>
            </a:p>
          </p:txBody>
        </p:sp>
        <p:sp>
          <p:nvSpPr>
            <p:cNvPr id="11" name="文本框 10">
              <a:extLst>
                <a:ext uri="{FF2B5EF4-FFF2-40B4-BE49-F238E27FC236}">
                  <a16:creationId xmlns:a16="http://schemas.microsoft.com/office/drawing/2014/main" id="{9967EA1E-B801-4355-8AC7-99E8B0451C12}"/>
                </a:ext>
              </a:extLst>
            </p:cNvPr>
            <p:cNvSpPr txBox="1"/>
            <p:nvPr/>
          </p:nvSpPr>
          <p:spPr>
            <a:xfrm>
              <a:off x="2823304" y="4373108"/>
              <a:ext cx="1929862" cy="400110"/>
            </a:xfrm>
            <a:prstGeom prst="rect">
              <a:avLst/>
            </a:prstGeom>
            <a:noFill/>
          </p:spPr>
          <p:txBody>
            <a:bodyPr wrap="square" rtlCol="0">
              <a:spAutoFit/>
            </a:bodyPr>
            <a:lstStyle/>
            <a:p>
              <a:pPr algn="ctr"/>
              <a:r>
                <a:rPr lang="en-US" altLang="zh-CN" sz="2000" dirty="0">
                  <a:solidFill>
                    <a:schemeClr val="bg1">
                      <a:lumMod val="95000"/>
                    </a:schemeClr>
                  </a:solidFill>
                  <a:latin typeface="微软雅黑" panose="020B0503020204020204" pitchFamily="34" charset="-122"/>
                  <a:ea typeface="微软雅黑" panose="020B0503020204020204" pitchFamily="34" charset="-122"/>
                </a:rPr>
                <a:t>1.5</a:t>
              </a:r>
              <a:r>
                <a:rPr lang="zh-CN" altLang="en-US" sz="2000" dirty="0">
                  <a:solidFill>
                    <a:schemeClr val="bg1">
                      <a:lumMod val="95000"/>
                    </a:schemeClr>
                  </a:solidFill>
                  <a:latin typeface="微软雅黑" panose="020B0503020204020204" pitchFamily="34" charset="-122"/>
                  <a:ea typeface="微软雅黑" panose="020B0503020204020204" pitchFamily="34" charset="-122"/>
                </a:rPr>
                <a:t>万</a:t>
              </a:r>
              <a:r>
                <a:rPr lang="en-US" altLang="zh-CN" sz="2000" dirty="0">
                  <a:solidFill>
                    <a:schemeClr val="bg1">
                      <a:lumMod val="95000"/>
                    </a:schemeClr>
                  </a:solidFill>
                  <a:latin typeface="微软雅黑" panose="020B0503020204020204" pitchFamily="34" charset="-122"/>
                  <a:ea typeface="微软雅黑" panose="020B0503020204020204" pitchFamily="34" charset="-122"/>
                </a:rPr>
                <a:t>/</a:t>
              </a:r>
              <a:r>
                <a:rPr lang="zh-CN" altLang="en-US" sz="2000" dirty="0">
                  <a:solidFill>
                    <a:schemeClr val="bg1">
                      <a:lumMod val="95000"/>
                    </a:schemeClr>
                  </a:solidFill>
                  <a:latin typeface="微软雅黑" panose="020B0503020204020204" pitchFamily="34" charset="-122"/>
                  <a:ea typeface="微软雅黑" panose="020B0503020204020204" pitchFamily="34" charset="-122"/>
                </a:rPr>
                <a:t>人月</a:t>
              </a:r>
            </a:p>
          </p:txBody>
        </p:sp>
        <p:sp>
          <p:nvSpPr>
            <p:cNvPr id="13" name="文本框 12">
              <a:extLst>
                <a:ext uri="{FF2B5EF4-FFF2-40B4-BE49-F238E27FC236}">
                  <a16:creationId xmlns:a16="http://schemas.microsoft.com/office/drawing/2014/main" id="{181B4E01-180D-4A0C-B173-C1309ECC8BE0}"/>
                </a:ext>
              </a:extLst>
            </p:cNvPr>
            <p:cNvSpPr txBox="1"/>
            <p:nvPr/>
          </p:nvSpPr>
          <p:spPr>
            <a:xfrm>
              <a:off x="2942103" y="3372335"/>
              <a:ext cx="383438" cy="461665"/>
            </a:xfrm>
            <a:prstGeom prst="rect">
              <a:avLst/>
            </a:prstGeom>
            <a:noFill/>
          </p:spPr>
          <p:txBody>
            <a:bodyPr wrap="none" rtlCol="0">
              <a:spAutoFit/>
            </a:bodyPr>
            <a:lstStyle/>
            <a:p>
              <a:pPr algn="l"/>
              <a:r>
                <a:rPr lang="en-US" altLang="zh-CN" sz="2400" dirty="0">
                  <a:solidFill>
                    <a:srgbClr val="FFC000"/>
                  </a:solidFill>
                  <a:latin typeface="微软雅黑" panose="020B0503020204020204" pitchFamily="34" charset="-122"/>
                  <a:ea typeface="微软雅黑" panose="020B0503020204020204" pitchFamily="34" charset="-122"/>
                </a:rPr>
                <a:t>X</a:t>
              </a:r>
              <a:endParaRPr lang="zh-CN" altLang="en-US" sz="2400" dirty="0">
                <a:solidFill>
                  <a:srgbClr val="FFC000"/>
                </a:solidFill>
                <a:latin typeface="微软雅黑" panose="020B0503020204020204" pitchFamily="34" charset="-122"/>
                <a:ea typeface="微软雅黑" panose="020B0503020204020204" pitchFamily="34" charset="-122"/>
              </a:endParaRPr>
            </a:p>
          </p:txBody>
        </p:sp>
        <p:sp>
          <p:nvSpPr>
            <p:cNvPr id="14" name="文本框 13">
              <a:extLst>
                <a:ext uri="{FF2B5EF4-FFF2-40B4-BE49-F238E27FC236}">
                  <a16:creationId xmlns:a16="http://schemas.microsoft.com/office/drawing/2014/main" id="{8E1B0FFF-6F60-4665-9463-0B2402B5A8FB}"/>
                </a:ext>
              </a:extLst>
            </p:cNvPr>
            <p:cNvSpPr txBox="1"/>
            <p:nvPr/>
          </p:nvSpPr>
          <p:spPr>
            <a:xfrm>
              <a:off x="4442648" y="3187668"/>
              <a:ext cx="1242648" cy="830997"/>
            </a:xfrm>
            <a:prstGeom prst="rect">
              <a:avLst/>
            </a:prstGeom>
            <a:noFill/>
          </p:spPr>
          <p:txBody>
            <a:bodyPr wrap="none" rtlCol="0">
              <a:spAutoFit/>
            </a:bodyPr>
            <a:lstStyle/>
            <a:p>
              <a:pPr algn="l"/>
              <a:r>
                <a:rPr lang="en-US" altLang="zh-CN" sz="2400" dirty="0">
                  <a:solidFill>
                    <a:srgbClr val="FFC000"/>
                  </a:solidFill>
                  <a:latin typeface="微软雅黑" panose="020B0503020204020204" pitchFamily="34" charset="-122"/>
                  <a:ea typeface="微软雅黑" panose="020B0503020204020204" pitchFamily="34" charset="-122"/>
                </a:rPr>
                <a:t>= </a:t>
              </a:r>
              <a:r>
                <a:rPr lang="en-US" altLang="zh-CN" sz="4800" b="1" dirty="0">
                  <a:solidFill>
                    <a:srgbClr val="FFC000"/>
                  </a:solidFill>
                  <a:latin typeface="微软雅黑" panose="020B0503020204020204" pitchFamily="34" charset="-122"/>
                  <a:ea typeface="微软雅黑" panose="020B0503020204020204" pitchFamily="34" charset="-122"/>
                </a:rPr>
                <a:t>8</a:t>
              </a:r>
              <a:r>
                <a:rPr lang="zh-CN" altLang="en-US" sz="2800" dirty="0">
                  <a:solidFill>
                    <a:srgbClr val="FFC000"/>
                  </a:solidFill>
                  <a:latin typeface="微软雅黑" panose="020B0503020204020204" pitchFamily="34" charset="-122"/>
                  <a:ea typeface="微软雅黑" panose="020B0503020204020204" pitchFamily="34" charset="-122"/>
                </a:rPr>
                <a:t>万</a:t>
              </a:r>
              <a:endParaRPr lang="zh-CN" altLang="en-US" sz="2400" dirty="0">
                <a:solidFill>
                  <a:srgbClr val="FFC000"/>
                </a:solidFill>
                <a:latin typeface="微软雅黑" panose="020B0503020204020204" pitchFamily="34" charset="-122"/>
                <a:ea typeface="微软雅黑" panose="020B0503020204020204" pitchFamily="34" charset="-122"/>
              </a:endParaRPr>
            </a:p>
          </p:txBody>
        </p:sp>
        <p:sp>
          <p:nvSpPr>
            <p:cNvPr id="30" name="double-wrench-tool-and-hammer-forming-a-cross_28483">
              <a:extLst>
                <a:ext uri="{FF2B5EF4-FFF2-40B4-BE49-F238E27FC236}">
                  <a16:creationId xmlns:a16="http://schemas.microsoft.com/office/drawing/2014/main" id="{594AD32A-2E08-43C2-92C6-128646C58F52}"/>
                </a:ext>
              </a:extLst>
            </p:cNvPr>
            <p:cNvSpPr>
              <a:spLocks noChangeAspect="1"/>
            </p:cNvSpPr>
            <p:nvPr/>
          </p:nvSpPr>
          <p:spPr bwMode="auto">
            <a:xfrm>
              <a:off x="1000078" y="3253170"/>
              <a:ext cx="754404" cy="718699"/>
            </a:xfrm>
            <a:custGeom>
              <a:avLst/>
              <a:gdLst>
                <a:gd name="connsiteX0" fmla="*/ 474392 w 604567"/>
                <a:gd name="connsiteY0" fmla="*/ 431437 h 575955"/>
                <a:gd name="connsiteX1" fmla="*/ 505564 w 604567"/>
                <a:gd name="connsiteY1" fmla="*/ 462558 h 575955"/>
                <a:gd name="connsiteX2" fmla="*/ 494189 w 604567"/>
                <a:gd name="connsiteY2" fmla="*/ 505144 h 575955"/>
                <a:gd name="connsiteX3" fmla="*/ 451532 w 604567"/>
                <a:gd name="connsiteY3" fmla="*/ 516609 h 575955"/>
                <a:gd name="connsiteX4" fmla="*/ 420250 w 604567"/>
                <a:gd name="connsiteY4" fmla="*/ 485379 h 575955"/>
                <a:gd name="connsiteX5" fmla="*/ 431735 w 604567"/>
                <a:gd name="connsiteY5" fmla="*/ 442793 h 575955"/>
                <a:gd name="connsiteX6" fmla="*/ 474716 w 604567"/>
                <a:gd name="connsiteY6" fmla="*/ 415167 h 575955"/>
                <a:gd name="connsiteX7" fmla="*/ 423315 w 604567"/>
                <a:gd name="connsiteY7" fmla="*/ 428930 h 575955"/>
                <a:gd name="connsiteX8" fmla="*/ 417737 w 604567"/>
                <a:gd name="connsiteY8" fmla="*/ 434392 h 575955"/>
                <a:gd name="connsiteX9" fmla="*/ 403958 w 604567"/>
                <a:gd name="connsiteY9" fmla="*/ 485730 h 575955"/>
                <a:gd name="connsiteX10" fmla="*/ 406036 w 604567"/>
                <a:gd name="connsiteY10" fmla="*/ 493267 h 575955"/>
                <a:gd name="connsiteX11" fmla="*/ 443657 w 604567"/>
                <a:gd name="connsiteY11" fmla="*/ 530843 h 575955"/>
                <a:gd name="connsiteX12" fmla="*/ 449125 w 604567"/>
                <a:gd name="connsiteY12" fmla="*/ 533136 h 575955"/>
                <a:gd name="connsiteX13" fmla="*/ 451203 w 604567"/>
                <a:gd name="connsiteY13" fmla="*/ 532918 h 575955"/>
                <a:gd name="connsiteX14" fmla="*/ 502603 w 604567"/>
                <a:gd name="connsiteY14" fmla="*/ 519155 h 575955"/>
                <a:gd name="connsiteX15" fmla="*/ 508072 w 604567"/>
                <a:gd name="connsiteY15" fmla="*/ 513584 h 575955"/>
                <a:gd name="connsiteX16" fmla="*/ 521851 w 604567"/>
                <a:gd name="connsiteY16" fmla="*/ 462246 h 575955"/>
                <a:gd name="connsiteX17" fmla="*/ 519883 w 604567"/>
                <a:gd name="connsiteY17" fmla="*/ 454709 h 575955"/>
                <a:gd name="connsiteX18" fmla="*/ 482262 w 604567"/>
                <a:gd name="connsiteY18" fmla="*/ 417133 h 575955"/>
                <a:gd name="connsiteX19" fmla="*/ 474716 w 604567"/>
                <a:gd name="connsiteY19" fmla="*/ 415167 h 575955"/>
                <a:gd name="connsiteX20" fmla="*/ 462905 w 604567"/>
                <a:gd name="connsiteY20" fmla="*/ 372021 h 575955"/>
                <a:gd name="connsiteX21" fmla="*/ 535084 w 604567"/>
                <a:gd name="connsiteY21" fmla="*/ 401950 h 575955"/>
                <a:gd name="connsiteX22" fmla="*/ 565050 w 604567"/>
                <a:gd name="connsiteY22" fmla="*/ 474043 h 575955"/>
                <a:gd name="connsiteX23" fmla="*/ 535084 w 604567"/>
                <a:gd name="connsiteY23" fmla="*/ 546135 h 575955"/>
                <a:gd name="connsiteX24" fmla="*/ 462905 w 604567"/>
                <a:gd name="connsiteY24" fmla="*/ 575955 h 575955"/>
                <a:gd name="connsiteX25" fmla="*/ 390725 w 604567"/>
                <a:gd name="connsiteY25" fmla="*/ 546135 h 575955"/>
                <a:gd name="connsiteX26" fmla="*/ 367540 w 604567"/>
                <a:gd name="connsiteY26" fmla="*/ 437778 h 575955"/>
                <a:gd name="connsiteX27" fmla="*/ 368196 w 604567"/>
                <a:gd name="connsiteY27" fmla="*/ 436358 h 575955"/>
                <a:gd name="connsiteX28" fmla="*/ 369180 w 604567"/>
                <a:gd name="connsiteY28" fmla="*/ 434064 h 575955"/>
                <a:gd name="connsiteX29" fmla="*/ 369836 w 604567"/>
                <a:gd name="connsiteY29" fmla="*/ 432535 h 575955"/>
                <a:gd name="connsiteX30" fmla="*/ 390725 w 604567"/>
                <a:gd name="connsiteY30" fmla="*/ 401950 h 575955"/>
                <a:gd name="connsiteX31" fmla="*/ 462905 w 604567"/>
                <a:gd name="connsiteY31" fmla="*/ 372021 h 575955"/>
                <a:gd name="connsiteX32" fmla="*/ 351799 w 604567"/>
                <a:gd name="connsiteY32" fmla="*/ 312323 h 575955"/>
                <a:gd name="connsiteX33" fmla="*/ 407125 w 604567"/>
                <a:gd name="connsiteY33" fmla="*/ 367564 h 575955"/>
                <a:gd name="connsiteX34" fmla="*/ 381102 w 604567"/>
                <a:gd name="connsiteY34" fmla="*/ 387215 h 575955"/>
                <a:gd name="connsiteX35" fmla="*/ 358141 w 604567"/>
                <a:gd name="connsiteY35" fmla="*/ 420076 h 575955"/>
                <a:gd name="connsiteX36" fmla="*/ 301065 w 604567"/>
                <a:gd name="connsiteY36" fmla="*/ 363088 h 575955"/>
                <a:gd name="connsiteX37" fmla="*/ 206657 w 604567"/>
                <a:gd name="connsiteY37" fmla="*/ 167381 h 575955"/>
                <a:gd name="connsiteX38" fmla="*/ 289774 w 604567"/>
                <a:gd name="connsiteY38" fmla="*/ 250367 h 575955"/>
                <a:gd name="connsiteX39" fmla="*/ 239029 w 604567"/>
                <a:gd name="connsiteY39" fmla="*/ 301032 h 575955"/>
                <a:gd name="connsiteX40" fmla="*/ 155912 w 604567"/>
                <a:gd name="connsiteY40" fmla="*/ 218155 h 575955"/>
                <a:gd name="connsiteX41" fmla="*/ 157771 w 604567"/>
                <a:gd name="connsiteY41" fmla="*/ 217173 h 575955"/>
                <a:gd name="connsiteX42" fmla="*/ 160943 w 604567"/>
                <a:gd name="connsiteY42" fmla="*/ 215425 h 575955"/>
                <a:gd name="connsiteX43" fmla="*/ 166630 w 604567"/>
                <a:gd name="connsiteY43" fmla="*/ 211931 h 575955"/>
                <a:gd name="connsiteX44" fmla="*/ 169801 w 604567"/>
                <a:gd name="connsiteY44" fmla="*/ 209857 h 575955"/>
                <a:gd name="connsiteX45" fmla="*/ 175379 w 604567"/>
                <a:gd name="connsiteY45" fmla="*/ 205707 h 575955"/>
                <a:gd name="connsiteX46" fmla="*/ 177894 w 604567"/>
                <a:gd name="connsiteY46" fmla="*/ 203633 h 575955"/>
                <a:gd name="connsiteX47" fmla="*/ 185331 w 604567"/>
                <a:gd name="connsiteY47" fmla="*/ 196863 h 575955"/>
                <a:gd name="connsiteX48" fmla="*/ 192549 w 604567"/>
                <a:gd name="connsiteY48" fmla="*/ 188892 h 575955"/>
                <a:gd name="connsiteX49" fmla="*/ 194518 w 604567"/>
                <a:gd name="connsiteY49" fmla="*/ 186380 h 575955"/>
                <a:gd name="connsiteX50" fmla="*/ 199220 w 604567"/>
                <a:gd name="connsiteY50" fmla="*/ 179938 h 575955"/>
                <a:gd name="connsiteX51" fmla="*/ 201079 w 604567"/>
                <a:gd name="connsiteY51" fmla="*/ 177208 h 575955"/>
                <a:gd name="connsiteX52" fmla="*/ 206001 w 604567"/>
                <a:gd name="connsiteY52" fmla="*/ 168691 h 575955"/>
                <a:gd name="connsiteX53" fmla="*/ 206548 w 604567"/>
                <a:gd name="connsiteY53" fmla="*/ 167709 h 575955"/>
                <a:gd name="connsiteX54" fmla="*/ 206657 w 604567"/>
                <a:gd name="connsiteY54" fmla="*/ 167381 h 575955"/>
                <a:gd name="connsiteX55" fmla="*/ 431761 w 604567"/>
                <a:gd name="connsiteY55" fmla="*/ 130828 h 575955"/>
                <a:gd name="connsiteX56" fmla="*/ 451448 w 604567"/>
                <a:gd name="connsiteY56" fmla="*/ 150485 h 575955"/>
                <a:gd name="connsiteX57" fmla="*/ 470916 w 604567"/>
                <a:gd name="connsiteY57" fmla="*/ 169924 h 575955"/>
                <a:gd name="connsiteX58" fmla="*/ 147175 w 604567"/>
                <a:gd name="connsiteY58" fmla="*/ 494045 h 575955"/>
                <a:gd name="connsiteX59" fmla="*/ 146847 w 604567"/>
                <a:gd name="connsiteY59" fmla="*/ 494373 h 575955"/>
                <a:gd name="connsiteX60" fmla="*/ 144222 w 604567"/>
                <a:gd name="connsiteY60" fmla="*/ 496994 h 575955"/>
                <a:gd name="connsiteX61" fmla="*/ 142581 w 604567"/>
                <a:gd name="connsiteY61" fmla="*/ 497868 h 575955"/>
                <a:gd name="connsiteX62" fmla="*/ 107363 w 604567"/>
                <a:gd name="connsiteY62" fmla="*/ 494264 h 575955"/>
                <a:gd name="connsiteX63" fmla="*/ 103645 w 604567"/>
                <a:gd name="connsiteY63" fmla="*/ 459209 h 575955"/>
                <a:gd name="connsiteX64" fmla="*/ 104520 w 604567"/>
                <a:gd name="connsiteY64" fmla="*/ 457571 h 575955"/>
                <a:gd name="connsiteX65" fmla="*/ 242219 w 604567"/>
                <a:gd name="connsiteY65" fmla="*/ 319972 h 575955"/>
                <a:gd name="connsiteX66" fmla="*/ 245063 w 604567"/>
                <a:gd name="connsiteY66" fmla="*/ 318225 h 575955"/>
                <a:gd name="connsiteX67" fmla="*/ 306858 w 604567"/>
                <a:gd name="connsiteY67" fmla="*/ 256414 h 575955"/>
                <a:gd name="connsiteX68" fmla="*/ 308608 w 604567"/>
                <a:gd name="connsiteY68" fmla="*/ 253684 h 575955"/>
                <a:gd name="connsiteX69" fmla="*/ 102108 w 604567"/>
                <a:gd name="connsiteY69" fmla="*/ 11784 h 575955"/>
                <a:gd name="connsiteX70" fmla="*/ 174277 w 604567"/>
                <a:gd name="connsiteY70" fmla="*/ 41599 h 575955"/>
                <a:gd name="connsiteX71" fmla="*/ 198224 w 604567"/>
                <a:gd name="connsiteY71" fmla="*/ 147646 h 575955"/>
                <a:gd name="connsiteX72" fmla="*/ 197568 w 604567"/>
                <a:gd name="connsiteY72" fmla="*/ 149175 h 575955"/>
                <a:gd name="connsiteX73" fmla="*/ 196802 w 604567"/>
                <a:gd name="connsiteY73" fmla="*/ 151032 h 575955"/>
                <a:gd name="connsiteX74" fmla="*/ 174277 w 604567"/>
                <a:gd name="connsiteY74" fmla="*/ 185871 h 575955"/>
                <a:gd name="connsiteX75" fmla="*/ 142785 w 604567"/>
                <a:gd name="connsiteY75" fmla="*/ 207168 h 575955"/>
                <a:gd name="connsiteX76" fmla="*/ 140926 w 604567"/>
                <a:gd name="connsiteY76" fmla="*/ 207932 h 575955"/>
                <a:gd name="connsiteX77" fmla="*/ 139505 w 604567"/>
                <a:gd name="connsiteY77" fmla="*/ 208478 h 575955"/>
                <a:gd name="connsiteX78" fmla="*/ 101890 w 604567"/>
                <a:gd name="connsiteY78" fmla="*/ 215577 h 575955"/>
                <a:gd name="connsiteX79" fmla="*/ 29940 w 604567"/>
                <a:gd name="connsiteY79" fmla="*/ 185762 h 575955"/>
                <a:gd name="connsiteX80" fmla="*/ 3697 w 604567"/>
                <a:gd name="connsiteY80" fmla="*/ 86595 h 575955"/>
                <a:gd name="connsiteX81" fmla="*/ 52903 w 604567"/>
                <a:gd name="connsiteY81" fmla="*/ 135851 h 575955"/>
                <a:gd name="connsiteX82" fmla="*/ 58917 w 604567"/>
                <a:gd name="connsiteY82" fmla="*/ 138035 h 575955"/>
                <a:gd name="connsiteX83" fmla="*/ 115995 w 604567"/>
                <a:gd name="connsiteY83" fmla="*/ 135086 h 575955"/>
                <a:gd name="connsiteX84" fmla="*/ 123431 w 604567"/>
                <a:gd name="connsiteY84" fmla="*/ 127660 h 575955"/>
                <a:gd name="connsiteX85" fmla="*/ 126493 w 604567"/>
                <a:gd name="connsiteY85" fmla="*/ 70650 h 575955"/>
                <a:gd name="connsiteX86" fmla="*/ 124196 w 604567"/>
                <a:gd name="connsiteY86" fmla="*/ 64643 h 575955"/>
                <a:gd name="connsiteX87" fmla="*/ 74881 w 604567"/>
                <a:gd name="connsiteY87" fmla="*/ 15388 h 575955"/>
                <a:gd name="connsiteX88" fmla="*/ 102108 w 604567"/>
                <a:gd name="connsiteY88" fmla="*/ 11784 h 575955"/>
                <a:gd name="connsiteX89" fmla="*/ 362839 w 604567"/>
                <a:gd name="connsiteY89" fmla="*/ 0 h 575955"/>
                <a:gd name="connsiteX90" fmla="*/ 381652 w 604567"/>
                <a:gd name="connsiteY90" fmla="*/ 3822 h 575955"/>
                <a:gd name="connsiteX91" fmla="*/ 525595 w 604567"/>
                <a:gd name="connsiteY91" fmla="*/ 125584 h 575955"/>
                <a:gd name="connsiteX92" fmla="*/ 604567 w 604567"/>
                <a:gd name="connsiteY92" fmla="*/ 321058 h 575955"/>
                <a:gd name="connsiteX93" fmla="*/ 600739 w 604567"/>
                <a:gd name="connsiteY93" fmla="*/ 322696 h 575955"/>
                <a:gd name="connsiteX94" fmla="*/ 488406 w 604567"/>
                <a:gd name="connsiteY94" fmla="*/ 165334 h 575955"/>
                <a:gd name="connsiteX95" fmla="*/ 487531 w 604567"/>
                <a:gd name="connsiteY95" fmla="*/ 164351 h 575955"/>
                <a:gd name="connsiteX96" fmla="*/ 437217 w 604567"/>
                <a:gd name="connsiteY96" fmla="*/ 114227 h 575955"/>
                <a:gd name="connsiteX97" fmla="*/ 435357 w 604567"/>
                <a:gd name="connsiteY97" fmla="*/ 112807 h 575955"/>
                <a:gd name="connsiteX98" fmla="*/ 361855 w 604567"/>
                <a:gd name="connsiteY98" fmla="*/ 74149 h 575955"/>
                <a:gd name="connsiteX99" fmla="*/ 346651 w 604567"/>
                <a:gd name="connsiteY99" fmla="*/ 52199 h 575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604567" h="575955">
                  <a:moveTo>
                    <a:pt x="474392" y="431437"/>
                  </a:moveTo>
                  <a:lnTo>
                    <a:pt x="505564" y="462558"/>
                  </a:lnTo>
                  <a:lnTo>
                    <a:pt x="494189" y="505144"/>
                  </a:lnTo>
                  <a:lnTo>
                    <a:pt x="451532" y="516609"/>
                  </a:lnTo>
                  <a:lnTo>
                    <a:pt x="420250" y="485379"/>
                  </a:lnTo>
                  <a:lnTo>
                    <a:pt x="431735" y="442793"/>
                  </a:lnTo>
                  <a:close/>
                  <a:moveTo>
                    <a:pt x="474716" y="415167"/>
                  </a:moveTo>
                  <a:lnTo>
                    <a:pt x="423315" y="428930"/>
                  </a:lnTo>
                  <a:cubicBezTo>
                    <a:pt x="420581" y="429586"/>
                    <a:pt x="418503" y="431770"/>
                    <a:pt x="417737" y="434392"/>
                  </a:cubicBezTo>
                  <a:lnTo>
                    <a:pt x="403958" y="485730"/>
                  </a:lnTo>
                  <a:cubicBezTo>
                    <a:pt x="403301" y="488461"/>
                    <a:pt x="404067" y="491301"/>
                    <a:pt x="406036" y="493267"/>
                  </a:cubicBezTo>
                  <a:lnTo>
                    <a:pt x="443657" y="530843"/>
                  </a:lnTo>
                  <a:cubicBezTo>
                    <a:pt x="445078" y="532372"/>
                    <a:pt x="447156" y="533136"/>
                    <a:pt x="449125" y="533136"/>
                  </a:cubicBezTo>
                  <a:cubicBezTo>
                    <a:pt x="449890" y="533136"/>
                    <a:pt x="450546" y="533136"/>
                    <a:pt x="451203" y="532918"/>
                  </a:cubicBezTo>
                  <a:lnTo>
                    <a:pt x="502603" y="519155"/>
                  </a:lnTo>
                  <a:cubicBezTo>
                    <a:pt x="505338" y="518390"/>
                    <a:pt x="507415" y="516315"/>
                    <a:pt x="508072" y="513584"/>
                  </a:cubicBezTo>
                  <a:lnTo>
                    <a:pt x="521851" y="462246"/>
                  </a:lnTo>
                  <a:cubicBezTo>
                    <a:pt x="522617" y="459624"/>
                    <a:pt x="521851" y="456675"/>
                    <a:pt x="519883" y="454709"/>
                  </a:cubicBezTo>
                  <a:lnTo>
                    <a:pt x="482262" y="417133"/>
                  </a:lnTo>
                  <a:cubicBezTo>
                    <a:pt x="480293" y="415167"/>
                    <a:pt x="477341" y="414403"/>
                    <a:pt x="474716" y="415167"/>
                  </a:cubicBezTo>
                  <a:close/>
                  <a:moveTo>
                    <a:pt x="462905" y="372021"/>
                  </a:moveTo>
                  <a:cubicBezTo>
                    <a:pt x="490245" y="372021"/>
                    <a:pt x="515836" y="382616"/>
                    <a:pt x="535084" y="401950"/>
                  </a:cubicBezTo>
                  <a:cubicBezTo>
                    <a:pt x="554442" y="421175"/>
                    <a:pt x="565050" y="446844"/>
                    <a:pt x="565050" y="474043"/>
                  </a:cubicBezTo>
                  <a:cubicBezTo>
                    <a:pt x="565050" y="501241"/>
                    <a:pt x="554442" y="526910"/>
                    <a:pt x="535084" y="546135"/>
                  </a:cubicBezTo>
                  <a:cubicBezTo>
                    <a:pt x="515836" y="565360"/>
                    <a:pt x="490245" y="575955"/>
                    <a:pt x="462905" y="575955"/>
                  </a:cubicBezTo>
                  <a:cubicBezTo>
                    <a:pt x="435673" y="575955"/>
                    <a:pt x="410082" y="565360"/>
                    <a:pt x="390725" y="546135"/>
                  </a:cubicBezTo>
                  <a:cubicBezTo>
                    <a:pt x="362290" y="517735"/>
                    <a:pt x="353213" y="475353"/>
                    <a:pt x="367540" y="437778"/>
                  </a:cubicBezTo>
                  <a:cubicBezTo>
                    <a:pt x="367758" y="437341"/>
                    <a:pt x="367977" y="436904"/>
                    <a:pt x="368196" y="436358"/>
                  </a:cubicBezTo>
                  <a:cubicBezTo>
                    <a:pt x="368415" y="435593"/>
                    <a:pt x="368852" y="434829"/>
                    <a:pt x="369180" y="434064"/>
                  </a:cubicBezTo>
                  <a:lnTo>
                    <a:pt x="369836" y="432535"/>
                  </a:lnTo>
                  <a:cubicBezTo>
                    <a:pt x="374976" y="420956"/>
                    <a:pt x="381976" y="410689"/>
                    <a:pt x="390725" y="401950"/>
                  </a:cubicBezTo>
                  <a:cubicBezTo>
                    <a:pt x="410082" y="382616"/>
                    <a:pt x="435673" y="372021"/>
                    <a:pt x="462905" y="372021"/>
                  </a:cubicBezTo>
                  <a:close/>
                  <a:moveTo>
                    <a:pt x="351799" y="312323"/>
                  </a:moveTo>
                  <a:lnTo>
                    <a:pt x="407125" y="367564"/>
                  </a:lnTo>
                  <a:cubicBezTo>
                    <a:pt x="397503" y="372914"/>
                    <a:pt x="388756" y="379464"/>
                    <a:pt x="381102" y="387215"/>
                  </a:cubicBezTo>
                  <a:cubicBezTo>
                    <a:pt x="371589" y="396604"/>
                    <a:pt x="363826" y="407740"/>
                    <a:pt x="358141" y="420076"/>
                  </a:cubicBezTo>
                  <a:lnTo>
                    <a:pt x="301065" y="363088"/>
                  </a:lnTo>
                  <a:close/>
                  <a:moveTo>
                    <a:pt x="206657" y="167381"/>
                  </a:moveTo>
                  <a:lnTo>
                    <a:pt x="289774" y="250367"/>
                  </a:lnTo>
                  <a:lnTo>
                    <a:pt x="239029" y="301032"/>
                  </a:lnTo>
                  <a:lnTo>
                    <a:pt x="155912" y="218155"/>
                  </a:lnTo>
                  <a:cubicBezTo>
                    <a:pt x="156568" y="217828"/>
                    <a:pt x="157115" y="217500"/>
                    <a:pt x="157771" y="217173"/>
                  </a:cubicBezTo>
                  <a:cubicBezTo>
                    <a:pt x="158865" y="216627"/>
                    <a:pt x="159958" y="215971"/>
                    <a:pt x="160943" y="215425"/>
                  </a:cubicBezTo>
                  <a:cubicBezTo>
                    <a:pt x="162911" y="214224"/>
                    <a:pt x="164771" y="213132"/>
                    <a:pt x="166630" y="211931"/>
                  </a:cubicBezTo>
                  <a:cubicBezTo>
                    <a:pt x="167723" y="211276"/>
                    <a:pt x="168708" y="210512"/>
                    <a:pt x="169801" y="209857"/>
                  </a:cubicBezTo>
                  <a:cubicBezTo>
                    <a:pt x="171660" y="208546"/>
                    <a:pt x="173520" y="207127"/>
                    <a:pt x="175379" y="205707"/>
                  </a:cubicBezTo>
                  <a:cubicBezTo>
                    <a:pt x="176144" y="204943"/>
                    <a:pt x="177019" y="204397"/>
                    <a:pt x="177894" y="203633"/>
                  </a:cubicBezTo>
                  <a:cubicBezTo>
                    <a:pt x="180410" y="201449"/>
                    <a:pt x="182925" y="199265"/>
                    <a:pt x="185331" y="196863"/>
                  </a:cubicBezTo>
                  <a:cubicBezTo>
                    <a:pt x="187956" y="194351"/>
                    <a:pt x="190252" y="191622"/>
                    <a:pt x="192549" y="188892"/>
                  </a:cubicBezTo>
                  <a:cubicBezTo>
                    <a:pt x="193315" y="188018"/>
                    <a:pt x="193861" y="187145"/>
                    <a:pt x="194518" y="186380"/>
                  </a:cubicBezTo>
                  <a:cubicBezTo>
                    <a:pt x="196158" y="184306"/>
                    <a:pt x="197689" y="182122"/>
                    <a:pt x="199220" y="179938"/>
                  </a:cubicBezTo>
                  <a:cubicBezTo>
                    <a:pt x="199876" y="178955"/>
                    <a:pt x="200423" y="178082"/>
                    <a:pt x="201079" y="177208"/>
                  </a:cubicBezTo>
                  <a:cubicBezTo>
                    <a:pt x="202829" y="174478"/>
                    <a:pt x="204470" y="171639"/>
                    <a:pt x="206001" y="168691"/>
                  </a:cubicBezTo>
                  <a:cubicBezTo>
                    <a:pt x="206110" y="168364"/>
                    <a:pt x="206329" y="168036"/>
                    <a:pt x="206548" y="167709"/>
                  </a:cubicBezTo>
                  <a:cubicBezTo>
                    <a:pt x="206548" y="167599"/>
                    <a:pt x="206657" y="167490"/>
                    <a:pt x="206657" y="167381"/>
                  </a:cubicBezTo>
                  <a:close/>
                  <a:moveTo>
                    <a:pt x="431761" y="130828"/>
                  </a:moveTo>
                  <a:lnTo>
                    <a:pt x="451448" y="150485"/>
                  </a:lnTo>
                  <a:lnTo>
                    <a:pt x="470916" y="169924"/>
                  </a:lnTo>
                  <a:cubicBezTo>
                    <a:pt x="335185" y="305884"/>
                    <a:pt x="151003" y="490332"/>
                    <a:pt x="147175" y="494045"/>
                  </a:cubicBezTo>
                  <a:cubicBezTo>
                    <a:pt x="147065" y="494155"/>
                    <a:pt x="146956" y="494264"/>
                    <a:pt x="146847" y="494373"/>
                  </a:cubicBezTo>
                  <a:lnTo>
                    <a:pt x="144222" y="496994"/>
                  </a:lnTo>
                  <a:cubicBezTo>
                    <a:pt x="143675" y="497212"/>
                    <a:pt x="143128" y="497540"/>
                    <a:pt x="142581" y="497868"/>
                  </a:cubicBezTo>
                  <a:cubicBezTo>
                    <a:pt x="131753" y="504966"/>
                    <a:pt x="116550" y="503437"/>
                    <a:pt x="107363" y="494264"/>
                  </a:cubicBezTo>
                  <a:cubicBezTo>
                    <a:pt x="97957" y="484872"/>
                    <a:pt x="96426" y="470129"/>
                    <a:pt x="103645" y="459209"/>
                  </a:cubicBezTo>
                  <a:cubicBezTo>
                    <a:pt x="103973" y="458663"/>
                    <a:pt x="104301" y="458117"/>
                    <a:pt x="104520" y="457571"/>
                  </a:cubicBezTo>
                  <a:lnTo>
                    <a:pt x="242219" y="319972"/>
                  </a:lnTo>
                  <a:cubicBezTo>
                    <a:pt x="243313" y="319535"/>
                    <a:pt x="244188" y="318989"/>
                    <a:pt x="245063" y="318225"/>
                  </a:cubicBezTo>
                  <a:lnTo>
                    <a:pt x="306858" y="256414"/>
                  </a:lnTo>
                  <a:cubicBezTo>
                    <a:pt x="307733" y="255650"/>
                    <a:pt x="308280" y="254667"/>
                    <a:pt x="308608" y="253684"/>
                  </a:cubicBezTo>
                  <a:close/>
                  <a:moveTo>
                    <a:pt x="102108" y="11784"/>
                  </a:moveTo>
                  <a:cubicBezTo>
                    <a:pt x="129336" y="11784"/>
                    <a:pt x="155032" y="22378"/>
                    <a:pt x="174277" y="41599"/>
                  </a:cubicBezTo>
                  <a:cubicBezTo>
                    <a:pt x="201832" y="69121"/>
                    <a:pt x="211236" y="110841"/>
                    <a:pt x="198224" y="147646"/>
                  </a:cubicBezTo>
                  <a:cubicBezTo>
                    <a:pt x="198114" y="148192"/>
                    <a:pt x="197786" y="148629"/>
                    <a:pt x="197568" y="149175"/>
                  </a:cubicBezTo>
                  <a:cubicBezTo>
                    <a:pt x="197349" y="149830"/>
                    <a:pt x="197130" y="150376"/>
                    <a:pt x="196802" y="151032"/>
                  </a:cubicBezTo>
                  <a:cubicBezTo>
                    <a:pt x="191663" y="164356"/>
                    <a:pt x="184009" y="176151"/>
                    <a:pt x="174277" y="185871"/>
                  </a:cubicBezTo>
                  <a:cubicBezTo>
                    <a:pt x="165311" y="194826"/>
                    <a:pt x="154704" y="201925"/>
                    <a:pt x="142785" y="207168"/>
                  </a:cubicBezTo>
                  <a:cubicBezTo>
                    <a:pt x="142129" y="207386"/>
                    <a:pt x="141473" y="207714"/>
                    <a:pt x="140926" y="207932"/>
                  </a:cubicBezTo>
                  <a:lnTo>
                    <a:pt x="139505" y="208478"/>
                  </a:lnTo>
                  <a:cubicBezTo>
                    <a:pt x="127477" y="213174"/>
                    <a:pt x="114793" y="215577"/>
                    <a:pt x="101890" y="215577"/>
                  </a:cubicBezTo>
                  <a:cubicBezTo>
                    <a:pt x="74663" y="215577"/>
                    <a:pt x="49076" y="204983"/>
                    <a:pt x="29940" y="185762"/>
                  </a:cubicBezTo>
                  <a:cubicBezTo>
                    <a:pt x="3697" y="159550"/>
                    <a:pt x="-6035" y="121762"/>
                    <a:pt x="3697" y="86595"/>
                  </a:cubicBezTo>
                  <a:lnTo>
                    <a:pt x="52903" y="135851"/>
                  </a:lnTo>
                  <a:cubicBezTo>
                    <a:pt x="54543" y="137380"/>
                    <a:pt x="56620" y="138254"/>
                    <a:pt x="58917" y="138035"/>
                  </a:cubicBezTo>
                  <a:lnTo>
                    <a:pt x="115995" y="135086"/>
                  </a:lnTo>
                  <a:cubicBezTo>
                    <a:pt x="120041" y="134868"/>
                    <a:pt x="123212" y="131592"/>
                    <a:pt x="123431" y="127660"/>
                  </a:cubicBezTo>
                  <a:lnTo>
                    <a:pt x="126493" y="70650"/>
                  </a:lnTo>
                  <a:cubicBezTo>
                    <a:pt x="126602" y="68357"/>
                    <a:pt x="125727" y="66172"/>
                    <a:pt x="124196" y="64643"/>
                  </a:cubicBezTo>
                  <a:lnTo>
                    <a:pt x="74881" y="15388"/>
                  </a:lnTo>
                  <a:cubicBezTo>
                    <a:pt x="83738" y="12985"/>
                    <a:pt x="92814" y="11784"/>
                    <a:pt x="102108" y="11784"/>
                  </a:cubicBezTo>
                  <a:close/>
                  <a:moveTo>
                    <a:pt x="362839" y="0"/>
                  </a:moveTo>
                  <a:lnTo>
                    <a:pt x="381652" y="3822"/>
                  </a:lnTo>
                  <a:lnTo>
                    <a:pt x="525595" y="125584"/>
                  </a:lnTo>
                  <a:lnTo>
                    <a:pt x="604567" y="321058"/>
                  </a:lnTo>
                  <a:lnTo>
                    <a:pt x="600739" y="322696"/>
                  </a:lnTo>
                  <a:lnTo>
                    <a:pt x="488406" y="165334"/>
                  </a:lnTo>
                  <a:cubicBezTo>
                    <a:pt x="488078" y="165006"/>
                    <a:pt x="487859" y="164679"/>
                    <a:pt x="487531" y="164351"/>
                  </a:cubicBezTo>
                  <a:lnTo>
                    <a:pt x="437217" y="114227"/>
                  </a:lnTo>
                  <a:cubicBezTo>
                    <a:pt x="436670" y="113681"/>
                    <a:pt x="436123" y="113135"/>
                    <a:pt x="435357" y="112807"/>
                  </a:cubicBezTo>
                  <a:lnTo>
                    <a:pt x="361855" y="74149"/>
                  </a:lnTo>
                  <a:lnTo>
                    <a:pt x="346651" y="52199"/>
                  </a:lnTo>
                  <a:close/>
                </a:path>
              </a:pathLst>
            </a:custGeom>
            <a:solidFill>
              <a:schemeClr val="tx1">
                <a:lumMod val="50000"/>
                <a:lumOff val="50000"/>
              </a:schemeClr>
            </a:solidFill>
            <a:ln>
              <a:noFill/>
            </a:ln>
          </p:spPr>
        </p:sp>
        <p:sp>
          <p:nvSpPr>
            <p:cNvPr id="31" name="文本框 30">
              <a:extLst>
                <a:ext uri="{FF2B5EF4-FFF2-40B4-BE49-F238E27FC236}">
                  <a16:creationId xmlns:a16="http://schemas.microsoft.com/office/drawing/2014/main" id="{A23753CF-AA96-4011-89FB-04C9CB7A4549}"/>
                </a:ext>
              </a:extLst>
            </p:cNvPr>
            <p:cNvSpPr txBox="1"/>
            <p:nvPr/>
          </p:nvSpPr>
          <p:spPr>
            <a:xfrm>
              <a:off x="1742377" y="3372335"/>
              <a:ext cx="412292" cy="461665"/>
            </a:xfrm>
            <a:prstGeom prst="rect">
              <a:avLst/>
            </a:prstGeom>
            <a:noFill/>
          </p:spPr>
          <p:txBody>
            <a:bodyPr wrap="none" rtlCol="0">
              <a:spAutoFit/>
            </a:bodyPr>
            <a:lstStyle/>
            <a:p>
              <a:pPr algn="l"/>
              <a:r>
                <a:rPr lang="en-US" altLang="zh-CN" sz="2400" dirty="0">
                  <a:solidFill>
                    <a:srgbClr val="FFC000"/>
                  </a:solidFill>
                  <a:latin typeface="微软雅黑" panose="020B0503020204020204" pitchFamily="34" charset="-122"/>
                  <a:ea typeface="微软雅黑" panose="020B0503020204020204" pitchFamily="34" charset="-122"/>
                </a:rPr>
                <a:t>+</a:t>
              </a:r>
              <a:endParaRPr lang="zh-CN" altLang="en-US" sz="2400" dirty="0">
                <a:solidFill>
                  <a:srgbClr val="FFC000"/>
                </a:solidFill>
                <a:latin typeface="微软雅黑" panose="020B0503020204020204" pitchFamily="34" charset="-122"/>
                <a:ea typeface="微软雅黑" panose="020B0503020204020204" pitchFamily="34" charset="-122"/>
              </a:endParaRPr>
            </a:p>
          </p:txBody>
        </p:sp>
        <p:sp>
          <p:nvSpPr>
            <p:cNvPr id="32" name="文本框 31">
              <a:extLst>
                <a:ext uri="{FF2B5EF4-FFF2-40B4-BE49-F238E27FC236}">
                  <a16:creationId xmlns:a16="http://schemas.microsoft.com/office/drawing/2014/main" id="{8A562016-FFDD-415E-8C81-CF3B2084D9EA}"/>
                </a:ext>
              </a:extLst>
            </p:cNvPr>
            <p:cNvSpPr txBox="1"/>
            <p:nvPr/>
          </p:nvSpPr>
          <p:spPr>
            <a:xfrm>
              <a:off x="597509" y="4373108"/>
              <a:ext cx="1550078" cy="400110"/>
            </a:xfrm>
            <a:prstGeom prst="rect">
              <a:avLst/>
            </a:prstGeom>
            <a:noFill/>
          </p:spPr>
          <p:txBody>
            <a:bodyPr wrap="square" rtlCol="0">
              <a:spAutoFit/>
            </a:bodyPr>
            <a:lstStyle/>
            <a:p>
              <a:pPr algn="ctr"/>
              <a:r>
                <a:rPr lang="zh-CN" altLang="en-US" sz="2000" dirty="0">
                  <a:solidFill>
                    <a:schemeClr val="bg1">
                      <a:lumMod val="95000"/>
                    </a:schemeClr>
                  </a:solidFill>
                  <a:latin typeface="微软雅黑" panose="020B0503020204020204" pitchFamily="34" charset="-122"/>
                  <a:ea typeface="微软雅黑" panose="020B0503020204020204" pitchFamily="34" charset="-122"/>
                </a:rPr>
                <a:t>工具</a:t>
              </a:r>
              <a:r>
                <a:rPr lang="en-US" altLang="zh-CN" sz="2000" dirty="0">
                  <a:solidFill>
                    <a:schemeClr val="bg1">
                      <a:lumMod val="95000"/>
                    </a:schemeClr>
                  </a:solidFill>
                  <a:latin typeface="微软雅黑" panose="020B0503020204020204" pitchFamily="34" charset="-122"/>
                  <a:ea typeface="微软雅黑" panose="020B0503020204020204" pitchFamily="34" charset="-122"/>
                </a:rPr>
                <a:t>5</a:t>
              </a:r>
              <a:r>
                <a:rPr lang="zh-CN" altLang="en-US" sz="2000" dirty="0">
                  <a:solidFill>
                    <a:schemeClr val="bg1">
                      <a:lumMod val="95000"/>
                    </a:schemeClr>
                  </a:solidFill>
                  <a:latin typeface="微软雅黑" panose="020B0503020204020204" pitchFamily="34" charset="-122"/>
                  <a:ea typeface="微软雅黑" panose="020B0503020204020204" pitchFamily="34" charset="-122"/>
                </a:rPr>
                <a:t>万</a:t>
              </a:r>
              <a:r>
                <a:rPr lang="en-US" altLang="zh-CN" sz="2000" dirty="0">
                  <a:solidFill>
                    <a:schemeClr val="bg1">
                      <a:lumMod val="95000"/>
                    </a:schemeClr>
                  </a:solidFill>
                  <a:latin typeface="微软雅黑" panose="020B0503020204020204" pitchFamily="34" charset="-122"/>
                  <a:ea typeface="微软雅黑" panose="020B0503020204020204" pitchFamily="34" charset="-122"/>
                </a:rPr>
                <a:t>/</a:t>
              </a:r>
              <a:r>
                <a:rPr lang="zh-CN" altLang="en-US" sz="2000" dirty="0">
                  <a:solidFill>
                    <a:schemeClr val="bg1">
                      <a:lumMod val="95000"/>
                    </a:schemeClr>
                  </a:solidFill>
                  <a:latin typeface="微软雅黑" panose="020B0503020204020204" pitchFamily="34" charset="-122"/>
                  <a:ea typeface="微软雅黑" panose="020B0503020204020204" pitchFamily="34" charset="-122"/>
                </a:rPr>
                <a:t>套</a:t>
              </a:r>
            </a:p>
          </p:txBody>
        </p:sp>
      </p:grpSp>
      <p:sp>
        <p:nvSpPr>
          <p:cNvPr id="33" name="文本框 32">
            <a:extLst>
              <a:ext uri="{FF2B5EF4-FFF2-40B4-BE49-F238E27FC236}">
                <a16:creationId xmlns:a16="http://schemas.microsoft.com/office/drawing/2014/main" id="{18C1398B-AC7B-4B98-AACA-A8B09079FDB3}"/>
              </a:ext>
            </a:extLst>
          </p:cNvPr>
          <p:cNvSpPr txBox="1"/>
          <p:nvPr/>
        </p:nvSpPr>
        <p:spPr>
          <a:xfrm>
            <a:off x="7782259" y="6284680"/>
            <a:ext cx="3983783" cy="369332"/>
          </a:xfrm>
          <a:prstGeom prst="rect">
            <a:avLst/>
          </a:prstGeom>
          <a:noFill/>
        </p:spPr>
        <p:txBody>
          <a:bodyPr wrap="none" rtlCol="0">
            <a:spAutoFit/>
          </a:bodyPr>
          <a:lstStyle/>
          <a:p>
            <a:pPr algn="r"/>
            <a:r>
              <a:rPr lang="zh-CN" altLang="en-US" dirty="0">
                <a:solidFill>
                  <a:srgbClr val="FFC000"/>
                </a:solidFill>
                <a:latin typeface="微软雅黑" panose="020B0503020204020204" pitchFamily="34" charset="-122"/>
                <a:ea typeface="微软雅黑" panose="020B0503020204020204" pitchFamily="34" charset="-122"/>
              </a:rPr>
              <a:t>*注：人员成本可变，以实际消耗为准</a:t>
            </a:r>
          </a:p>
        </p:txBody>
      </p:sp>
    </p:spTree>
    <p:extLst>
      <p:ext uri="{BB962C8B-B14F-4D97-AF65-F5344CB8AC3E}">
        <p14:creationId xmlns:p14="http://schemas.microsoft.com/office/powerpoint/2010/main" val="5194628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94444C08-C37E-4FEA-8BAF-F699409C9846}"/>
              </a:ext>
            </a:extLst>
          </p:cNvPr>
          <p:cNvSpPr txBox="1"/>
          <p:nvPr/>
        </p:nvSpPr>
        <p:spPr>
          <a:xfrm>
            <a:off x="839788" y="1663725"/>
            <a:ext cx="10512425" cy="1482650"/>
          </a:xfrm>
          <a:prstGeom prst="rect">
            <a:avLst/>
          </a:prstGeom>
          <a:noFill/>
        </p:spPr>
        <p:txBody>
          <a:bodyPr wrap="square" rtlCol="0">
            <a:spAutoFit/>
          </a:bodyPr>
          <a:lstStyle/>
          <a:p>
            <a:pPr>
              <a:lnSpc>
                <a:spcPct val="150000"/>
              </a:lnSpc>
            </a:pPr>
            <a:r>
              <a:rPr lang="en-US" altLang="zh-CN" sz="3200" dirty="0">
                <a:solidFill>
                  <a:srgbClr val="FFC000"/>
                </a:solidFill>
                <a:latin typeface="+mj-ea"/>
                <a:ea typeface="+mj-ea"/>
              </a:rPr>
              <a:t>80%</a:t>
            </a:r>
            <a:r>
              <a:rPr lang="zh-CN" altLang="en-US" sz="3200" dirty="0">
                <a:solidFill>
                  <a:schemeClr val="bg1">
                    <a:lumMod val="65000"/>
                  </a:schemeClr>
                </a:solidFill>
                <a:latin typeface="+mj-ea"/>
                <a:ea typeface="+mj-ea"/>
              </a:rPr>
              <a:t>的成本都消耗在</a:t>
            </a:r>
            <a:r>
              <a:rPr lang="en-US" altLang="zh-CN" sz="3200" dirty="0">
                <a:solidFill>
                  <a:srgbClr val="FFC000"/>
                </a:solidFill>
                <a:latin typeface="+mj-ea"/>
                <a:ea typeface="+mj-ea"/>
              </a:rPr>
              <a:t>20%</a:t>
            </a:r>
            <a:r>
              <a:rPr lang="zh-CN" altLang="en-US" sz="3200" dirty="0">
                <a:solidFill>
                  <a:schemeClr val="bg1">
                    <a:lumMod val="65000"/>
                  </a:schemeClr>
                </a:solidFill>
                <a:latin typeface="+mj-ea"/>
                <a:ea typeface="+mj-ea"/>
              </a:rPr>
              <a:t>的</a:t>
            </a:r>
            <a:r>
              <a:rPr lang="zh-CN" altLang="en-US" sz="3200" dirty="0">
                <a:solidFill>
                  <a:srgbClr val="FFC000"/>
                </a:solidFill>
                <a:latin typeface="+mj-ea"/>
                <a:ea typeface="+mj-ea"/>
              </a:rPr>
              <a:t>复杂报表</a:t>
            </a:r>
            <a:r>
              <a:rPr lang="zh-CN" altLang="en-US" sz="3200" dirty="0">
                <a:solidFill>
                  <a:schemeClr val="bg1">
                    <a:lumMod val="65000"/>
                  </a:schemeClr>
                </a:solidFill>
                <a:latin typeface="+mj-ea"/>
                <a:ea typeface="+mj-ea"/>
              </a:rPr>
              <a:t>需求上，这类报表也被称为</a:t>
            </a:r>
            <a:r>
              <a:rPr lang="zh-CN" altLang="en-US" sz="3200" dirty="0">
                <a:solidFill>
                  <a:srgbClr val="FFC000"/>
                </a:solidFill>
                <a:latin typeface="+mj-ea"/>
                <a:ea typeface="+mj-ea"/>
              </a:rPr>
              <a:t>中国式报表</a:t>
            </a:r>
          </a:p>
        </p:txBody>
      </p:sp>
      <p:sp>
        <p:nvSpPr>
          <p:cNvPr id="6" name="文本框 5">
            <a:extLst>
              <a:ext uri="{FF2B5EF4-FFF2-40B4-BE49-F238E27FC236}">
                <a16:creationId xmlns:a16="http://schemas.microsoft.com/office/drawing/2014/main" id="{E0F191C2-DEAB-4314-8074-65079B75C993}"/>
              </a:ext>
            </a:extLst>
          </p:cNvPr>
          <p:cNvSpPr txBox="1"/>
          <p:nvPr/>
        </p:nvSpPr>
        <p:spPr>
          <a:xfrm>
            <a:off x="839787" y="511970"/>
            <a:ext cx="10512425" cy="830997"/>
          </a:xfrm>
          <a:prstGeom prst="rect">
            <a:avLst/>
          </a:prstGeom>
          <a:noFill/>
        </p:spPr>
        <p:txBody>
          <a:bodyPr wrap="square" rtlCol="0">
            <a:spAutoFit/>
          </a:bodyPr>
          <a:lstStyle/>
          <a:p>
            <a:pPr algn="ctr"/>
            <a:r>
              <a:rPr lang="zh-CN" altLang="en-US" sz="4800" dirty="0">
                <a:solidFill>
                  <a:schemeClr val="bg1">
                    <a:lumMod val="65000"/>
                  </a:schemeClr>
                </a:solidFill>
                <a:latin typeface="锐字逼格青春粗黑体简2.0" panose="02010604000000000000" pitchFamily="2" charset="-122"/>
                <a:ea typeface="锐字逼格青春粗黑体简2.0" panose="02010604000000000000" pitchFamily="2" charset="-122"/>
              </a:rPr>
              <a:t>报表开发中的</a:t>
            </a:r>
            <a:r>
              <a:rPr lang="en-US" altLang="zh-CN" sz="4800" dirty="0">
                <a:solidFill>
                  <a:srgbClr val="FFC000"/>
                </a:solidFill>
                <a:latin typeface="锐字逼格青春粗黑体简2.0" panose="02010604000000000000" pitchFamily="2" charset="-122"/>
                <a:ea typeface="锐字逼格青春粗黑体简2.0" panose="02010604000000000000" pitchFamily="2" charset="-122"/>
              </a:rPr>
              <a:t>2/8</a:t>
            </a:r>
            <a:r>
              <a:rPr lang="zh-CN" altLang="en-US" sz="4800" dirty="0">
                <a:solidFill>
                  <a:srgbClr val="FFC000"/>
                </a:solidFill>
                <a:latin typeface="锐字逼格青春粗黑体简2.0" panose="02010604000000000000" pitchFamily="2" charset="-122"/>
                <a:ea typeface="锐字逼格青春粗黑体简2.0" panose="02010604000000000000" pitchFamily="2" charset="-122"/>
              </a:rPr>
              <a:t>定律</a:t>
            </a:r>
          </a:p>
        </p:txBody>
      </p:sp>
      <p:grpSp>
        <p:nvGrpSpPr>
          <p:cNvPr id="9" name="组合 8">
            <a:extLst>
              <a:ext uri="{FF2B5EF4-FFF2-40B4-BE49-F238E27FC236}">
                <a16:creationId xmlns:a16="http://schemas.microsoft.com/office/drawing/2014/main" id="{01364729-443B-41FB-8822-DC383F67C594}"/>
              </a:ext>
            </a:extLst>
          </p:cNvPr>
          <p:cNvGrpSpPr/>
          <p:nvPr/>
        </p:nvGrpSpPr>
        <p:grpSpPr>
          <a:xfrm>
            <a:off x="839788" y="3606565"/>
            <a:ext cx="1903228" cy="591406"/>
            <a:chOff x="3125972" y="4595274"/>
            <a:chExt cx="1903228" cy="591406"/>
          </a:xfrm>
        </p:grpSpPr>
        <p:sp>
          <p:nvSpPr>
            <p:cNvPr id="8" name="矩形 7">
              <a:extLst>
                <a:ext uri="{FF2B5EF4-FFF2-40B4-BE49-F238E27FC236}">
                  <a16:creationId xmlns:a16="http://schemas.microsoft.com/office/drawing/2014/main" id="{69668615-5F71-4B04-AE44-40076CD804B1}"/>
                </a:ext>
              </a:extLst>
            </p:cNvPr>
            <p:cNvSpPr/>
            <p:nvPr/>
          </p:nvSpPr>
          <p:spPr>
            <a:xfrm>
              <a:off x="3125972" y="4595274"/>
              <a:ext cx="1903228" cy="59140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 name="文本框 6">
              <a:extLst>
                <a:ext uri="{FF2B5EF4-FFF2-40B4-BE49-F238E27FC236}">
                  <a16:creationId xmlns:a16="http://schemas.microsoft.com/office/drawing/2014/main" id="{487023C2-E5A0-41DE-9DEB-5B79C1E1749F}"/>
                </a:ext>
              </a:extLst>
            </p:cNvPr>
            <p:cNvSpPr txBox="1"/>
            <p:nvPr/>
          </p:nvSpPr>
          <p:spPr>
            <a:xfrm>
              <a:off x="3369700" y="4660145"/>
              <a:ext cx="1415772" cy="461665"/>
            </a:xfrm>
            <a:prstGeom prst="rect">
              <a:avLst/>
            </a:prstGeom>
            <a:noFill/>
          </p:spPr>
          <p:txBody>
            <a:bodyPr wrap="none" rtlCol="0">
              <a:spAutoFit/>
            </a:bodyPr>
            <a:lstStyle/>
            <a:p>
              <a:pPr algn="l"/>
              <a:r>
                <a:rPr lang="zh-CN" altLang="en-US" sz="2400" dirty="0">
                  <a:solidFill>
                    <a:srgbClr val="FFC000"/>
                  </a:solidFill>
                  <a:latin typeface="微软雅黑" panose="020B0503020204020204" pitchFamily="34" charset="-122"/>
                  <a:ea typeface="微软雅黑" panose="020B0503020204020204" pitchFamily="34" charset="-122"/>
                </a:rPr>
                <a:t>多源分片</a:t>
              </a:r>
            </a:p>
          </p:txBody>
        </p:sp>
      </p:grpSp>
      <p:grpSp>
        <p:nvGrpSpPr>
          <p:cNvPr id="10" name="组合 9">
            <a:extLst>
              <a:ext uri="{FF2B5EF4-FFF2-40B4-BE49-F238E27FC236}">
                <a16:creationId xmlns:a16="http://schemas.microsoft.com/office/drawing/2014/main" id="{BCBD6679-3648-43F0-9131-4B08EBD69DAB}"/>
              </a:ext>
            </a:extLst>
          </p:cNvPr>
          <p:cNvGrpSpPr/>
          <p:nvPr/>
        </p:nvGrpSpPr>
        <p:grpSpPr>
          <a:xfrm>
            <a:off x="3385671" y="3606565"/>
            <a:ext cx="1903228" cy="591406"/>
            <a:chOff x="3125972" y="4595274"/>
            <a:chExt cx="1903228" cy="591406"/>
          </a:xfrm>
        </p:grpSpPr>
        <p:sp>
          <p:nvSpPr>
            <p:cNvPr id="11" name="矩形 10">
              <a:extLst>
                <a:ext uri="{FF2B5EF4-FFF2-40B4-BE49-F238E27FC236}">
                  <a16:creationId xmlns:a16="http://schemas.microsoft.com/office/drawing/2014/main" id="{3B831236-8C84-42B6-A693-750775271335}"/>
                </a:ext>
              </a:extLst>
            </p:cNvPr>
            <p:cNvSpPr/>
            <p:nvPr/>
          </p:nvSpPr>
          <p:spPr>
            <a:xfrm>
              <a:off x="3125972" y="4595274"/>
              <a:ext cx="1903228" cy="59140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 name="文本框 11">
              <a:extLst>
                <a:ext uri="{FF2B5EF4-FFF2-40B4-BE49-F238E27FC236}">
                  <a16:creationId xmlns:a16="http://schemas.microsoft.com/office/drawing/2014/main" id="{DFA9BD87-68F5-453C-9EFE-61EE4A9EDFF9}"/>
                </a:ext>
              </a:extLst>
            </p:cNvPr>
            <p:cNvSpPr txBox="1"/>
            <p:nvPr/>
          </p:nvSpPr>
          <p:spPr>
            <a:xfrm>
              <a:off x="3369700" y="4660145"/>
              <a:ext cx="1415772" cy="461665"/>
            </a:xfrm>
            <a:prstGeom prst="rect">
              <a:avLst/>
            </a:prstGeom>
            <a:noFill/>
          </p:spPr>
          <p:txBody>
            <a:bodyPr wrap="none" rtlCol="0">
              <a:spAutoFit/>
            </a:bodyPr>
            <a:lstStyle/>
            <a:p>
              <a:pPr algn="l"/>
              <a:r>
                <a:rPr lang="zh-CN" altLang="en-US" sz="2400" dirty="0">
                  <a:solidFill>
                    <a:srgbClr val="FFC000"/>
                  </a:solidFill>
                  <a:latin typeface="微软雅黑" panose="020B0503020204020204" pitchFamily="34" charset="-122"/>
                  <a:ea typeface="微软雅黑" panose="020B0503020204020204" pitchFamily="34" charset="-122"/>
                </a:rPr>
                <a:t>行列对称</a:t>
              </a:r>
            </a:p>
          </p:txBody>
        </p:sp>
      </p:grpSp>
      <p:grpSp>
        <p:nvGrpSpPr>
          <p:cNvPr id="13" name="组合 12">
            <a:extLst>
              <a:ext uri="{FF2B5EF4-FFF2-40B4-BE49-F238E27FC236}">
                <a16:creationId xmlns:a16="http://schemas.microsoft.com/office/drawing/2014/main" id="{19EBDB4E-ADA1-4421-BB51-4E69262150F1}"/>
              </a:ext>
            </a:extLst>
          </p:cNvPr>
          <p:cNvGrpSpPr/>
          <p:nvPr/>
        </p:nvGrpSpPr>
        <p:grpSpPr>
          <a:xfrm>
            <a:off x="8781562" y="3606565"/>
            <a:ext cx="2326922" cy="591406"/>
            <a:chOff x="3125972" y="4595274"/>
            <a:chExt cx="1967277" cy="591406"/>
          </a:xfrm>
        </p:grpSpPr>
        <p:sp>
          <p:nvSpPr>
            <p:cNvPr id="14" name="矩形 13">
              <a:extLst>
                <a:ext uri="{FF2B5EF4-FFF2-40B4-BE49-F238E27FC236}">
                  <a16:creationId xmlns:a16="http://schemas.microsoft.com/office/drawing/2014/main" id="{C912FCBC-0F89-4D59-9E72-342C54273248}"/>
                </a:ext>
              </a:extLst>
            </p:cNvPr>
            <p:cNvSpPr/>
            <p:nvPr/>
          </p:nvSpPr>
          <p:spPr>
            <a:xfrm>
              <a:off x="3125972" y="4595274"/>
              <a:ext cx="1903228" cy="59140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5" name="文本框 14">
              <a:extLst>
                <a:ext uri="{FF2B5EF4-FFF2-40B4-BE49-F238E27FC236}">
                  <a16:creationId xmlns:a16="http://schemas.microsoft.com/office/drawing/2014/main" id="{0747D235-0224-4821-AC65-718E3083D2C3}"/>
                </a:ext>
              </a:extLst>
            </p:cNvPr>
            <p:cNvSpPr txBox="1"/>
            <p:nvPr/>
          </p:nvSpPr>
          <p:spPr>
            <a:xfrm>
              <a:off x="3369700" y="4660145"/>
              <a:ext cx="1723549" cy="461665"/>
            </a:xfrm>
            <a:prstGeom prst="rect">
              <a:avLst/>
            </a:prstGeom>
            <a:noFill/>
          </p:spPr>
          <p:txBody>
            <a:bodyPr wrap="none" rtlCol="0">
              <a:spAutoFit/>
            </a:bodyPr>
            <a:lstStyle/>
            <a:p>
              <a:pPr algn="l"/>
              <a:r>
                <a:rPr lang="zh-CN" altLang="en-US" sz="2400" dirty="0">
                  <a:solidFill>
                    <a:srgbClr val="FFC000"/>
                  </a:solidFill>
                  <a:latin typeface="微软雅黑" panose="020B0503020204020204" pitchFamily="34" charset="-122"/>
                  <a:ea typeface="微软雅黑" panose="020B0503020204020204" pitchFamily="34" charset="-122"/>
                </a:rPr>
                <a:t>不规则分组</a:t>
              </a:r>
            </a:p>
          </p:txBody>
        </p:sp>
      </p:grpSp>
      <p:grpSp>
        <p:nvGrpSpPr>
          <p:cNvPr id="16" name="组合 15">
            <a:extLst>
              <a:ext uri="{FF2B5EF4-FFF2-40B4-BE49-F238E27FC236}">
                <a16:creationId xmlns:a16="http://schemas.microsoft.com/office/drawing/2014/main" id="{F22B4D3A-2460-4E9E-8364-2580C3034F00}"/>
              </a:ext>
            </a:extLst>
          </p:cNvPr>
          <p:cNvGrpSpPr/>
          <p:nvPr/>
        </p:nvGrpSpPr>
        <p:grpSpPr>
          <a:xfrm>
            <a:off x="6070863" y="3606565"/>
            <a:ext cx="1903228" cy="591406"/>
            <a:chOff x="3125972" y="4595274"/>
            <a:chExt cx="1903228" cy="591406"/>
          </a:xfrm>
        </p:grpSpPr>
        <p:sp>
          <p:nvSpPr>
            <p:cNvPr id="17" name="矩形 16">
              <a:extLst>
                <a:ext uri="{FF2B5EF4-FFF2-40B4-BE49-F238E27FC236}">
                  <a16:creationId xmlns:a16="http://schemas.microsoft.com/office/drawing/2014/main" id="{867EF753-C475-45BF-906B-67637C527774}"/>
                </a:ext>
              </a:extLst>
            </p:cNvPr>
            <p:cNvSpPr/>
            <p:nvPr/>
          </p:nvSpPr>
          <p:spPr>
            <a:xfrm>
              <a:off x="3125972" y="4595274"/>
              <a:ext cx="1903228" cy="59140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8" name="文本框 17">
              <a:extLst>
                <a:ext uri="{FF2B5EF4-FFF2-40B4-BE49-F238E27FC236}">
                  <a16:creationId xmlns:a16="http://schemas.microsoft.com/office/drawing/2014/main" id="{26B451A4-B89D-4A90-BDF0-18D0A4EE4A5C}"/>
                </a:ext>
              </a:extLst>
            </p:cNvPr>
            <p:cNvSpPr txBox="1"/>
            <p:nvPr/>
          </p:nvSpPr>
          <p:spPr>
            <a:xfrm>
              <a:off x="3369700" y="4660145"/>
              <a:ext cx="1415772" cy="461665"/>
            </a:xfrm>
            <a:prstGeom prst="rect">
              <a:avLst/>
            </a:prstGeom>
            <a:noFill/>
          </p:spPr>
          <p:txBody>
            <a:bodyPr wrap="none" rtlCol="0">
              <a:spAutoFit/>
            </a:bodyPr>
            <a:lstStyle/>
            <a:p>
              <a:pPr algn="l"/>
              <a:r>
                <a:rPr lang="zh-CN" altLang="en-US" sz="2400" dirty="0">
                  <a:solidFill>
                    <a:srgbClr val="FFC000"/>
                  </a:solidFill>
                  <a:latin typeface="微软雅黑" panose="020B0503020204020204" pitchFamily="34" charset="-122"/>
                  <a:ea typeface="微软雅黑" panose="020B0503020204020204" pitchFamily="34" charset="-122"/>
                </a:rPr>
                <a:t>格间计算</a:t>
              </a:r>
            </a:p>
          </p:txBody>
        </p:sp>
      </p:grpSp>
      <p:grpSp>
        <p:nvGrpSpPr>
          <p:cNvPr id="19" name="组合 18">
            <a:extLst>
              <a:ext uri="{FF2B5EF4-FFF2-40B4-BE49-F238E27FC236}">
                <a16:creationId xmlns:a16="http://schemas.microsoft.com/office/drawing/2014/main" id="{E33E972B-2816-4E85-A61E-941985EFBE9A}"/>
              </a:ext>
            </a:extLst>
          </p:cNvPr>
          <p:cNvGrpSpPr/>
          <p:nvPr/>
        </p:nvGrpSpPr>
        <p:grpSpPr>
          <a:xfrm>
            <a:off x="839788" y="4647686"/>
            <a:ext cx="2182545" cy="591406"/>
            <a:chOff x="3125972" y="4595274"/>
            <a:chExt cx="1967277" cy="591406"/>
          </a:xfrm>
        </p:grpSpPr>
        <p:sp>
          <p:nvSpPr>
            <p:cNvPr id="20" name="矩形 19">
              <a:extLst>
                <a:ext uri="{FF2B5EF4-FFF2-40B4-BE49-F238E27FC236}">
                  <a16:creationId xmlns:a16="http://schemas.microsoft.com/office/drawing/2014/main" id="{91F7799D-2AC3-4CCA-BC92-90D61E1FA6FD}"/>
                </a:ext>
              </a:extLst>
            </p:cNvPr>
            <p:cNvSpPr/>
            <p:nvPr/>
          </p:nvSpPr>
          <p:spPr>
            <a:xfrm>
              <a:off x="3125972" y="4595274"/>
              <a:ext cx="1903228" cy="59140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1" name="文本框 20">
              <a:extLst>
                <a:ext uri="{FF2B5EF4-FFF2-40B4-BE49-F238E27FC236}">
                  <a16:creationId xmlns:a16="http://schemas.microsoft.com/office/drawing/2014/main" id="{47B90665-77AE-4305-A2B8-51F334EBB6C9}"/>
                </a:ext>
              </a:extLst>
            </p:cNvPr>
            <p:cNvSpPr txBox="1"/>
            <p:nvPr/>
          </p:nvSpPr>
          <p:spPr>
            <a:xfrm>
              <a:off x="3369700" y="4660145"/>
              <a:ext cx="1723549" cy="461665"/>
            </a:xfrm>
            <a:prstGeom prst="rect">
              <a:avLst/>
            </a:prstGeom>
            <a:noFill/>
          </p:spPr>
          <p:txBody>
            <a:bodyPr wrap="none" rtlCol="0">
              <a:spAutoFit/>
            </a:bodyPr>
            <a:lstStyle/>
            <a:p>
              <a:pPr algn="l"/>
              <a:r>
                <a:rPr lang="zh-CN" altLang="en-US" sz="2400" dirty="0">
                  <a:solidFill>
                    <a:srgbClr val="FFC000"/>
                  </a:solidFill>
                  <a:latin typeface="微软雅黑" panose="020B0503020204020204" pitchFamily="34" charset="-122"/>
                  <a:ea typeface="微软雅黑" panose="020B0503020204020204" pitchFamily="34" charset="-122"/>
                </a:rPr>
                <a:t>多格式导出</a:t>
              </a:r>
            </a:p>
          </p:txBody>
        </p:sp>
      </p:grpSp>
      <p:grpSp>
        <p:nvGrpSpPr>
          <p:cNvPr id="28" name="组合 27">
            <a:extLst>
              <a:ext uri="{FF2B5EF4-FFF2-40B4-BE49-F238E27FC236}">
                <a16:creationId xmlns:a16="http://schemas.microsoft.com/office/drawing/2014/main" id="{71997AA0-9826-4639-B5D3-DAC139810355}"/>
              </a:ext>
            </a:extLst>
          </p:cNvPr>
          <p:cNvGrpSpPr/>
          <p:nvPr/>
        </p:nvGrpSpPr>
        <p:grpSpPr>
          <a:xfrm>
            <a:off x="3385671" y="4647686"/>
            <a:ext cx="1903228" cy="591406"/>
            <a:chOff x="3125972" y="4595274"/>
            <a:chExt cx="1903228" cy="591406"/>
          </a:xfrm>
        </p:grpSpPr>
        <p:sp>
          <p:nvSpPr>
            <p:cNvPr id="29" name="矩形 28">
              <a:extLst>
                <a:ext uri="{FF2B5EF4-FFF2-40B4-BE49-F238E27FC236}">
                  <a16:creationId xmlns:a16="http://schemas.microsoft.com/office/drawing/2014/main" id="{481D4EA5-CCFA-4542-8E02-586F1B355A4F}"/>
                </a:ext>
              </a:extLst>
            </p:cNvPr>
            <p:cNvSpPr/>
            <p:nvPr/>
          </p:nvSpPr>
          <p:spPr>
            <a:xfrm>
              <a:off x="3125972" y="4595274"/>
              <a:ext cx="1903228" cy="59140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0" name="文本框 29">
              <a:extLst>
                <a:ext uri="{FF2B5EF4-FFF2-40B4-BE49-F238E27FC236}">
                  <a16:creationId xmlns:a16="http://schemas.microsoft.com/office/drawing/2014/main" id="{1E77DFA9-1BCE-449D-9061-7E997577D447}"/>
                </a:ext>
              </a:extLst>
            </p:cNvPr>
            <p:cNvSpPr txBox="1"/>
            <p:nvPr/>
          </p:nvSpPr>
          <p:spPr>
            <a:xfrm>
              <a:off x="3369700" y="4660145"/>
              <a:ext cx="1415772" cy="461665"/>
            </a:xfrm>
            <a:prstGeom prst="rect">
              <a:avLst/>
            </a:prstGeom>
            <a:noFill/>
          </p:spPr>
          <p:txBody>
            <a:bodyPr wrap="none" rtlCol="0">
              <a:spAutoFit/>
            </a:bodyPr>
            <a:lstStyle/>
            <a:p>
              <a:pPr algn="l"/>
              <a:r>
                <a:rPr lang="zh-CN" altLang="en-US" sz="2400" dirty="0">
                  <a:solidFill>
                    <a:srgbClr val="FFC000"/>
                  </a:solidFill>
                  <a:latin typeface="微软雅黑" panose="020B0503020204020204" pitchFamily="34" charset="-122"/>
                  <a:ea typeface="微软雅黑" panose="020B0503020204020204" pitchFamily="34" charset="-122"/>
                </a:rPr>
                <a:t>预览打印</a:t>
              </a:r>
            </a:p>
          </p:txBody>
        </p:sp>
      </p:grpSp>
      <p:grpSp>
        <p:nvGrpSpPr>
          <p:cNvPr id="31" name="组合 30">
            <a:extLst>
              <a:ext uri="{FF2B5EF4-FFF2-40B4-BE49-F238E27FC236}">
                <a16:creationId xmlns:a16="http://schemas.microsoft.com/office/drawing/2014/main" id="{AAB089B5-2AD4-4DAC-94EB-32A289FBC6B4}"/>
              </a:ext>
            </a:extLst>
          </p:cNvPr>
          <p:cNvGrpSpPr/>
          <p:nvPr/>
        </p:nvGrpSpPr>
        <p:grpSpPr>
          <a:xfrm>
            <a:off x="6070863" y="4647686"/>
            <a:ext cx="1903228" cy="591406"/>
            <a:chOff x="3125972" y="4595274"/>
            <a:chExt cx="1903228" cy="591406"/>
          </a:xfrm>
        </p:grpSpPr>
        <p:sp>
          <p:nvSpPr>
            <p:cNvPr id="32" name="矩形 31">
              <a:extLst>
                <a:ext uri="{FF2B5EF4-FFF2-40B4-BE49-F238E27FC236}">
                  <a16:creationId xmlns:a16="http://schemas.microsoft.com/office/drawing/2014/main" id="{14DEED98-0281-4EBE-8821-21D791F38D33}"/>
                </a:ext>
              </a:extLst>
            </p:cNvPr>
            <p:cNvSpPr/>
            <p:nvPr/>
          </p:nvSpPr>
          <p:spPr>
            <a:xfrm>
              <a:off x="3125972" y="4595274"/>
              <a:ext cx="1903228" cy="59140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3" name="文本框 32">
              <a:extLst>
                <a:ext uri="{FF2B5EF4-FFF2-40B4-BE49-F238E27FC236}">
                  <a16:creationId xmlns:a16="http://schemas.microsoft.com/office/drawing/2014/main" id="{0A7459F3-39CF-4ACB-9BC6-FC1A056DF4D1}"/>
                </a:ext>
              </a:extLst>
            </p:cNvPr>
            <p:cNvSpPr txBox="1"/>
            <p:nvPr/>
          </p:nvSpPr>
          <p:spPr>
            <a:xfrm>
              <a:off x="3369700" y="4660145"/>
              <a:ext cx="1415772" cy="461665"/>
            </a:xfrm>
            <a:prstGeom prst="rect">
              <a:avLst/>
            </a:prstGeom>
            <a:noFill/>
          </p:spPr>
          <p:txBody>
            <a:bodyPr wrap="none" rtlCol="0">
              <a:spAutoFit/>
            </a:bodyPr>
            <a:lstStyle/>
            <a:p>
              <a:pPr algn="l"/>
              <a:r>
                <a:rPr lang="zh-CN" altLang="en-US" sz="2400" dirty="0">
                  <a:solidFill>
                    <a:srgbClr val="FFC000"/>
                  </a:solidFill>
                  <a:latin typeface="微软雅黑" panose="020B0503020204020204" pitchFamily="34" charset="-122"/>
                  <a:ea typeface="微软雅黑" panose="020B0503020204020204" pitchFamily="34" charset="-122"/>
                </a:rPr>
                <a:t>直接打印</a:t>
              </a:r>
            </a:p>
          </p:txBody>
        </p:sp>
      </p:grpSp>
      <p:grpSp>
        <p:nvGrpSpPr>
          <p:cNvPr id="34" name="组合 33">
            <a:extLst>
              <a:ext uri="{FF2B5EF4-FFF2-40B4-BE49-F238E27FC236}">
                <a16:creationId xmlns:a16="http://schemas.microsoft.com/office/drawing/2014/main" id="{36244639-1D27-4566-9615-4234A97921E1}"/>
              </a:ext>
            </a:extLst>
          </p:cNvPr>
          <p:cNvGrpSpPr/>
          <p:nvPr/>
        </p:nvGrpSpPr>
        <p:grpSpPr>
          <a:xfrm>
            <a:off x="8781562" y="4647686"/>
            <a:ext cx="1903228" cy="591406"/>
            <a:chOff x="3125972" y="4595274"/>
            <a:chExt cx="1903228" cy="591406"/>
          </a:xfrm>
        </p:grpSpPr>
        <p:sp>
          <p:nvSpPr>
            <p:cNvPr id="35" name="矩形 34">
              <a:extLst>
                <a:ext uri="{FF2B5EF4-FFF2-40B4-BE49-F238E27FC236}">
                  <a16:creationId xmlns:a16="http://schemas.microsoft.com/office/drawing/2014/main" id="{2A3DA35A-FCE5-4C62-955A-95A3712B8E09}"/>
                </a:ext>
              </a:extLst>
            </p:cNvPr>
            <p:cNvSpPr/>
            <p:nvPr/>
          </p:nvSpPr>
          <p:spPr>
            <a:xfrm>
              <a:off x="3125972" y="4595274"/>
              <a:ext cx="1903228" cy="59140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6" name="文本框 35">
              <a:extLst>
                <a:ext uri="{FF2B5EF4-FFF2-40B4-BE49-F238E27FC236}">
                  <a16:creationId xmlns:a16="http://schemas.microsoft.com/office/drawing/2014/main" id="{86FE325B-7F06-4A12-B1FC-5E09D791BAF8}"/>
                </a:ext>
              </a:extLst>
            </p:cNvPr>
            <p:cNvSpPr txBox="1"/>
            <p:nvPr/>
          </p:nvSpPr>
          <p:spPr>
            <a:xfrm>
              <a:off x="3677476" y="4660145"/>
              <a:ext cx="800219" cy="461665"/>
            </a:xfrm>
            <a:prstGeom prst="rect">
              <a:avLst/>
            </a:prstGeom>
            <a:noFill/>
          </p:spPr>
          <p:txBody>
            <a:bodyPr wrap="none" rtlCol="0">
              <a:spAutoFit/>
            </a:bodyPr>
            <a:lstStyle/>
            <a:p>
              <a:pPr algn="ctr"/>
              <a:r>
                <a:rPr lang="zh-CN" altLang="en-US" sz="2400" dirty="0">
                  <a:solidFill>
                    <a:srgbClr val="FFC000"/>
                  </a:solidFill>
                  <a:latin typeface="微软雅黑" panose="020B0503020204020204" pitchFamily="34" charset="-122"/>
                  <a:ea typeface="微软雅黑" panose="020B0503020204020204" pitchFamily="34" charset="-122"/>
                </a:rPr>
                <a:t>套打</a:t>
              </a:r>
            </a:p>
          </p:txBody>
        </p:sp>
      </p:grpSp>
      <p:sp>
        <p:nvSpPr>
          <p:cNvPr id="37" name="文本框 36">
            <a:extLst>
              <a:ext uri="{FF2B5EF4-FFF2-40B4-BE49-F238E27FC236}">
                <a16:creationId xmlns:a16="http://schemas.microsoft.com/office/drawing/2014/main" id="{FBE5EE2B-D87D-4D2B-8ECC-0D5872F14E7A}"/>
              </a:ext>
            </a:extLst>
          </p:cNvPr>
          <p:cNvSpPr txBox="1"/>
          <p:nvPr/>
        </p:nvSpPr>
        <p:spPr>
          <a:xfrm>
            <a:off x="3286997" y="5753677"/>
            <a:ext cx="684803" cy="461665"/>
          </a:xfrm>
          <a:prstGeom prst="rect">
            <a:avLst/>
          </a:prstGeom>
          <a:noFill/>
        </p:spPr>
        <p:txBody>
          <a:bodyPr wrap="none" rtlCol="0">
            <a:spAutoFit/>
          </a:bodyPr>
          <a:lstStyle/>
          <a:p>
            <a:pPr algn="l"/>
            <a:r>
              <a:rPr lang="en-US" altLang="zh-CN" sz="2400" dirty="0">
                <a:solidFill>
                  <a:srgbClr val="FFC000"/>
                </a:solidFill>
                <a:latin typeface="微软雅黑" panose="020B0503020204020204" pitchFamily="34" charset="-122"/>
                <a:ea typeface="微软雅黑" panose="020B0503020204020204" pitchFamily="34" charset="-122"/>
              </a:rPr>
              <a:t>……</a:t>
            </a:r>
            <a:endParaRPr lang="zh-CN" altLang="en-US" sz="2400" dirty="0">
              <a:solidFill>
                <a:srgbClr val="FFC000"/>
              </a:solidFill>
              <a:latin typeface="微软雅黑" panose="020B0503020204020204" pitchFamily="34" charset="-122"/>
              <a:ea typeface="微软雅黑" panose="020B0503020204020204" pitchFamily="34" charset="-122"/>
            </a:endParaRPr>
          </a:p>
        </p:txBody>
      </p:sp>
      <p:grpSp>
        <p:nvGrpSpPr>
          <p:cNvPr id="38" name="组合 37">
            <a:extLst>
              <a:ext uri="{FF2B5EF4-FFF2-40B4-BE49-F238E27FC236}">
                <a16:creationId xmlns:a16="http://schemas.microsoft.com/office/drawing/2014/main" id="{3187FE7B-30C4-4220-89E1-3C49C6174C4A}"/>
              </a:ext>
            </a:extLst>
          </p:cNvPr>
          <p:cNvGrpSpPr/>
          <p:nvPr/>
        </p:nvGrpSpPr>
        <p:grpSpPr>
          <a:xfrm>
            <a:off x="839788" y="5623936"/>
            <a:ext cx="1903228" cy="591406"/>
            <a:chOff x="3125972" y="4595274"/>
            <a:chExt cx="1903228" cy="591406"/>
          </a:xfrm>
        </p:grpSpPr>
        <p:sp>
          <p:nvSpPr>
            <p:cNvPr id="39" name="矩形 38">
              <a:extLst>
                <a:ext uri="{FF2B5EF4-FFF2-40B4-BE49-F238E27FC236}">
                  <a16:creationId xmlns:a16="http://schemas.microsoft.com/office/drawing/2014/main" id="{97001206-11C7-4DD1-B07D-F4CD7BA59C39}"/>
                </a:ext>
              </a:extLst>
            </p:cNvPr>
            <p:cNvSpPr/>
            <p:nvPr/>
          </p:nvSpPr>
          <p:spPr>
            <a:xfrm>
              <a:off x="3125972" y="4595274"/>
              <a:ext cx="1903228" cy="59140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0" name="文本框 39">
              <a:extLst>
                <a:ext uri="{FF2B5EF4-FFF2-40B4-BE49-F238E27FC236}">
                  <a16:creationId xmlns:a16="http://schemas.microsoft.com/office/drawing/2014/main" id="{0B0C9ED7-02C2-4D4B-A997-80554C44B346}"/>
                </a:ext>
              </a:extLst>
            </p:cNvPr>
            <p:cNvSpPr txBox="1"/>
            <p:nvPr/>
          </p:nvSpPr>
          <p:spPr>
            <a:xfrm>
              <a:off x="3369700" y="4660145"/>
              <a:ext cx="1415772" cy="461665"/>
            </a:xfrm>
            <a:prstGeom prst="rect">
              <a:avLst/>
            </a:prstGeom>
            <a:noFill/>
          </p:spPr>
          <p:txBody>
            <a:bodyPr wrap="none" rtlCol="0">
              <a:spAutoFit/>
            </a:bodyPr>
            <a:lstStyle/>
            <a:p>
              <a:pPr algn="l"/>
              <a:r>
                <a:rPr lang="zh-CN" altLang="en-US" sz="2400" dirty="0">
                  <a:solidFill>
                    <a:srgbClr val="FFC000"/>
                  </a:solidFill>
                  <a:latin typeface="微软雅黑" panose="020B0503020204020204" pitchFamily="34" charset="-122"/>
                  <a:ea typeface="微软雅黑" panose="020B0503020204020204" pitchFamily="34" charset="-122"/>
                </a:rPr>
                <a:t>易于集成</a:t>
              </a:r>
            </a:p>
          </p:txBody>
        </p:sp>
      </p:grpSp>
    </p:spTree>
    <p:extLst>
      <p:ext uri="{BB962C8B-B14F-4D97-AF65-F5344CB8AC3E}">
        <p14:creationId xmlns:p14="http://schemas.microsoft.com/office/powerpoint/2010/main" val="12602246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文本框 22">
            <a:extLst>
              <a:ext uri="{FF2B5EF4-FFF2-40B4-BE49-F238E27FC236}">
                <a16:creationId xmlns:a16="http://schemas.microsoft.com/office/drawing/2014/main" id="{31B43E25-CAFD-4C33-9059-8557025465F9}"/>
              </a:ext>
            </a:extLst>
          </p:cNvPr>
          <p:cNvSpPr txBox="1"/>
          <p:nvPr/>
        </p:nvSpPr>
        <p:spPr>
          <a:xfrm rot="20442593">
            <a:off x="423088" y="3026365"/>
            <a:ext cx="10508005" cy="1862048"/>
          </a:xfrm>
          <a:prstGeom prst="rect">
            <a:avLst/>
          </a:prstGeom>
          <a:noFill/>
        </p:spPr>
        <p:txBody>
          <a:bodyPr wrap="none" rtlCol="0">
            <a:spAutoFit/>
          </a:bodyPr>
          <a:lstStyle/>
          <a:p>
            <a:pPr algn="r"/>
            <a:r>
              <a:rPr lang="zh-CN" altLang="en-US" sz="11500" dirty="0">
                <a:solidFill>
                  <a:srgbClr val="2E2E2E"/>
                </a:solidFill>
                <a:latin typeface="锐字逼格青春粗黑体简2.0" panose="02010604000000000000" pitchFamily="2" charset="-122"/>
                <a:ea typeface="锐字逼格青春粗黑体简2.0" panose="02010604000000000000" pitchFamily="2" charset="-122"/>
              </a:rPr>
              <a:t>不正常研究中心</a:t>
            </a:r>
            <a:endParaRPr lang="en-US" altLang="zh-CN" sz="11500" dirty="0">
              <a:solidFill>
                <a:srgbClr val="2E2E2E"/>
              </a:solidFill>
              <a:latin typeface="锐字逼格青春粗黑体简2.0" panose="02010604000000000000" pitchFamily="2" charset="-122"/>
              <a:ea typeface="锐字逼格青春粗黑体简2.0" panose="02010604000000000000" pitchFamily="2" charset="-122"/>
            </a:endParaRPr>
          </a:p>
        </p:txBody>
      </p:sp>
      <p:sp>
        <p:nvSpPr>
          <p:cNvPr id="5" name="文本框 4">
            <a:extLst>
              <a:ext uri="{FF2B5EF4-FFF2-40B4-BE49-F238E27FC236}">
                <a16:creationId xmlns:a16="http://schemas.microsoft.com/office/drawing/2014/main" id="{4CD22CB3-5F31-4381-8961-BD9B910BE059}"/>
              </a:ext>
            </a:extLst>
          </p:cNvPr>
          <p:cNvSpPr txBox="1"/>
          <p:nvPr/>
        </p:nvSpPr>
        <p:spPr>
          <a:xfrm>
            <a:off x="839787" y="511970"/>
            <a:ext cx="10512425" cy="830997"/>
          </a:xfrm>
          <a:prstGeom prst="rect">
            <a:avLst/>
          </a:prstGeom>
          <a:noFill/>
        </p:spPr>
        <p:txBody>
          <a:bodyPr wrap="square" rtlCol="0">
            <a:spAutoFit/>
          </a:bodyPr>
          <a:lstStyle/>
          <a:p>
            <a:pPr algn="ctr"/>
            <a:r>
              <a:rPr lang="zh-CN" altLang="en-US" sz="4800" dirty="0">
                <a:solidFill>
                  <a:schemeClr val="bg1">
                    <a:lumMod val="65000"/>
                  </a:schemeClr>
                </a:solidFill>
                <a:latin typeface="锐字逼格青春粗黑体简2.0" panose="02010604000000000000" pitchFamily="2" charset="-122"/>
                <a:ea typeface="锐字逼格青春粗黑体简2.0" panose="02010604000000000000" pitchFamily="2" charset="-122"/>
              </a:rPr>
              <a:t>看起来正常的现象其实</a:t>
            </a:r>
            <a:r>
              <a:rPr lang="zh-CN" altLang="en-US" sz="4800" dirty="0">
                <a:solidFill>
                  <a:srgbClr val="FFC000"/>
                </a:solidFill>
                <a:latin typeface="锐字逼格青春粗黑体简2.0" panose="02010604000000000000" pitchFamily="2" charset="-122"/>
                <a:ea typeface="锐字逼格青春粗黑体简2.0" panose="02010604000000000000" pitchFamily="2" charset="-122"/>
              </a:rPr>
              <a:t>不正常</a:t>
            </a:r>
          </a:p>
        </p:txBody>
      </p:sp>
      <p:sp>
        <p:nvSpPr>
          <p:cNvPr id="9" name="矩形: 圆角 8">
            <a:extLst>
              <a:ext uri="{FF2B5EF4-FFF2-40B4-BE49-F238E27FC236}">
                <a16:creationId xmlns:a16="http://schemas.microsoft.com/office/drawing/2014/main" id="{6DD6B9F4-9740-4E6C-B1F3-22774C81A411}"/>
              </a:ext>
            </a:extLst>
          </p:cNvPr>
          <p:cNvSpPr/>
          <p:nvPr/>
        </p:nvSpPr>
        <p:spPr>
          <a:xfrm>
            <a:off x="978883" y="1744471"/>
            <a:ext cx="6508282" cy="895082"/>
          </a:xfrm>
          <a:prstGeom prst="roundRect">
            <a:avLst>
              <a:gd name="adj" fmla="val 8025"/>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等腰三角形 9">
            <a:extLst>
              <a:ext uri="{FF2B5EF4-FFF2-40B4-BE49-F238E27FC236}">
                <a16:creationId xmlns:a16="http://schemas.microsoft.com/office/drawing/2014/main" id="{5B301148-4D35-4CAE-9332-DC5AA67FD2F1}"/>
              </a:ext>
            </a:extLst>
          </p:cNvPr>
          <p:cNvSpPr/>
          <p:nvPr/>
        </p:nvSpPr>
        <p:spPr>
          <a:xfrm rot="5400000" flipV="1">
            <a:off x="692859" y="2057383"/>
            <a:ext cx="334982" cy="237066"/>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a:extLst>
              <a:ext uri="{FF2B5EF4-FFF2-40B4-BE49-F238E27FC236}">
                <a16:creationId xmlns:a16="http://schemas.microsoft.com/office/drawing/2014/main" id="{AEF976BA-A9DD-4FB6-ACB6-FE271F0063CF}"/>
              </a:ext>
            </a:extLst>
          </p:cNvPr>
          <p:cNvSpPr/>
          <p:nvPr/>
        </p:nvSpPr>
        <p:spPr>
          <a:xfrm>
            <a:off x="1070097" y="1942200"/>
            <a:ext cx="6340197" cy="499624"/>
          </a:xfrm>
          <a:prstGeom prst="rect">
            <a:avLst/>
          </a:prstGeom>
        </p:spPr>
        <p:txBody>
          <a:bodyPr wrap="square">
            <a:spAutoFit/>
          </a:bodyPr>
          <a:lstStyle/>
          <a:p>
            <a:pPr>
              <a:lnSpc>
                <a:spcPct val="150000"/>
              </a:lnSpc>
            </a:pPr>
            <a:r>
              <a:rPr lang="zh-CN" altLang="en-US" sz="2000" dirty="0">
                <a:solidFill>
                  <a:srgbClr val="FFC000"/>
                </a:solidFill>
                <a:latin typeface="+mj-ea"/>
                <a:ea typeface="+mj-ea"/>
              </a:rPr>
              <a:t>这么复杂的报表需求，花费数十万的成本似乎很正常啊</a:t>
            </a:r>
            <a:endParaRPr lang="en-US" altLang="zh-CN" sz="2000" dirty="0">
              <a:solidFill>
                <a:srgbClr val="FFC000"/>
              </a:solidFill>
              <a:latin typeface="+mj-ea"/>
              <a:ea typeface="+mj-ea"/>
            </a:endParaRPr>
          </a:p>
        </p:txBody>
      </p:sp>
      <p:sp>
        <p:nvSpPr>
          <p:cNvPr id="14" name="矩形: 圆角 13">
            <a:extLst>
              <a:ext uri="{FF2B5EF4-FFF2-40B4-BE49-F238E27FC236}">
                <a16:creationId xmlns:a16="http://schemas.microsoft.com/office/drawing/2014/main" id="{C4685BF1-8527-4F57-9506-4312C8DB1B5D}"/>
              </a:ext>
            </a:extLst>
          </p:cNvPr>
          <p:cNvSpPr/>
          <p:nvPr/>
        </p:nvSpPr>
        <p:spPr>
          <a:xfrm>
            <a:off x="6357256" y="2846460"/>
            <a:ext cx="4754851" cy="895082"/>
          </a:xfrm>
          <a:prstGeom prst="roundRect">
            <a:avLst>
              <a:gd name="adj" fmla="val 802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等腰三角形 14">
            <a:extLst>
              <a:ext uri="{FF2B5EF4-FFF2-40B4-BE49-F238E27FC236}">
                <a16:creationId xmlns:a16="http://schemas.microsoft.com/office/drawing/2014/main" id="{CFBF670F-36EF-4DE7-B72E-37E3A561D799}"/>
              </a:ext>
            </a:extLst>
          </p:cNvPr>
          <p:cNvSpPr/>
          <p:nvPr/>
        </p:nvSpPr>
        <p:spPr>
          <a:xfrm rot="16200000" flipH="1" flipV="1">
            <a:off x="11061109" y="3159372"/>
            <a:ext cx="334982" cy="237066"/>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6" name="矩形 15">
            <a:extLst>
              <a:ext uri="{FF2B5EF4-FFF2-40B4-BE49-F238E27FC236}">
                <a16:creationId xmlns:a16="http://schemas.microsoft.com/office/drawing/2014/main" id="{DA1AFE43-8803-4760-9EB3-854804045ED0}"/>
              </a:ext>
            </a:extLst>
          </p:cNvPr>
          <p:cNvSpPr/>
          <p:nvPr/>
        </p:nvSpPr>
        <p:spPr>
          <a:xfrm>
            <a:off x="6498771" y="3044189"/>
            <a:ext cx="4536466" cy="499624"/>
          </a:xfrm>
          <a:prstGeom prst="rect">
            <a:avLst/>
          </a:prstGeom>
        </p:spPr>
        <p:txBody>
          <a:bodyPr wrap="square">
            <a:spAutoFit/>
          </a:bodyPr>
          <a:lstStyle/>
          <a:p>
            <a:pPr algn="r">
              <a:lnSpc>
                <a:spcPct val="150000"/>
              </a:lnSpc>
            </a:pPr>
            <a:r>
              <a:rPr lang="zh-CN" altLang="en-US" sz="2000" dirty="0">
                <a:solidFill>
                  <a:schemeClr val="tx1">
                    <a:lumMod val="85000"/>
                    <a:lumOff val="15000"/>
                  </a:schemeClr>
                </a:solidFill>
                <a:latin typeface="+mj-ea"/>
                <a:ea typeface="+mj-ea"/>
              </a:rPr>
              <a:t>是的！以前很正常，但现在不正常了</a:t>
            </a:r>
            <a:r>
              <a:rPr lang="en-US" altLang="zh-CN" sz="2000" dirty="0">
                <a:solidFill>
                  <a:schemeClr val="tx1">
                    <a:lumMod val="85000"/>
                    <a:lumOff val="15000"/>
                  </a:schemeClr>
                </a:solidFill>
                <a:latin typeface="+mj-ea"/>
                <a:ea typeface="+mj-ea"/>
              </a:rPr>
              <a:t>…</a:t>
            </a:r>
          </a:p>
        </p:txBody>
      </p:sp>
      <p:sp>
        <p:nvSpPr>
          <p:cNvPr id="17" name="矩形: 圆角 16">
            <a:extLst>
              <a:ext uri="{FF2B5EF4-FFF2-40B4-BE49-F238E27FC236}">
                <a16:creationId xmlns:a16="http://schemas.microsoft.com/office/drawing/2014/main" id="{FB001D77-FCB3-4E1A-A51D-A6DAC1E90841}"/>
              </a:ext>
            </a:extLst>
          </p:cNvPr>
          <p:cNvSpPr/>
          <p:nvPr/>
        </p:nvSpPr>
        <p:spPr>
          <a:xfrm>
            <a:off x="978883" y="3770907"/>
            <a:ext cx="1905831" cy="895082"/>
          </a:xfrm>
          <a:prstGeom prst="roundRect">
            <a:avLst>
              <a:gd name="adj" fmla="val 8025"/>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8" name="等腰三角形 17">
            <a:extLst>
              <a:ext uri="{FF2B5EF4-FFF2-40B4-BE49-F238E27FC236}">
                <a16:creationId xmlns:a16="http://schemas.microsoft.com/office/drawing/2014/main" id="{E1D95D06-2210-4062-98C6-D31C132F3BF6}"/>
              </a:ext>
            </a:extLst>
          </p:cNvPr>
          <p:cNvSpPr/>
          <p:nvPr/>
        </p:nvSpPr>
        <p:spPr>
          <a:xfrm rot="5400000" flipV="1">
            <a:off x="692859" y="4083819"/>
            <a:ext cx="334982" cy="237066"/>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a:extLst>
              <a:ext uri="{FF2B5EF4-FFF2-40B4-BE49-F238E27FC236}">
                <a16:creationId xmlns:a16="http://schemas.microsoft.com/office/drawing/2014/main" id="{92458943-628D-42F7-BF3C-5FBD58437F3E}"/>
              </a:ext>
            </a:extLst>
          </p:cNvPr>
          <p:cNvSpPr/>
          <p:nvPr/>
        </p:nvSpPr>
        <p:spPr>
          <a:xfrm>
            <a:off x="1070097" y="3968636"/>
            <a:ext cx="1814617" cy="499624"/>
          </a:xfrm>
          <a:prstGeom prst="rect">
            <a:avLst/>
          </a:prstGeom>
        </p:spPr>
        <p:txBody>
          <a:bodyPr wrap="square">
            <a:spAutoFit/>
          </a:bodyPr>
          <a:lstStyle/>
          <a:p>
            <a:pPr>
              <a:lnSpc>
                <a:spcPct val="150000"/>
              </a:lnSpc>
            </a:pPr>
            <a:r>
              <a:rPr lang="zh-CN" altLang="en-US" sz="2000" dirty="0">
                <a:solidFill>
                  <a:srgbClr val="FFC000"/>
                </a:solidFill>
                <a:latin typeface="+mj-ea"/>
                <a:ea typeface="+mj-ea"/>
              </a:rPr>
              <a:t>为什么？</a:t>
            </a:r>
            <a:endParaRPr lang="en-US" altLang="zh-CN" sz="2000" dirty="0">
              <a:solidFill>
                <a:srgbClr val="FFC000"/>
              </a:solidFill>
              <a:latin typeface="+mj-ea"/>
              <a:ea typeface="+mj-ea"/>
            </a:endParaRPr>
          </a:p>
        </p:txBody>
      </p:sp>
      <p:sp>
        <p:nvSpPr>
          <p:cNvPr id="20" name="矩形: 圆角 19">
            <a:extLst>
              <a:ext uri="{FF2B5EF4-FFF2-40B4-BE49-F238E27FC236}">
                <a16:creationId xmlns:a16="http://schemas.microsoft.com/office/drawing/2014/main" id="{61FD7436-291C-4A9F-A93F-64B86B8C3B15}"/>
              </a:ext>
            </a:extLst>
          </p:cNvPr>
          <p:cNvSpPr/>
          <p:nvPr/>
        </p:nvSpPr>
        <p:spPr>
          <a:xfrm>
            <a:off x="3298372" y="4752958"/>
            <a:ext cx="7813736" cy="1593072"/>
          </a:xfrm>
          <a:prstGeom prst="roundRect">
            <a:avLst>
              <a:gd name="adj" fmla="val 802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等腰三角形 20">
            <a:extLst>
              <a:ext uri="{FF2B5EF4-FFF2-40B4-BE49-F238E27FC236}">
                <a16:creationId xmlns:a16="http://schemas.microsoft.com/office/drawing/2014/main" id="{551A3933-6F3C-45AD-B2FD-9835EBBDD22F}"/>
              </a:ext>
            </a:extLst>
          </p:cNvPr>
          <p:cNvSpPr/>
          <p:nvPr/>
        </p:nvSpPr>
        <p:spPr>
          <a:xfrm rot="16200000" flipH="1" flipV="1">
            <a:off x="11061109" y="5414865"/>
            <a:ext cx="334982" cy="237066"/>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2" name="矩形 21">
            <a:extLst>
              <a:ext uri="{FF2B5EF4-FFF2-40B4-BE49-F238E27FC236}">
                <a16:creationId xmlns:a16="http://schemas.microsoft.com/office/drawing/2014/main" id="{08052277-6208-4FBA-BC4A-C8F8D17B2F05}"/>
              </a:ext>
            </a:extLst>
          </p:cNvPr>
          <p:cNvSpPr/>
          <p:nvPr/>
        </p:nvSpPr>
        <p:spPr>
          <a:xfrm>
            <a:off x="3516086" y="4851375"/>
            <a:ext cx="7519151" cy="1422954"/>
          </a:xfrm>
          <a:prstGeom prst="rect">
            <a:avLst/>
          </a:prstGeom>
        </p:spPr>
        <p:txBody>
          <a:bodyPr wrap="square">
            <a:spAutoFit/>
          </a:bodyPr>
          <a:lstStyle/>
          <a:p>
            <a:pPr>
              <a:lnSpc>
                <a:spcPct val="150000"/>
              </a:lnSpc>
            </a:pPr>
            <a:r>
              <a:rPr lang="zh-CN" altLang="en-US" sz="2000" dirty="0">
                <a:solidFill>
                  <a:schemeClr val="tx1">
                    <a:lumMod val="85000"/>
                    <a:lumOff val="15000"/>
                  </a:schemeClr>
                </a:solidFill>
                <a:latin typeface="+mj-ea"/>
                <a:ea typeface="+mj-ea"/>
              </a:rPr>
              <a:t>报表工具经过近</a:t>
            </a:r>
            <a:r>
              <a:rPr lang="en-US" altLang="zh-CN" sz="2000" dirty="0">
                <a:solidFill>
                  <a:schemeClr val="tx1">
                    <a:lumMod val="85000"/>
                    <a:lumOff val="15000"/>
                  </a:schemeClr>
                </a:solidFill>
                <a:latin typeface="+mj-ea"/>
                <a:ea typeface="+mj-ea"/>
              </a:rPr>
              <a:t>20</a:t>
            </a:r>
            <a:r>
              <a:rPr lang="zh-CN" altLang="en-US" sz="2000" dirty="0">
                <a:solidFill>
                  <a:schemeClr val="tx1">
                    <a:lumMod val="85000"/>
                    <a:lumOff val="15000"/>
                  </a:schemeClr>
                </a:solidFill>
                <a:latin typeface="+mj-ea"/>
                <a:ea typeface="+mj-ea"/>
              </a:rPr>
              <a:t>年的发展，技术已经相对成熟，已无太高技术壁垒，工具也不应该再卖这么贵 ！实现复杂报表需求的成本也不应该这么高</a:t>
            </a:r>
            <a:r>
              <a:rPr lang="en-US" altLang="zh-CN" sz="2000" dirty="0">
                <a:solidFill>
                  <a:schemeClr val="tx1">
                    <a:lumMod val="85000"/>
                    <a:lumOff val="15000"/>
                  </a:schemeClr>
                </a:solidFill>
                <a:latin typeface="+mj-ea"/>
                <a:ea typeface="+mj-ea"/>
              </a:rPr>
              <a:t>!</a:t>
            </a:r>
          </a:p>
        </p:txBody>
      </p:sp>
    </p:spTree>
    <p:extLst>
      <p:ext uri="{BB962C8B-B14F-4D97-AF65-F5344CB8AC3E}">
        <p14:creationId xmlns:p14="http://schemas.microsoft.com/office/powerpoint/2010/main" val="11504209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74D92115-CDD2-497C-B770-D91CEE33B99D}"/>
              </a:ext>
            </a:extLst>
          </p:cNvPr>
          <p:cNvSpPr txBox="1"/>
          <p:nvPr/>
        </p:nvSpPr>
        <p:spPr>
          <a:xfrm>
            <a:off x="839787" y="511970"/>
            <a:ext cx="10512425" cy="830997"/>
          </a:xfrm>
          <a:prstGeom prst="rect">
            <a:avLst/>
          </a:prstGeom>
          <a:noFill/>
        </p:spPr>
        <p:txBody>
          <a:bodyPr wrap="square" rtlCol="0">
            <a:spAutoFit/>
          </a:bodyPr>
          <a:lstStyle/>
          <a:p>
            <a:pPr algn="ctr"/>
            <a:r>
              <a:rPr lang="zh-CN" altLang="en-US" sz="4800" dirty="0">
                <a:solidFill>
                  <a:schemeClr val="bg1">
                    <a:lumMod val="65000"/>
                  </a:schemeClr>
                </a:solidFill>
                <a:latin typeface="锐字逼格青春粗黑体简2.0" panose="02010604000000000000" pitchFamily="2" charset="-122"/>
                <a:ea typeface="锐字逼格青春粗黑体简2.0" panose="02010604000000000000" pitchFamily="2" charset="-122"/>
              </a:rPr>
              <a:t>报表实现成本应该变成这样</a:t>
            </a:r>
            <a:endParaRPr lang="zh-CN" altLang="en-US" sz="4800" dirty="0">
              <a:solidFill>
                <a:srgbClr val="FFC000"/>
              </a:solidFill>
              <a:latin typeface="锐字逼格青春粗黑体简2.0" panose="02010604000000000000" pitchFamily="2" charset="-122"/>
              <a:ea typeface="锐字逼格青春粗黑体简2.0" panose="02010604000000000000" pitchFamily="2" charset="-122"/>
            </a:endParaRPr>
          </a:p>
        </p:txBody>
      </p:sp>
      <p:sp>
        <p:nvSpPr>
          <p:cNvPr id="5" name="矩形 4">
            <a:extLst>
              <a:ext uri="{FF2B5EF4-FFF2-40B4-BE49-F238E27FC236}">
                <a16:creationId xmlns:a16="http://schemas.microsoft.com/office/drawing/2014/main" id="{3D8D33DB-655E-4AA0-9E50-F5108FD7E8F2}"/>
              </a:ext>
            </a:extLst>
          </p:cNvPr>
          <p:cNvSpPr/>
          <p:nvPr/>
        </p:nvSpPr>
        <p:spPr>
          <a:xfrm>
            <a:off x="1964842" y="4749180"/>
            <a:ext cx="2646878" cy="830997"/>
          </a:xfrm>
          <a:prstGeom prst="rect">
            <a:avLst/>
          </a:prstGeom>
        </p:spPr>
        <p:txBody>
          <a:bodyPr wrap="none">
            <a:spAutoFit/>
          </a:bodyPr>
          <a:lstStyle/>
          <a:p>
            <a:pPr algn="ctr"/>
            <a:r>
              <a:rPr lang="zh-CN" altLang="en-US" sz="4800" dirty="0">
                <a:solidFill>
                  <a:schemeClr val="tx1">
                    <a:lumMod val="50000"/>
                    <a:lumOff val="50000"/>
                  </a:schemeClr>
                </a:solidFill>
                <a:latin typeface="锐字逼格青春粗黑体简2.0" panose="02010604000000000000" pitchFamily="2" charset="-122"/>
                <a:ea typeface="锐字逼格青春粗黑体简2.0" panose="02010604000000000000" pitchFamily="2" charset="-122"/>
              </a:rPr>
              <a:t>单个项目</a:t>
            </a:r>
            <a:endParaRPr lang="en-US" altLang="zh-CN" sz="4800" dirty="0">
              <a:solidFill>
                <a:schemeClr val="tx1">
                  <a:lumMod val="50000"/>
                  <a:lumOff val="50000"/>
                </a:schemeClr>
              </a:solidFill>
              <a:latin typeface="锐字逼格青春粗黑体简2.0" panose="02010604000000000000" pitchFamily="2" charset="-122"/>
              <a:ea typeface="锐字逼格青春粗黑体简2.0" panose="02010604000000000000" pitchFamily="2" charset="-122"/>
            </a:endParaRPr>
          </a:p>
        </p:txBody>
      </p:sp>
      <p:sp>
        <p:nvSpPr>
          <p:cNvPr id="6" name="矩形 5">
            <a:extLst>
              <a:ext uri="{FF2B5EF4-FFF2-40B4-BE49-F238E27FC236}">
                <a16:creationId xmlns:a16="http://schemas.microsoft.com/office/drawing/2014/main" id="{5C7253E7-5EF3-43DF-89F9-14634987378B}"/>
              </a:ext>
            </a:extLst>
          </p:cNvPr>
          <p:cNvSpPr/>
          <p:nvPr/>
        </p:nvSpPr>
        <p:spPr>
          <a:xfrm>
            <a:off x="660175" y="2009041"/>
            <a:ext cx="5256212" cy="3859619"/>
          </a:xfrm>
          <a:prstGeom prst="rect">
            <a:avLst/>
          </a:prstGeom>
          <a:no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a:extLst>
              <a:ext uri="{FF2B5EF4-FFF2-40B4-BE49-F238E27FC236}">
                <a16:creationId xmlns:a16="http://schemas.microsoft.com/office/drawing/2014/main" id="{554FCC08-EC56-4316-8213-42419F0738A5}"/>
              </a:ext>
            </a:extLst>
          </p:cNvPr>
          <p:cNvSpPr/>
          <p:nvPr/>
        </p:nvSpPr>
        <p:spPr>
          <a:xfrm>
            <a:off x="7424789" y="4749180"/>
            <a:ext cx="2957862" cy="830997"/>
          </a:xfrm>
          <a:prstGeom prst="rect">
            <a:avLst/>
          </a:prstGeom>
        </p:spPr>
        <p:txBody>
          <a:bodyPr wrap="none">
            <a:spAutoFit/>
          </a:bodyPr>
          <a:lstStyle/>
          <a:p>
            <a:pPr algn="ctr"/>
            <a:r>
              <a:rPr lang="en-US" altLang="zh-CN" sz="4800" dirty="0">
                <a:solidFill>
                  <a:srgbClr val="FFC000"/>
                </a:solidFill>
                <a:latin typeface="锐字逼格青春粗黑体简2.0" panose="02010604000000000000" pitchFamily="2" charset="-122"/>
                <a:ea typeface="锐字逼格青春粗黑体简2.0" panose="02010604000000000000" pitchFamily="2" charset="-122"/>
              </a:rPr>
              <a:t>20</a:t>
            </a:r>
            <a:r>
              <a:rPr lang="zh-CN" altLang="en-US" sz="4800" dirty="0">
                <a:solidFill>
                  <a:schemeClr val="tx1">
                    <a:lumMod val="50000"/>
                    <a:lumOff val="50000"/>
                  </a:schemeClr>
                </a:solidFill>
                <a:latin typeface="锐字逼格青春粗黑体简2.0" panose="02010604000000000000" pitchFamily="2" charset="-122"/>
                <a:ea typeface="锐字逼格青春粗黑体简2.0" panose="02010604000000000000" pitchFamily="2" charset="-122"/>
              </a:rPr>
              <a:t>个项目</a:t>
            </a:r>
            <a:endParaRPr lang="en-US" altLang="zh-CN" sz="4800" dirty="0">
              <a:solidFill>
                <a:schemeClr val="tx1">
                  <a:lumMod val="50000"/>
                  <a:lumOff val="50000"/>
                </a:schemeClr>
              </a:solidFill>
              <a:latin typeface="锐字逼格青春粗黑体简2.0" panose="02010604000000000000" pitchFamily="2" charset="-122"/>
              <a:ea typeface="锐字逼格青春粗黑体简2.0" panose="02010604000000000000" pitchFamily="2" charset="-122"/>
            </a:endParaRPr>
          </a:p>
        </p:txBody>
      </p:sp>
      <p:sp>
        <p:nvSpPr>
          <p:cNvPr id="8" name="矩形 7">
            <a:extLst>
              <a:ext uri="{FF2B5EF4-FFF2-40B4-BE49-F238E27FC236}">
                <a16:creationId xmlns:a16="http://schemas.microsoft.com/office/drawing/2014/main" id="{F4527169-5A25-4DB3-A276-E53F7366B06D}"/>
              </a:ext>
            </a:extLst>
          </p:cNvPr>
          <p:cNvSpPr/>
          <p:nvPr/>
        </p:nvSpPr>
        <p:spPr>
          <a:xfrm>
            <a:off x="6275613" y="2009041"/>
            <a:ext cx="5400449" cy="3859619"/>
          </a:xfrm>
          <a:prstGeom prst="rect">
            <a:avLst/>
          </a:prstGeom>
          <a:no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9" name="组合 18">
            <a:extLst>
              <a:ext uri="{FF2B5EF4-FFF2-40B4-BE49-F238E27FC236}">
                <a16:creationId xmlns:a16="http://schemas.microsoft.com/office/drawing/2014/main" id="{E349B0A1-7A06-4821-A1E6-70F347F22E3C}"/>
              </a:ext>
            </a:extLst>
          </p:cNvPr>
          <p:cNvGrpSpPr/>
          <p:nvPr/>
        </p:nvGrpSpPr>
        <p:grpSpPr>
          <a:xfrm>
            <a:off x="594274" y="2833792"/>
            <a:ext cx="5124773" cy="1619937"/>
            <a:chOff x="560523" y="3153281"/>
            <a:chExt cx="5124773" cy="1619937"/>
          </a:xfrm>
        </p:grpSpPr>
        <p:sp>
          <p:nvSpPr>
            <p:cNvPr id="20" name="group-leader_36239">
              <a:extLst>
                <a:ext uri="{FF2B5EF4-FFF2-40B4-BE49-F238E27FC236}">
                  <a16:creationId xmlns:a16="http://schemas.microsoft.com/office/drawing/2014/main" id="{26CDE298-C3FD-46A0-837F-09A073ED17F7}"/>
                </a:ext>
              </a:extLst>
            </p:cNvPr>
            <p:cNvSpPr>
              <a:spLocks noChangeAspect="1"/>
            </p:cNvSpPr>
            <p:nvPr/>
          </p:nvSpPr>
          <p:spPr bwMode="auto">
            <a:xfrm>
              <a:off x="2141671" y="3153281"/>
              <a:ext cx="748128" cy="899774"/>
            </a:xfrm>
            <a:custGeom>
              <a:avLst/>
              <a:gdLst>
                <a:gd name="connsiteX0" fmla="*/ 324866 w 486677"/>
                <a:gd name="connsiteY0" fmla="*/ 367677 h 585329"/>
                <a:gd name="connsiteX1" fmla="*/ 352274 w 486677"/>
                <a:gd name="connsiteY1" fmla="*/ 375729 h 585329"/>
                <a:gd name="connsiteX2" fmla="*/ 366784 w 486677"/>
                <a:gd name="connsiteY2" fmla="*/ 370898 h 585329"/>
                <a:gd name="connsiteX3" fmla="*/ 360335 w 486677"/>
                <a:gd name="connsiteY3" fmla="*/ 453031 h 585329"/>
                <a:gd name="connsiteX4" fmla="*/ 339376 w 486677"/>
                <a:gd name="connsiteY4" fmla="*/ 472357 h 585329"/>
                <a:gd name="connsiteX5" fmla="*/ 337764 w 486677"/>
                <a:gd name="connsiteY5" fmla="*/ 472357 h 585329"/>
                <a:gd name="connsiteX6" fmla="*/ 331315 w 486677"/>
                <a:gd name="connsiteY6" fmla="*/ 470747 h 585329"/>
                <a:gd name="connsiteX7" fmla="*/ 323254 w 486677"/>
                <a:gd name="connsiteY7" fmla="*/ 370898 h 585329"/>
                <a:gd name="connsiteX8" fmla="*/ 163384 w 486677"/>
                <a:gd name="connsiteY8" fmla="*/ 367677 h 585329"/>
                <a:gd name="connsiteX9" fmla="*/ 163384 w 486677"/>
                <a:gd name="connsiteY9" fmla="*/ 370898 h 585329"/>
                <a:gd name="connsiteX10" fmla="*/ 155275 w 486677"/>
                <a:gd name="connsiteY10" fmla="*/ 470747 h 585329"/>
                <a:gd name="connsiteX11" fmla="*/ 150409 w 486677"/>
                <a:gd name="connsiteY11" fmla="*/ 472357 h 585329"/>
                <a:gd name="connsiteX12" fmla="*/ 147166 w 486677"/>
                <a:gd name="connsiteY12" fmla="*/ 472357 h 585329"/>
                <a:gd name="connsiteX13" fmla="*/ 126082 w 486677"/>
                <a:gd name="connsiteY13" fmla="*/ 453031 h 585329"/>
                <a:gd name="connsiteX14" fmla="*/ 119594 w 486677"/>
                <a:gd name="connsiteY14" fmla="*/ 370898 h 585329"/>
                <a:gd name="connsiteX15" fmla="*/ 134191 w 486677"/>
                <a:gd name="connsiteY15" fmla="*/ 375729 h 585329"/>
                <a:gd name="connsiteX16" fmla="*/ 163384 w 486677"/>
                <a:gd name="connsiteY16" fmla="*/ 367677 h 585329"/>
                <a:gd name="connsiteX17" fmla="*/ 221507 w 486677"/>
                <a:gd name="connsiteY17" fmla="*/ 143547 h 585329"/>
                <a:gd name="connsiteX18" fmla="*/ 240896 w 486677"/>
                <a:gd name="connsiteY18" fmla="*/ 153221 h 585329"/>
                <a:gd name="connsiteX19" fmla="*/ 226354 w 486677"/>
                <a:gd name="connsiteY19" fmla="*/ 266085 h 585329"/>
                <a:gd name="connsiteX20" fmla="*/ 244127 w 486677"/>
                <a:gd name="connsiteY20" fmla="*/ 296720 h 585329"/>
                <a:gd name="connsiteX21" fmla="*/ 260284 w 486677"/>
                <a:gd name="connsiteY21" fmla="*/ 266085 h 585329"/>
                <a:gd name="connsiteX22" fmla="*/ 245743 w 486677"/>
                <a:gd name="connsiteY22" fmla="*/ 153221 h 585329"/>
                <a:gd name="connsiteX23" fmla="*/ 266747 w 486677"/>
                <a:gd name="connsiteY23" fmla="*/ 143547 h 585329"/>
                <a:gd name="connsiteX24" fmla="*/ 337839 w 486677"/>
                <a:gd name="connsiteY24" fmla="*/ 161283 h 585329"/>
                <a:gd name="connsiteX25" fmla="*/ 341070 w 486677"/>
                <a:gd name="connsiteY25" fmla="*/ 162895 h 585329"/>
                <a:gd name="connsiteX26" fmla="*/ 344302 w 486677"/>
                <a:gd name="connsiteY26" fmla="*/ 164507 h 585329"/>
                <a:gd name="connsiteX27" fmla="*/ 347533 w 486677"/>
                <a:gd name="connsiteY27" fmla="*/ 167732 h 585329"/>
                <a:gd name="connsiteX28" fmla="*/ 349149 w 486677"/>
                <a:gd name="connsiteY28" fmla="*/ 170957 h 585329"/>
                <a:gd name="connsiteX29" fmla="*/ 350765 w 486677"/>
                <a:gd name="connsiteY29" fmla="*/ 175794 h 585329"/>
                <a:gd name="connsiteX30" fmla="*/ 352380 w 486677"/>
                <a:gd name="connsiteY30" fmla="*/ 179019 h 585329"/>
                <a:gd name="connsiteX31" fmla="*/ 368538 w 486677"/>
                <a:gd name="connsiteY31" fmla="*/ 333803 h 585329"/>
                <a:gd name="connsiteX32" fmla="*/ 350765 w 486677"/>
                <a:gd name="connsiteY32" fmla="*/ 357989 h 585329"/>
                <a:gd name="connsiteX33" fmla="*/ 347533 w 486677"/>
                <a:gd name="connsiteY33" fmla="*/ 357989 h 585329"/>
                <a:gd name="connsiteX34" fmla="*/ 326529 w 486677"/>
                <a:gd name="connsiteY34" fmla="*/ 338641 h 585329"/>
                <a:gd name="connsiteX35" fmla="*/ 310372 w 486677"/>
                <a:gd name="connsiteY35" fmla="*/ 196754 h 585329"/>
                <a:gd name="connsiteX36" fmla="*/ 303909 w 486677"/>
                <a:gd name="connsiteY36" fmla="*/ 195142 h 585329"/>
                <a:gd name="connsiteX37" fmla="*/ 303909 w 486677"/>
                <a:gd name="connsiteY37" fmla="*/ 343478 h 585329"/>
                <a:gd name="connsiteX38" fmla="*/ 321682 w 486677"/>
                <a:gd name="connsiteY38" fmla="*/ 557919 h 585329"/>
                <a:gd name="connsiteX39" fmla="*/ 297446 w 486677"/>
                <a:gd name="connsiteY39" fmla="*/ 585329 h 585329"/>
                <a:gd name="connsiteX40" fmla="*/ 295830 w 486677"/>
                <a:gd name="connsiteY40" fmla="*/ 585329 h 585329"/>
                <a:gd name="connsiteX41" fmla="*/ 269979 w 486677"/>
                <a:gd name="connsiteY41" fmla="*/ 561144 h 585329"/>
                <a:gd name="connsiteX42" fmla="*/ 253821 w 486677"/>
                <a:gd name="connsiteY42" fmla="*/ 367663 h 585329"/>
                <a:gd name="connsiteX43" fmla="*/ 244127 w 486677"/>
                <a:gd name="connsiteY43" fmla="*/ 370887 h 585329"/>
                <a:gd name="connsiteX44" fmla="*/ 232817 w 486677"/>
                <a:gd name="connsiteY44" fmla="*/ 367663 h 585329"/>
                <a:gd name="connsiteX45" fmla="*/ 216660 w 486677"/>
                <a:gd name="connsiteY45" fmla="*/ 561144 h 585329"/>
                <a:gd name="connsiteX46" fmla="*/ 190808 w 486677"/>
                <a:gd name="connsiteY46" fmla="*/ 585329 h 585329"/>
                <a:gd name="connsiteX47" fmla="*/ 189193 w 486677"/>
                <a:gd name="connsiteY47" fmla="*/ 585329 h 585329"/>
                <a:gd name="connsiteX48" fmla="*/ 164957 w 486677"/>
                <a:gd name="connsiteY48" fmla="*/ 557919 h 585329"/>
                <a:gd name="connsiteX49" fmla="*/ 182730 w 486677"/>
                <a:gd name="connsiteY49" fmla="*/ 343478 h 585329"/>
                <a:gd name="connsiteX50" fmla="*/ 182730 w 486677"/>
                <a:gd name="connsiteY50" fmla="*/ 195142 h 585329"/>
                <a:gd name="connsiteX51" fmla="*/ 176267 w 486677"/>
                <a:gd name="connsiteY51" fmla="*/ 196754 h 585329"/>
                <a:gd name="connsiteX52" fmla="*/ 161725 w 486677"/>
                <a:gd name="connsiteY52" fmla="*/ 338641 h 585329"/>
                <a:gd name="connsiteX53" fmla="*/ 139105 w 486677"/>
                <a:gd name="connsiteY53" fmla="*/ 357989 h 585329"/>
                <a:gd name="connsiteX54" fmla="*/ 137490 w 486677"/>
                <a:gd name="connsiteY54" fmla="*/ 357989 h 585329"/>
                <a:gd name="connsiteX55" fmla="*/ 118101 w 486677"/>
                <a:gd name="connsiteY55" fmla="*/ 333803 h 585329"/>
                <a:gd name="connsiteX56" fmla="*/ 135874 w 486677"/>
                <a:gd name="connsiteY56" fmla="*/ 179019 h 585329"/>
                <a:gd name="connsiteX57" fmla="*/ 135874 w 486677"/>
                <a:gd name="connsiteY57" fmla="*/ 175794 h 585329"/>
                <a:gd name="connsiteX58" fmla="*/ 137490 w 486677"/>
                <a:gd name="connsiteY58" fmla="*/ 170957 h 585329"/>
                <a:gd name="connsiteX59" fmla="*/ 139105 w 486677"/>
                <a:gd name="connsiteY59" fmla="*/ 167732 h 585329"/>
                <a:gd name="connsiteX60" fmla="*/ 142337 w 486677"/>
                <a:gd name="connsiteY60" fmla="*/ 164507 h 585329"/>
                <a:gd name="connsiteX61" fmla="*/ 147184 w 486677"/>
                <a:gd name="connsiteY61" fmla="*/ 161283 h 585329"/>
                <a:gd name="connsiteX62" fmla="*/ 148800 w 486677"/>
                <a:gd name="connsiteY62" fmla="*/ 161283 h 585329"/>
                <a:gd name="connsiteX63" fmla="*/ 150415 w 486677"/>
                <a:gd name="connsiteY63" fmla="*/ 159670 h 585329"/>
                <a:gd name="connsiteX64" fmla="*/ 221507 w 486677"/>
                <a:gd name="connsiteY64" fmla="*/ 143547 h 585329"/>
                <a:gd name="connsiteX65" fmla="*/ 400746 w 486677"/>
                <a:gd name="connsiteY65" fmla="*/ 104680 h 585329"/>
                <a:gd name="connsiteX66" fmla="*/ 460564 w 486677"/>
                <a:gd name="connsiteY66" fmla="*/ 119194 h 585329"/>
                <a:gd name="connsiteX67" fmla="*/ 463798 w 486677"/>
                <a:gd name="connsiteY67" fmla="*/ 120806 h 585329"/>
                <a:gd name="connsiteX68" fmla="*/ 465414 w 486677"/>
                <a:gd name="connsiteY68" fmla="*/ 122419 h 585329"/>
                <a:gd name="connsiteX69" fmla="*/ 468648 w 486677"/>
                <a:gd name="connsiteY69" fmla="*/ 125644 h 585329"/>
                <a:gd name="connsiteX70" fmla="*/ 470264 w 486677"/>
                <a:gd name="connsiteY70" fmla="*/ 127257 h 585329"/>
                <a:gd name="connsiteX71" fmla="*/ 471881 w 486677"/>
                <a:gd name="connsiteY71" fmla="*/ 132095 h 585329"/>
                <a:gd name="connsiteX72" fmla="*/ 471881 w 486677"/>
                <a:gd name="connsiteY72" fmla="*/ 133707 h 585329"/>
                <a:gd name="connsiteX73" fmla="*/ 486432 w 486677"/>
                <a:gd name="connsiteY73" fmla="*/ 262717 h 585329"/>
                <a:gd name="connsiteX74" fmla="*/ 470264 w 486677"/>
                <a:gd name="connsiteY74" fmla="*/ 283681 h 585329"/>
                <a:gd name="connsiteX75" fmla="*/ 468648 w 486677"/>
                <a:gd name="connsiteY75" fmla="*/ 283681 h 585329"/>
                <a:gd name="connsiteX76" fmla="*/ 450864 w 486677"/>
                <a:gd name="connsiteY76" fmla="*/ 267554 h 585329"/>
                <a:gd name="connsiteX77" fmla="*/ 437930 w 486677"/>
                <a:gd name="connsiteY77" fmla="*/ 149833 h 585329"/>
                <a:gd name="connsiteX78" fmla="*/ 433080 w 486677"/>
                <a:gd name="connsiteY78" fmla="*/ 148221 h 585329"/>
                <a:gd name="connsiteX79" fmla="*/ 433080 w 486677"/>
                <a:gd name="connsiteY79" fmla="*/ 270780 h 585329"/>
                <a:gd name="connsiteX80" fmla="*/ 447631 w 486677"/>
                <a:gd name="connsiteY80" fmla="*/ 448168 h 585329"/>
                <a:gd name="connsiteX81" fmla="*/ 426613 w 486677"/>
                <a:gd name="connsiteY81" fmla="*/ 472357 h 585329"/>
                <a:gd name="connsiteX82" fmla="*/ 424997 w 486677"/>
                <a:gd name="connsiteY82" fmla="*/ 472357 h 585329"/>
                <a:gd name="connsiteX83" fmla="*/ 403980 w 486677"/>
                <a:gd name="connsiteY83" fmla="*/ 453006 h 585329"/>
                <a:gd name="connsiteX84" fmla="*/ 391046 w 486677"/>
                <a:gd name="connsiteY84" fmla="*/ 291744 h 585329"/>
                <a:gd name="connsiteX85" fmla="*/ 382962 w 486677"/>
                <a:gd name="connsiteY85" fmla="*/ 293356 h 585329"/>
                <a:gd name="connsiteX86" fmla="*/ 381346 w 486677"/>
                <a:gd name="connsiteY86" fmla="*/ 293356 h 585329"/>
                <a:gd name="connsiteX87" fmla="*/ 373262 w 486677"/>
                <a:gd name="connsiteY87" fmla="*/ 217563 h 585329"/>
                <a:gd name="connsiteX88" fmla="*/ 382962 w 486677"/>
                <a:gd name="connsiteY88" fmla="*/ 232077 h 585329"/>
                <a:gd name="connsiteX89" fmla="*/ 397513 w 486677"/>
                <a:gd name="connsiteY89" fmla="*/ 207888 h 585329"/>
                <a:gd name="connsiteX90" fmla="*/ 384579 w 486677"/>
                <a:gd name="connsiteY90" fmla="*/ 112743 h 585329"/>
                <a:gd name="connsiteX91" fmla="*/ 363607 w 486677"/>
                <a:gd name="connsiteY91" fmla="*/ 104680 h 585329"/>
                <a:gd name="connsiteX92" fmla="*/ 379740 w 486677"/>
                <a:gd name="connsiteY92" fmla="*/ 112752 h 585329"/>
                <a:gd name="connsiteX93" fmla="*/ 370060 w 486677"/>
                <a:gd name="connsiteY93" fmla="*/ 188632 h 585329"/>
                <a:gd name="connsiteX94" fmla="*/ 368447 w 486677"/>
                <a:gd name="connsiteY94" fmla="*/ 175716 h 585329"/>
                <a:gd name="connsiteX95" fmla="*/ 366834 w 486677"/>
                <a:gd name="connsiteY95" fmla="*/ 170873 h 585329"/>
                <a:gd name="connsiteX96" fmla="*/ 365220 w 486677"/>
                <a:gd name="connsiteY96" fmla="*/ 162801 h 585329"/>
                <a:gd name="connsiteX97" fmla="*/ 360380 w 486677"/>
                <a:gd name="connsiteY97" fmla="*/ 157957 h 585329"/>
                <a:gd name="connsiteX98" fmla="*/ 355540 w 486677"/>
                <a:gd name="connsiteY98" fmla="*/ 151499 h 585329"/>
                <a:gd name="connsiteX99" fmla="*/ 350700 w 486677"/>
                <a:gd name="connsiteY99" fmla="*/ 148270 h 585329"/>
                <a:gd name="connsiteX100" fmla="*/ 344247 w 486677"/>
                <a:gd name="connsiteY100" fmla="*/ 143427 h 585329"/>
                <a:gd name="connsiteX101" fmla="*/ 294234 w 486677"/>
                <a:gd name="connsiteY101" fmla="*/ 130511 h 585329"/>
                <a:gd name="connsiteX102" fmla="*/ 294234 w 486677"/>
                <a:gd name="connsiteY102" fmla="*/ 128897 h 585329"/>
                <a:gd name="connsiteX103" fmla="*/ 299074 w 486677"/>
                <a:gd name="connsiteY103" fmla="*/ 122439 h 585329"/>
                <a:gd name="connsiteX104" fmla="*/ 302301 w 486677"/>
                <a:gd name="connsiteY104" fmla="*/ 120825 h 585329"/>
                <a:gd name="connsiteX105" fmla="*/ 303914 w 486677"/>
                <a:gd name="connsiteY105" fmla="*/ 119210 h 585329"/>
                <a:gd name="connsiteX106" fmla="*/ 305527 w 486677"/>
                <a:gd name="connsiteY106" fmla="*/ 119210 h 585329"/>
                <a:gd name="connsiteX107" fmla="*/ 363607 w 486677"/>
                <a:gd name="connsiteY107" fmla="*/ 104680 h 585329"/>
                <a:gd name="connsiteX108" fmla="*/ 123021 w 486677"/>
                <a:gd name="connsiteY108" fmla="*/ 104680 h 585329"/>
                <a:gd name="connsiteX109" fmla="*/ 182674 w 486677"/>
                <a:gd name="connsiteY109" fmla="*/ 119210 h 585329"/>
                <a:gd name="connsiteX110" fmla="*/ 185898 w 486677"/>
                <a:gd name="connsiteY110" fmla="*/ 120825 h 585329"/>
                <a:gd name="connsiteX111" fmla="*/ 187510 w 486677"/>
                <a:gd name="connsiteY111" fmla="*/ 122439 h 585329"/>
                <a:gd name="connsiteX112" fmla="*/ 192347 w 486677"/>
                <a:gd name="connsiteY112" fmla="*/ 128897 h 585329"/>
                <a:gd name="connsiteX113" fmla="*/ 193959 w 486677"/>
                <a:gd name="connsiteY113" fmla="*/ 130511 h 585329"/>
                <a:gd name="connsiteX114" fmla="*/ 145592 w 486677"/>
                <a:gd name="connsiteY114" fmla="*/ 143427 h 585329"/>
                <a:gd name="connsiteX115" fmla="*/ 137531 w 486677"/>
                <a:gd name="connsiteY115" fmla="*/ 146656 h 585329"/>
                <a:gd name="connsiteX116" fmla="*/ 131082 w 486677"/>
                <a:gd name="connsiteY116" fmla="*/ 151499 h 585329"/>
                <a:gd name="connsiteX117" fmla="*/ 126245 w 486677"/>
                <a:gd name="connsiteY117" fmla="*/ 157957 h 585329"/>
                <a:gd name="connsiteX118" fmla="*/ 121408 w 486677"/>
                <a:gd name="connsiteY118" fmla="*/ 162801 h 585329"/>
                <a:gd name="connsiteX119" fmla="*/ 119796 w 486677"/>
                <a:gd name="connsiteY119" fmla="*/ 170873 h 585329"/>
                <a:gd name="connsiteX120" fmla="*/ 118184 w 486677"/>
                <a:gd name="connsiteY120" fmla="*/ 177331 h 585329"/>
                <a:gd name="connsiteX121" fmla="*/ 116572 w 486677"/>
                <a:gd name="connsiteY121" fmla="*/ 188632 h 585329"/>
                <a:gd name="connsiteX122" fmla="*/ 106898 w 486677"/>
                <a:gd name="connsiteY122" fmla="*/ 112752 h 585329"/>
                <a:gd name="connsiteX123" fmla="*/ 85892 w 486677"/>
                <a:gd name="connsiteY123" fmla="*/ 104680 h 585329"/>
                <a:gd name="connsiteX124" fmla="*/ 102059 w 486677"/>
                <a:gd name="connsiteY124" fmla="*/ 112743 h 585329"/>
                <a:gd name="connsiteX125" fmla="*/ 90742 w 486677"/>
                <a:gd name="connsiteY125" fmla="*/ 207888 h 585329"/>
                <a:gd name="connsiteX126" fmla="*/ 105292 w 486677"/>
                <a:gd name="connsiteY126" fmla="*/ 232077 h 585329"/>
                <a:gd name="connsiteX127" fmla="*/ 113376 w 486677"/>
                <a:gd name="connsiteY127" fmla="*/ 217563 h 585329"/>
                <a:gd name="connsiteX128" fmla="*/ 105292 w 486677"/>
                <a:gd name="connsiteY128" fmla="*/ 293356 h 585329"/>
                <a:gd name="connsiteX129" fmla="*/ 95592 w 486677"/>
                <a:gd name="connsiteY129" fmla="*/ 291744 h 585329"/>
                <a:gd name="connsiteX130" fmla="*/ 82658 w 486677"/>
                <a:gd name="connsiteY130" fmla="*/ 453006 h 585329"/>
                <a:gd name="connsiteX131" fmla="*/ 61641 w 486677"/>
                <a:gd name="connsiteY131" fmla="*/ 472357 h 585329"/>
                <a:gd name="connsiteX132" fmla="*/ 60025 w 486677"/>
                <a:gd name="connsiteY132" fmla="*/ 472357 h 585329"/>
                <a:gd name="connsiteX133" fmla="*/ 39007 w 486677"/>
                <a:gd name="connsiteY133" fmla="*/ 448168 h 585329"/>
                <a:gd name="connsiteX134" fmla="*/ 53558 w 486677"/>
                <a:gd name="connsiteY134" fmla="*/ 270780 h 585329"/>
                <a:gd name="connsiteX135" fmla="*/ 53558 w 486677"/>
                <a:gd name="connsiteY135" fmla="*/ 148221 h 585329"/>
                <a:gd name="connsiteX136" fmla="*/ 48708 w 486677"/>
                <a:gd name="connsiteY136" fmla="*/ 149833 h 585329"/>
                <a:gd name="connsiteX137" fmla="*/ 35774 w 486677"/>
                <a:gd name="connsiteY137" fmla="*/ 267554 h 585329"/>
                <a:gd name="connsiteX138" fmla="*/ 17990 w 486677"/>
                <a:gd name="connsiteY138" fmla="*/ 283681 h 585329"/>
                <a:gd name="connsiteX139" fmla="*/ 16373 w 486677"/>
                <a:gd name="connsiteY139" fmla="*/ 283681 h 585329"/>
                <a:gd name="connsiteX140" fmla="*/ 206 w 486677"/>
                <a:gd name="connsiteY140" fmla="*/ 262717 h 585329"/>
                <a:gd name="connsiteX141" fmla="*/ 14757 w 486677"/>
                <a:gd name="connsiteY141" fmla="*/ 133707 h 585329"/>
                <a:gd name="connsiteX142" fmla="*/ 14757 w 486677"/>
                <a:gd name="connsiteY142" fmla="*/ 132095 h 585329"/>
                <a:gd name="connsiteX143" fmla="*/ 16373 w 486677"/>
                <a:gd name="connsiteY143" fmla="*/ 127257 h 585329"/>
                <a:gd name="connsiteX144" fmla="*/ 17990 w 486677"/>
                <a:gd name="connsiteY144" fmla="*/ 125644 h 585329"/>
                <a:gd name="connsiteX145" fmla="*/ 21224 w 486677"/>
                <a:gd name="connsiteY145" fmla="*/ 122419 h 585329"/>
                <a:gd name="connsiteX146" fmla="*/ 24457 w 486677"/>
                <a:gd name="connsiteY146" fmla="*/ 120806 h 585329"/>
                <a:gd name="connsiteX147" fmla="*/ 26074 w 486677"/>
                <a:gd name="connsiteY147" fmla="*/ 119194 h 585329"/>
                <a:gd name="connsiteX148" fmla="*/ 27690 w 486677"/>
                <a:gd name="connsiteY148" fmla="*/ 119194 h 585329"/>
                <a:gd name="connsiteX149" fmla="*/ 85892 w 486677"/>
                <a:gd name="connsiteY149" fmla="*/ 104680 h 585329"/>
                <a:gd name="connsiteX150" fmla="*/ 244097 w 486677"/>
                <a:gd name="connsiteY150" fmla="*/ 17619 h 585329"/>
                <a:gd name="connsiteX151" fmla="*/ 298899 w 486677"/>
                <a:gd name="connsiteY151" fmla="*/ 77344 h 585329"/>
                <a:gd name="connsiteX152" fmla="*/ 244097 w 486677"/>
                <a:gd name="connsiteY152" fmla="*/ 137069 h 585329"/>
                <a:gd name="connsiteX153" fmla="*/ 189295 w 486677"/>
                <a:gd name="connsiteY153" fmla="*/ 77344 h 585329"/>
                <a:gd name="connsiteX154" fmla="*/ 244097 w 486677"/>
                <a:gd name="connsiteY154" fmla="*/ 17619 h 585329"/>
                <a:gd name="connsiteX155" fmla="*/ 382202 w 486677"/>
                <a:gd name="connsiteY155" fmla="*/ 0 h 585329"/>
                <a:gd name="connsiteX156" fmla="*/ 428194 w 486677"/>
                <a:gd name="connsiteY156" fmla="*/ 50008 h 585329"/>
                <a:gd name="connsiteX157" fmla="*/ 382202 w 486677"/>
                <a:gd name="connsiteY157" fmla="*/ 100016 h 585329"/>
                <a:gd name="connsiteX158" fmla="*/ 336210 w 486677"/>
                <a:gd name="connsiteY158" fmla="*/ 50008 h 585329"/>
                <a:gd name="connsiteX159" fmla="*/ 382202 w 486677"/>
                <a:gd name="connsiteY159" fmla="*/ 0 h 585329"/>
                <a:gd name="connsiteX160" fmla="*/ 104436 w 486677"/>
                <a:gd name="connsiteY160" fmla="*/ 0 h 585329"/>
                <a:gd name="connsiteX161" fmla="*/ 150428 w 486677"/>
                <a:gd name="connsiteY161" fmla="*/ 50008 h 585329"/>
                <a:gd name="connsiteX162" fmla="*/ 104436 w 486677"/>
                <a:gd name="connsiteY162" fmla="*/ 100016 h 585329"/>
                <a:gd name="connsiteX163" fmla="*/ 58444 w 486677"/>
                <a:gd name="connsiteY163" fmla="*/ 50008 h 585329"/>
                <a:gd name="connsiteX164" fmla="*/ 104436 w 486677"/>
                <a:gd name="connsiteY164" fmla="*/ 0 h 585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486677" h="585329">
                  <a:moveTo>
                    <a:pt x="324866" y="367677"/>
                  </a:moveTo>
                  <a:cubicBezTo>
                    <a:pt x="331315" y="374119"/>
                    <a:pt x="340989" y="377340"/>
                    <a:pt x="352274" y="375729"/>
                  </a:cubicBezTo>
                  <a:cubicBezTo>
                    <a:pt x="357111" y="375729"/>
                    <a:pt x="361948" y="372508"/>
                    <a:pt x="366784" y="370898"/>
                  </a:cubicBezTo>
                  <a:lnTo>
                    <a:pt x="360335" y="453031"/>
                  </a:lnTo>
                  <a:cubicBezTo>
                    <a:pt x="360335" y="464305"/>
                    <a:pt x="350662" y="472357"/>
                    <a:pt x="339376" y="472357"/>
                  </a:cubicBezTo>
                  <a:cubicBezTo>
                    <a:pt x="337764" y="472357"/>
                    <a:pt x="337764" y="472357"/>
                    <a:pt x="337764" y="472357"/>
                  </a:cubicBezTo>
                  <a:cubicBezTo>
                    <a:pt x="336152" y="472357"/>
                    <a:pt x="332928" y="470747"/>
                    <a:pt x="331315" y="470747"/>
                  </a:cubicBezTo>
                  <a:lnTo>
                    <a:pt x="323254" y="370898"/>
                  </a:lnTo>
                  <a:close/>
                  <a:moveTo>
                    <a:pt x="163384" y="367677"/>
                  </a:moveTo>
                  <a:lnTo>
                    <a:pt x="163384" y="370898"/>
                  </a:lnTo>
                  <a:lnTo>
                    <a:pt x="155275" y="470747"/>
                  </a:lnTo>
                  <a:cubicBezTo>
                    <a:pt x="153653" y="470747"/>
                    <a:pt x="152031" y="472357"/>
                    <a:pt x="150409" y="472357"/>
                  </a:cubicBezTo>
                  <a:cubicBezTo>
                    <a:pt x="148788" y="472357"/>
                    <a:pt x="148788" y="472357"/>
                    <a:pt x="147166" y="472357"/>
                  </a:cubicBezTo>
                  <a:cubicBezTo>
                    <a:pt x="137435" y="472357"/>
                    <a:pt x="127704" y="464305"/>
                    <a:pt x="126082" y="453031"/>
                  </a:cubicBezTo>
                  <a:lnTo>
                    <a:pt x="119594" y="370898"/>
                  </a:lnTo>
                  <a:cubicBezTo>
                    <a:pt x="124460" y="372508"/>
                    <a:pt x="129325" y="375729"/>
                    <a:pt x="134191" y="375729"/>
                  </a:cubicBezTo>
                  <a:cubicBezTo>
                    <a:pt x="145544" y="377340"/>
                    <a:pt x="155275" y="374119"/>
                    <a:pt x="163384" y="367677"/>
                  </a:cubicBezTo>
                  <a:close/>
                  <a:moveTo>
                    <a:pt x="221507" y="143547"/>
                  </a:moveTo>
                  <a:lnTo>
                    <a:pt x="240896" y="153221"/>
                  </a:lnTo>
                  <a:lnTo>
                    <a:pt x="226354" y="266085"/>
                  </a:lnTo>
                  <a:lnTo>
                    <a:pt x="244127" y="296720"/>
                  </a:lnTo>
                  <a:lnTo>
                    <a:pt x="260284" y="266085"/>
                  </a:lnTo>
                  <a:lnTo>
                    <a:pt x="245743" y="153221"/>
                  </a:lnTo>
                  <a:lnTo>
                    <a:pt x="266747" y="143547"/>
                  </a:lnTo>
                  <a:cubicBezTo>
                    <a:pt x="302293" y="148384"/>
                    <a:pt x="336223" y="159670"/>
                    <a:pt x="337839" y="161283"/>
                  </a:cubicBezTo>
                  <a:cubicBezTo>
                    <a:pt x="339455" y="161283"/>
                    <a:pt x="339455" y="161283"/>
                    <a:pt x="341070" y="162895"/>
                  </a:cubicBezTo>
                  <a:cubicBezTo>
                    <a:pt x="342686" y="162895"/>
                    <a:pt x="342686" y="164507"/>
                    <a:pt x="344302" y="164507"/>
                  </a:cubicBezTo>
                  <a:cubicBezTo>
                    <a:pt x="345917" y="166120"/>
                    <a:pt x="345917" y="166120"/>
                    <a:pt x="347533" y="167732"/>
                  </a:cubicBezTo>
                  <a:cubicBezTo>
                    <a:pt x="347533" y="169344"/>
                    <a:pt x="349149" y="169344"/>
                    <a:pt x="349149" y="170957"/>
                  </a:cubicBezTo>
                  <a:cubicBezTo>
                    <a:pt x="350765" y="172569"/>
                    <a:pt x="350765" y="174182"/>
                    <a:pt x="350765" y="175794"/>
                  </a:cubicBezTo>
                  <a:cubicBezTo>
                    <a:pt x="350765" y="177406"/>
                    <a:pt x="352380" y="177406"/>
                    <a:pt x="352380" y="179019"/>
                  </a:cubicBezTo>
                  <a:lnTo>
                    <a:pt x="368538" y="333803"/>
                  </a:lnTo>
                  <a:cubicBezTo>
                    <a:pt x="370153" y="346702"/>
                    <a:pt x="362075" y="356376"/>
                    <a:pt x="350765" y="357989"/>
                  </a:cubicBezTo>
                  <a:cubicBezTo>
                    <a:pt x="349149" y="357989"/>
                    <a:pt x="349149" y="357989"/>
                    <a:pt x="347533" y="357989"/>
                  </a:cubicBezTo>
                  <a:cubicBezTo>
                    <a:pt x="336223" y="357989"/>
                    <a:pt x="328145" y="349927"/>
                    <a:pt x="326529" y="338641"/>
                  </a:cubicBezTo>
                  <a:lnTo>
                    <a:pt x="310372" y="196754"/>
                  </a:lnTo>
                  <a:cubicBezTo>
                    <a:pt x="308756" y="196754"/>
                    <a:pt x="307140" y="196754"/>
                    <a:pt x="303909" y="195142"/>
                  </a:cubicBezTo>
                  <a:lnTo>
                    <a:pt x="303909" y="343478"/>
                  </a:lnTo>
                  <a:lnTo>
                    <a:pt x="321682" y="557919"/>
                  </a:lnTo>
                  <a:cubicBezTo>
                    <a:pt x="323297" y="572430"/>
                    <a:pt x="311987" y="583717"/>
                    <a:pt x="297446" y="585329"/>
                  </a:cubicBezTo>
                  <a:cubicBezTo>
                    <a:pt x="297446" y="585329"/>
                    <a:pt x="295830" y="585329"/>
                    <a:pt x="295830" y="585329"/>
                  </a:cubicBezTo>
                  <a:cubicBezTo>
                    <a:pt x="282904" y="585329"/>
                    <a:pt x="271594" y="575655"/>
                    <a:pt x="269979" y="561144"/>
                  </a:cubicBezTo>
                  <a:lnTo>
                    <a:pt x="253821" y="367663"/>
                  </a:lnTo>
                  <a:cubicBezTo>
                    <a:pt x="250590" y="369275"/>
                    <a:pt x="247359" y="370887"/>
                    <a:pt x="244127" y="370887"/>
                  </a:cubicBezTo>
                  <a:cubicBezTo>
                    <a:pt x="239280" y="370887"/>
                    <a:pt x="236049" y="369275"/>
                    <a:pt x="232817" y="367663"/>
                  </a:cubicBezTo>
                  <a:lnTo>
                    <a:pt x="216660" y="561144"/>
                  </a:lnTo>
                  <a:cubicBezTo>
                    <a:pt x="216660" y="575655"/>
                    <a:pt x="205350" y="585329"/>
                    <a:pt x="190808" y="585329"/>
                  </a:cubicBezTo>
                  <a:cubicBezTo>
                    <a:pt x="190808" y="585329"/>
                    <a:pt x="190808" y="585329"/>
                    <a:pt x="189193" y="585329"/>
                  </a:cubicBezTo>
                  <a:cubicBezTo>
                    <a:pt x="174651" y="583717"/>
                    <a:pt x="164957" y="572430"/>
                    <a:pt x="164957" y="557919"/>
                  </a:cubicBezTo>
                  <a:lnTo>
                    <a:pt x="182730" y="343478"/>
                  </a:lnTo>
                  <a:lnTo>
                    <a:pt x="182730" y="195142"/>
                  </a:lnTo>
                  <a:cubicBezTo>
                    <a:pt x="181114" y="196754"/>
                    <a:pt x="177883" y="196754"/>
                    <a:pt x="176267" y="196754"/>
                  </a:cubicBezTo>
                  <a:lnTo>
                    <a:pt x="161725" y="338641"/>
                  </a:lnTo>
                  <a:cubicBezTo>
                    <a:pt x="160110" y="349927"/>
                    <a:pt x="150415" y="357989"/>
                    <a:pt x="139105" y="357989"/>
                  </a:cubicBezTo>
                  <a:cubicBezTo>
                    <a:pt x="139105" y="357989"/>
                    <a:pt x="137490" y="357989"/>
                    <a:pt x="137490" y="357989"/>
                  </a:cubicBezTo>
                  <a:cubicBezTo>
                    <a:pt x="124564" y="356376"/>
                    <a:pt x="116485" y="346702"/>
                    <a:pt x="118101" y="333803"/>
                  </a:cubicBezTo>
                  <a:lnTo>
                    <a:pt x="135874" y="179019"/>
                  </a:lnTo>
                  <a:cubicBezTo>
                    <a:pt x="135874" y="177406"/>
                    <a:pt x="135874" y="175794"/>
                    <a:pt x="135874" y="175794"/>
                  </a:cubicBezTo>
                  <a:cubicBezTo>
                    <a:pt x="135874" y="174182"/>
                    <a:pt x="137490" y="172569"/>
                    <a:pt x="137490" y="170957"/>
                  </a:cubicBezTo>
                  <a:cubicBezTo>
                    <a:pt x="137490" y="169344"/>
                    <a:pt x="139105" y="169344"/>
                    <a:pt x="139105" y="167732"/>
                  </a:cubicBezTo>
                  <a:cubicBezTo>
                    <a:pt x="140721" y="166120"/>
                    <a:pt x="142337" y="166120"/>
                    <a:pt x="142337" y="164507"/>
                  </a:cubicBezTo>
                  <a:cubicBezTo>
                    <a:pt x="143952" y="162895"/>
                    <a:pt x="145568" y="162895"/>
                    <a:pt x="147184" y="161283"/>
                  </a:cubicBezTo>
                  <a:cubicBezTo>
                    <a:pt x="147184" y="161283"/>
                    <a:pt x="148800" y="161283"/>
                    <a:pt x="148800" y="161283"/>
                  </a:cubicBezTo>
                  <a:cubicBezTo>
                    <a:pt x="148800" y="159670"/>
                    <a:pt x="150415" y="159670"/>
                    <a:pt x="150415" y="159670"/>
                  </a:cubicBezTo>
                  <a:cubicBezTo>
                    <a:pt x="156878" y="158058"/>
                    <a:pt x="189193" y="146772"/>
                    <a:pt x="221507" y="143547"/>
                  </a:cubicBezTo>
                  <a:close/>
                  <a:moveTo>
                    <a:pt x="400746" y="104680"/>
                  </a:moveTo>
                  <a:cubicBezTo>
                    <a:pt x="431464" y="107905"/>
                    <a:pt x="458948" y="117581"/>
                    <a:pt x="460564" y="119194"/>
                  </a:cubicBezTo>
                  <a:cubicBezTo>
                    <a:pt x="462181" y="119194"/>
                    <a:pt x="462181" y="120806"/>
                    <a:pt x="463798" y="120806"/>
                  </a:cubicBezTo>
                  <a:cubicBezTo>
                    <a:pt x="463798" y="120806"/>
                    <a:pt x="465414" y="120806"/>
                    <a:pt x="465414" y="122419"/>
                  </a:cubicBezTo>
                  <a:cubicBezTo>
                    <a:pt x="467031" y="122419"/>
                    <a:pt x="468648" y="124031"/>
                    <a:pt x="468648" y="125644"/>
                  </a:cubicBezTo>
                  <a:cubicBezTo>
                    <a:pt x="468648" y="125644"/>
                    <a:pt x="470264" y="127257"/>
                    <a:pt x="470264" y="127257"/>
                  </a:cubicBezTo>
                  <a:cubicBezTo>
                    <a:pt x="471881" y="128869"/>
                    <a:pt x="471881" y="130482"/>
                    <a:pt x="471881" y="132095"/>
                  </a:cubicBezTo>
                  <a:cubicBezTo>
                    <a:pt x="471881" y="132095"/>
                    <a:pt x="471881" y="133707"/>
                    <a:pt x="471881" y="133707"/>
                  </a:cubicBezTo>
                  <a:lnTo>
                    <a:pt x="486432" y="262717"/>
                  </a:lnTo>
                  <a:cubicBezTo>
                    <a:pt x="488048" y="274005"/>
                    <a:pt x="481581" y="282068"/>
                    <a:pt x="470264" y="283681"/>
                  </a:cubicBezTo>
                  <a:cubicBezTo>
                    <a:pt x="470264" y="283681"/>
                    <a:pt x="470264" y="283681"/>
                    <a:pt x="468648" y="283681"/>
                  </a:cubicBezTo>
                  <a:cubicBezTo>
                    <a:pt x="460564" y="283681"/>
                    <a:pt x="452481" y="277230"/>
                    <a:pt x="450864" y="267554"/>
                  </a:cubicBezTo>
                  <a:lnTo>
                    <a:pt x="437930" y="149833"/>
                  </a:lnTo>
                  <a:cubicBezTo>
                    <a:pt x="436314" y="148221"/>
                    <a:pt x="434697" y="148221"/>
                    <a:pt x="433080" y="148221"/>
                  </a:cubicBezTo>
                  <a:lnTo>
                    <a:pt x="433080" y="270780"/>
                  </a:lnTo>
                  <a:lnTo>
                    <a:pt x="447631" y="448168"/>
                  </a:lnTo>
                  <a:cubicBezTo>
                    <a:pt x="447631" y="461069"/>
                    <a:pt x="439547" y="470744"/>
                    <a:pt x="426613" y="472357"/>
                  </a:cubicBezTo>
                  <a:cubicBezTo>
                    <a:pt x="426613" y="472357"/>
                    <a:pt x="426613" y="472357"/>
                    <a:pt x="424997" y="472357"/>
                  </a:cubicBezTo>
                  <a:cubicBezTo>
                    <a:pt x="413680" y="472357"/>
                    <a:pt x="405596" y="464294"/>
                    <a:pt x="403980" y="453006"/>
                  </a:cubicBezTo>
                  <a:lnTo>
                    <a:pt x="391046" y="291744"/>
                  </a:lnTo>
                  <a:cubicBezTo>
                    <a:pt x="387813" y="291744"/>
                    <a:pt x="386196" y="293356"/>
                    <a:pt x="382962" y="293356"/>
                  </a:cubicBezTo>
                  <a:cubicBezTo>
                    <a:pt x="382962" y="293356"/>
                    <a:pt x="382962" y="293356"/>
                    <a:pt x="381346" y="293356"/>
                  </a:cubicBezTo>
                  <a:lnTo>
                    <a:pt x="373262" y="217563"/>
                  </a:lnTo>
                  <a:lnTo>
                    <a:pt x="382962" y="232077"/>
                  </a:lnTo>
                  <a:lnTo>
                    <a:pt x="397513" y="207888"/>
                  </a:lnTo>
                  <a:lnTo>
                    <a:pt x="384579" y="112743"/>
                  </a:lnTo>
                  <a:close/>
                  <a:moveTo>
                    <a:pt x="363607" y="104680"/>
                  </a:moveTo>
                  <a:lnTo>
                    <a:pt x="379740" y="112752"/>
                  </a:lnTo>
                  <a:lnTo>
                    <a:pt x="370060" y="188632"/>
                  </a:lnTo>
                  <a:lnTo>
                    <a:pt x="368447" y="175716"/>
                  </a:lnTo>
                  <a:cubicBezTo>
                    <a:pt x="368447" y="174102"/>
                    <a:pt x="368447" y="170873"/>
                    <a:pt x="366834" y="170873"/>
                  </a:cubicBezTo>
                  <a:cubicBezTo>
                    <a:pt x="366834" y="169258"/>
                    <a:pt x="366834" y="166030"/>
                    <a:pt x="365220" y="162801"/>
                  </a:cubicBezTo>
                  <a:cubicBezTo>
                    <a:pt x="363607" y="161186"/>
                    <a:pt x="361994" y="159572"/>
                    <a:pt x="360380" y="157957"/>
                  </a:cubicBezTo>
                  <a:cubicBezTo>
                    <a:pt x="360380" y="156343"/>
                    <a:pt x="358767" y="153114"/>
                    <a:pt x="355540" y="151499"/>
                  </a:cubicBezTo>
                  <a:cubicBezTo>
                    <a:pt x="353927" y="149885"/>
                    <a:pt x="352314" y="148270"/>
                    <a:pt x="350700" y="148270"/>
                  </a:cubicBezTo>
                  <a:cubicBezTo>
                    <a:pt x="349087" y="146656"/>
                    <a:pt x="347474" y="145042"/>
                    <a:pt x="344247" y="143427"/>
                  </a:cubicBezTo>
                  <a:cubicBezTo>
                    <a:pt x="342634" y="143427"/>
                    <a:pt x="320047" y="135355"/>
                    <a:pt x="294234" y="130511"/>
                  </a:cubicBezTo>
                  <a:cubicBezTo>
                    <a:pt x="294234" y="130511"/>
                    <a:pt x="294234" y="128897"/>
                    <a:pt x="294234" y="128897"/>
                  </a:cubicBezTo>
                  <a:cubicBezTo>
                    <a:pt x="295848" y="127282"/>
                    <a:pt x="297461" y="124054"/>
                    <a:pt x="299074" y="122439"/>
                  </a:cubicBezTo>
                  <a:cubicBezTo>
                    <a:pt x="300688" y="120825"/>
                    <a:pt x="300688" y="120825"/>
                    <a:pt x="302301" y="120825"/>
                  </a:cubicBezTo>
                  <a:cubicBezTo>
                    <a:pt x="302301" y="119210"/>
                    <a:pt x="303914" y="119210"/>
                    <a:pt x="303914" y="119210"/>
                  </a:cubicBezTo>
                  <a:cubicBezTo>
                    <a:pt x="303914" y="119210"/>
                    <a:pt x="303914" y="119210"/>
                    <a:pt x="305527" y="119210"/>
                  </a:cubicBezTo>
                  <a:cubicBezTo>
                    <a:pt x="310367" y="115981"/>
                    <a:pt x="336181" y="107909"/>
                    <a:pt x="363607" y="104680"/>
                  </a:cubicBezTo>
                  <a:close/>
                  <a:moveTo>
                    <a:pt x="123021" y="104680"/>
                  </a:moveTo>
                  <a:cubicBezTo>
                    <a:pt x="153653" y="107909"/>
                    <a:pt x="181061" y="117596"/>
                    <a:pt x="182674" y="119210"/>
                  </a:cubicBezTo>
                  <a:cubicBezTo>
                    <a:pt x="184286" y="119210"/>
                    <a:pt x="184286" y="120825"/>
                    <a:pt x="185898" y="120825"/>
                  </a:cubicBezTo>
                  <a:cubicBezTo>
                    <a:pt x="185898" y="120825"/>
                    <a:pt x="187510" y="120825"/>
                    <a:pt x="187510" y="122439"/>
                  </a:cubicBezTo>
                  <a:cubicBezTo>
                    <a:pt x="189123" y="124054"/>
                    <a:pt x="190735" y="127282"/>
                    <a:pt x="192347" y="128897"/>
                  </a:cubicBezTo>
                  <a:cubicBezTo>
                    <a:pt x="193959" y="128897"/>
                    <a:pt x="193959" y="130511"/>
                    <a:pt x="193959" y="130511"/>
                  </a:cubicBezTo>
                  <a:cubicBezTo>
                    <a:pt x="169776" y="135355"/>
                    <a:pt x="150429" y="141813"/>
                    <a:pt x="145592" y="143427"/>
                  </a:cubicBezTo>
                  <a:lnTo>
                    <a:pt x="137531" y="146656"/>
                  </a:lnTo>
                  <a:cubicBezTo>
                    <a:pt x="135919" y="148270"/>
                    <a:pt x="134306" y="149885"/>
                    <a:pt x="131082" y="151499"/>
                  </a:cubicBezTo>
                  <a:cubicBezTo>
                    <a:pt x="129470" y="153114"/>
                    <a:pt x="127857" y="154728"/>
                    <a:pt x="126245" y="157957"/>
                  </a:cubicBezTo>
                  <a:cubicBezTo>
                    <a:pt x="124633" y="157957"/>
                    <a:pt x="123021" y="161186"/>
                    <a:pt x="121408" y="162801"/>
                  </a:cubicBezTo>
                  <a:cubicBezTo>
                    <a:pt x="121408" y="166030"/>
                    <a:pt x="119796" y="169258"/>
                    <a:pt x="119796" y="170873"/>
                  </a:cubicBezTo>
                  <a:cubicBezTo>
                    <a:pt x="119796" y="170873"/>
                    <a:pt x="118184" y="174102"/>
                    <a:pt x="118184" y="177331"/>
                  </a:cubicBezTo>
                  <a:lnTo>
                    <a:pt x="116572" y="188632"/>
                  </a:lnTo>
                  <a:lnTo>
                    <a:pt x="106898" y="112752"/>
                  </a:lnTo>
                  <a:close/>
                  <a:moveTo>
                    <a:pt x="85892" y="104680"/>
                  </a:moveTo>
                  <a:lnTo>
                    <a:pt x="102059" y="112743"/>
                  </a:lnTo>
                  <a:lnTo>
                    <a:pt x="90742" y="207888"/>
                  </a:lnTo>
                  <a:lnTo>
                    <a:pt x="105292" y="232077"/>
                  </a:lnTo>
                  <a:lnTo>
                    <a:pt x="113376" y="217563"/>
                  </a:lnTo>
                  <a:lnTo>
                    <a:pt x="105292" y="293356"/>
                  </a:lnTo>
                  <a:cubicBezTo>
                    <a:pt x="102059" y="293356"/>
                    <a:pt x="98825" y="291744"/>
                    <a:pt x="95592" y="291744"/>
                  </a:cubicBezTo>
                  <a:lnTo>
                    <a:pt x="82658" y="453006"/>
                  </a:lnTo>
                  <a:cubicBezTo>
                    <a:pt x="82658" y="464294"/>
                    <a:pt x="72958" y="472357"/>
                    <a:pt x="61641" y="472357"/>
                  </a:cubicBezTo>
                  <a:cubicBezTo>
                    <a:pt x="61641" y="472357"/>
                    <a:pt x="60025" y="472357"/>
                    <a:pt x="60025" y="472357"/>
                  </a:cubicBezTo>
                  <a:cubicBezTo>
                    <a:pt x="47091" y="470744"/>
                    <a:pt x="39007" y="461069"/>
                    <a:pt x="39007" y="448168"/>
                  </a:cubicBezTo>
                  <a:lnTo>
                    <a:pt x="53558" y="270780"/>
                  </a:lnTo>
                  <a:lnTo>
                    <a:pt x="53558" y="148221"/>
                  </a:lnTo>
                  <a:cubicBezTo>
                    <a:pt x="51941" y="148221"/>
                    <a:pt x="50324" y="148221"/>
                    <a:pt x="48708" y="149833"/>
                  </a:cubicBezTo>
                  <a:lnTo>
                    <a:pt x="35774" y="267554"/>
                  </a:lnTo>
                  <a:cubicBezTo>
                    <a:pt x="35774" y="277230"/>
                    <a:pt x="27690" y="283681"/>
                    <a:pt x="17990" y="283681"/>
                  </a:cubicBezTo>
                  <a:cubicBezTo>
                    <a:pt x="17990" y="283681"/>
                    <a:pt x="16373" y="283681"/>
                    <a:pt x="16373" y="283681"/>
                  </a:cubicBezTo>
                  <a:cubicBezTo>
                    <a:pt x="6673" y="282068"/>
                    <a:pt x="-1410" y="274005"/>
                    <a:pt x="206" y="262717"/>
                  </a:cubicBezTo>
                  <a:lnTo>
                    <a:pt x="14757" y="133707"/>
                  </a:lnTo>
                  <a:cubicBezTo>
                    <a:pt x="14757" y="133707"/>
                    <a:pt x="14757" y="132095"/>
                    <a:pt x="14757" y="132095"/>
                  </a:cubicBezTo>
                  <a:cubicBezTo>
                    <a:pt x="16373" y="130482"/>
                    <a:pt x="16373" y="128869"/>
                    <a:pt x="16373" y="127257"/>
                  </a:cubicBezTo>
                  <a:cubicBezTo>
                    <a:pt x="16373" y="127257"/>
                    <a:pt x="17990" y="125644"/>
                    <a:pt x="17990" y="125644"/>
                  </a:cubicBezTo>
                  <a:cubicBezTo>
                    <a:pt x="19607" y="124031"/>
                    <a:pt x="19607" y="122419"/>
                    <a:pt x="21224" y="122419"/>
                  </a:cubicBezTo>
                  <a:cubicBezTo>
                    <a:pt x="21224" y="120806"/>
                    <a:pt x="22840" y="120806"/>
                    <a:pt x="24457" y="120806"/>
                  </a:cubicBezTo>
                  <a:cubicBezTo>
                    <a:pt x="24457" y="119194"/>
                    <a:pt x="26074" y="119194"/>
                    <a:pt x="26074" y="119194"/>
                  </a:cubicBezTo>
                  <a:cubicBezTo>
                    <a:pt x="26074" y="119194"/>
                    <a:pt x="26074" y="119194"/>
                    <a:pt x="27690" y="119194"/>
                  </a:cubicBezTo>
                  <a:cubicBezTo>
                    <a:pt x="32541" y="115968"/>
                    <a:pt x="58408" y="107905"/>
                    <a:pt x="85892" y="104680"/>
                  </a:cubicBezTo>
                  <a:close/>
                  <a:moveTo>
                    <a:pt x="244097" y="17619"/>
                  </a:moveTo>
                  <a:cubicBezTo>
                    <a:pt x="274363" y="17619"/>
                    <a:pt x="298899" y="44359"/>
                    <a:pt x="298899" y="77344"/>
                  </a:cubicBezTo>
                  <a:cubicBezTo>
                    <a:pt x="298899" y="110329"/>
                    <a:pt x="274363" y="137069"/>
                    <a:pt x="244097" y="137069"/>
                  </a:cubicBezTo>
                  <a:cubicBezTo>
                    <a:pt x="213831" y="137069"/>
                    <a:pt x="189295" y="110329"/>
                    <a:pt x="189295" y="77344"/>
                  </a:cubicBezTo>
                  <a:cubicBezTo>
                    <a:pt x="189295" y="44359"/>
                    <a:pt x="213831" y="17619"/>
                    <a:pt x="244097" y="17619"/>
                  </a:cubicBezTo>
                  <a:close/>
                  <a:moveTo>
                    <a:pt x="382202" y="0"/>
                  </a:moveTo>
                  <a:cubicBezTo>
                    <a:pt x="407603" y="0"/>
                    <a:pt x="428194" y="22389"/>
                    <a:pt x="428194" y="50008"/>
                  </a:cubicBezTo>
                  <a:cubicBezTo>
                    <a:pt x="428194" y="77627"/>
                    <a:pt x="407603" y="100016"/>
                    <a:pt x="382202" y="100016"/>
                  </a:cubicBezTo>
                  <a:cubicBezTo>
                    <a:pt x="356801" y="100016"/>
                    <a:pt x="336210" y="77627"/>
                    <a:pt x="336210" y="50008"/>
                  </a:cubicBezTo>
                  <a:cubicBezTo>
                    <a:pt x="336210" y="22389"/>
                    <a:pt x="356801" y="0"/>
                    <a:pt x="382202" y="0"/>
                  </a:cubicBezTo>
                  <a:close/>
                  <a:moveTo>
                    <a:pt x="104436" y="0"/>
                  </a:moveTo>
                  <a:cubicBezTo>
                    <a:pt x="129837" y="0"/>
                    <a:pt x="150428" y="22389"/>
                    <a:pt x="150428" y="50008"/>
                  </a:cubicBezTo>
                  <a:cubicBezTo>
                    <a:pt x="150428" y="77627"/>
                    <a:pt x="129837" y="100016"/>
                    <a:pt x="104436" y="100016"/>
                  </a:cubicBezTo>
                  <a:cubicBezTo>
                    <a:pt x="79035" y="100016"/>
                    <a:pt x="58444" y="77627"/>
                    <a:pt x="58444" y="50008"/>
                  </a:cubicBezTo>
                  <a:cubicBezTo>
                    <a:pt x="58444" y="22389"/>
                    <a:pt x="79035" y="0"/>
                    <a:pt x="104436" y="0"/>
                  </a:cubicBezTo>
                  <a:close/>
                </a:path>
              </a:pathLst>
            </a:custGeom>
            <a:solidFill>
              <a:schemeClr val="tx1">
                <a:lumMod val="50000"/>
                <a:lumOff val="50000"/>
              </a:schemeClr>
            </a:solidFill>
            <a:ln>
              <a:noFill/>
            </a:ln>
          </p:spPr>
        </p:sp>
        <p:sp>
          <p:nvSpPr>
            <p:cNvPr id="21" name="yen-coin_20958">
              <a:extLst>
                <a:ext uri="{FF2B5EF4-FFF2-40B4-BE49-F238E27FC236}">
                  <a16:creationId xmlns:a16="http://schemas.microsoft.com/office/drawing/2014/main" id="{E91E1C1B-F43F-4CB6-8E57-83F5AB28D766}"/>
                </a:ext>
              </a:extLst>
            </p:cNvPr>
            <p:cNvSpPr>
              <a:spLocks noChangeAspect="1"/>
            </p:cNvSpPr>
            <p:nvPr/>
          </p:nvSpPr>
          <p:spPr bwMode="auto">
            <a:xfrm>
              <a:off x="3372158" y="3187671"/>
              <a:ext cx="832154" cy="830994"/>
            </a:xfrm>
            <a:custGeom>
              <a:avLst/>
              <a:gdLst>
                <a:gd name="T0" fmla="*/ 1034 w 2069"/>
                <a:gd name="T1" fmla="*/ 0 h 2069"/>
                <a:gd name="T2" fmla="*/ 0 w 2069"/>
                <a:gd name="T3" fmla="*/ 1034 h 2069"/>
                <a:gd name="T4" fmla="*/ 1034 w 2069"/>
                <a:gd name="T5" fmla="*/ 2069 h 2069"/>
                <a:gd name="T6" fmla="*/ 2069 w 2069"/>
                <a:gd name="T7" fmla="*/ 1034 h 2069"/>
                <a:gd name="T8" fmla="*/ 1034 w 2069"/>
                <a:gd name="T9" fmla="*/ 0 h 2069"/>
                <a:gd name="T10" fmla="*/ 1537 w 2069"/>
                <a:gd name="T11" fmla="*/ 776 h 2069"/>
                <a:gd name="T12" fmla="*/ 1537 w 2069"/>
                <a:gd name="T13" fmla="*/ 912 h 2069"/>
                <a:gd name="T14" fmla="*/ 1282 w 2069"/>
                <a:gd name="T15" fmla="*/ 912 h 2069"/>
                <a:gd name="T16" fmla="*/ 1153 w 2069"/>
                <a:gd name="T17" fmla="*/ 1132 h 2069"/>
                <a:gd name="T18" fmla="*/ 1504 w 2069"/>
                <a:gd name="T19" fmla="*/ 1132 h 2069"/>
                <a:gd name="T20" fmla="*/ 1504 w 2069"/>
                <a:gd name="T21" fmla="*/ 1267 h 2069"/>
                <a:gd name="T22" fmla="*/ 1128 w 2069"/>
                <a:gd name="T23" fmla="*/ 1267 h 2069"/>
                <a:gd name="T24" fmla="*/ 1128 w 2069"/>
                <a:gd name="T25" fmla="*/ 1742 h 2069"/>
                <a:gd name="T26" fmla="*/ 938 w 2069"/>
                <a:gd name="T27" fmla="*/ 1742 h 2069"/>
                <a:gd name="T28" fmla="*/ 938 w 2069"/>
                <a:gd name="T29" fmla="*/ 1267 h 2069"/>
                <a:gd name="T30" fmla="*/ 572 w 2069"/>
                <a:gd name="T31" fmla="*/ 1267 h 2069"/>
                <a:gd name="T32" fmla="*/ 572 w 2069"/>
                <a:gd name="T33" fmla="*/ 1132 h 2069"/>
                <a:gd name="T34" fmla="*/ 914 w 2069"/>
                <a:gd name="T35" fmla="*/ 1132 h 2069"/>
                <a:gd name="T36" fmla="*/ 785 w 2069"/>
                <a:gd name="T37" fmla="*/ 912 h 2069"/>
                <a:gd name="T38" fmla="*/ 525 w 2069"/>
                <a:gd name="T39" fmla="*/ 912 h 2069"/>
                <a:gd name="T40" fmla="*/ 525 w 2069"/>
                <a:gd name="T41" fmla="*/ 776 h 2069"/>
                <a:gd name="T42" fmla="*/ 705 w 2069"/>
                <a:gd name="T43" fmla="*/ 776 h 2069"/>
                <a:gd name="T44" fmla="*/ 441 w 2069"/>
                <a:gd name="T45" fmla="*/ 327 h 2069"/>
                <a:gd name="T46" fmla="*/ 665 w 2069"/>
                <a:gd name="T47" fmla="*/ 327 h 2069"/>
                <a:gd name="T48" fmla="*/ 1033 w 2069"/>
                <a:gd name="T49" fmla="*/ 1007 h 2069"/>
                <a:gd name="T50" fmla="*/ 1403 w 2069"/>
                <a:gd name="T51" fmla="*/ 327 h 2069"/>
                <a:gd name="T52" fmla="*/ 1627 w 2069"/>
                <a:gd name="T53" fmla="*/ 327 h 2069"/>
                <a:gd name="T54" fmla="*/ 1362 w 2069"/>
                <a:gd name="T55" fmla="*/ 776 h 2069"/>
                <a:gd name="T56" fmla="*/ 1537 w 2069"/>
                <a:gd name="T57" fmla="*/ 776 h 20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69" h="2069">
                  <a:moveTo>
                    <a:pt x="1034" y="0"/>
                  </a:moveTo>
                  <a:cubicBezTo>
                    <a:pt x="463" y="0"/>
                    <a:pt x="0" y="463"/>
                    <a:pt x="0" y="1034"/>
                  </a:cubicBezTo>
                  <a:cubicBezTo>
                    <a:pt x="0" y="1605"/>
                    <a:pt x="463" y="2069"/>
                    <a:pt x="1034" y="2069"/>
                  </a:cubicBezTo>
                  <a:cubicBezTo>
                    <a:pt x="1605" y="2069"/>
                    <a:pt x="2069" y="1605"/>
                    <a:pt x="2069" y="1034"/>
                  </a:cubicBezTo>
                  <a:cubicBezTo>
                    <a:pt x="2069" y="463"/>
                    <a:pt x="1605" y="0"/>
                    <a:pt x="1034" y="0"/>
                  </a:cubicBezTo>
                  <a:close/>
                  <a:moveTo>
                    <a:pt x="1537" y="776"/>
                  </a:moveTo>
                  <a:lnTo>
                    <a:pt x="1537" y="912"/>
                  </a:lnTo>
                  <a:lnTo>
                    <a:pt x="1282" y="912"/>
                  </a:lnTo>
                  <a:lnTo>
                    <a:pt x="1153" y="1132"/>
                  </a:lnTo>
                  <a:lnTo>
                    <a:pt x="1504" y="1132"/>
                  </a:lnTo>
                  <a:lnTo>
                    <a:pt x="1504" y="1267"/>
                  </a:lnTo>
                  <a:lnTo>
                    <a:pt x="1128" y="1267"/>
                  </a:lnTo>
                  <a:lnTo>
                    <a:pt x="1128" y="1742"/>
                  </a:lnTo>
                  <a:lnTo>
                    <a:pt x="938" y="1742"/>
                  </a:lnTo>
                  <a:lnTo>
                    <a:pt x="938" y="1267"/>
                  </a:lnTo>
                  <a:lnTo>
                    <a:pt x="572" y="1267"/>
                  </a:lnTo>
                  <a:lnTo>
                    <a:pt x="572" y="1132"/>
                  </a:lnTo>
                  <a:lnTo>
                    <a:pt x="914" y="1132"/>
                  </a:lnTo>
                  <a:lnTo>
                    <a:pt x="785" y="912"/>
                  </a:lnTo>
                  <a:lnTo>
                    <a:pt x="525" y="912"/>
                  </a:lnTo>
                  <a:lnTo>
                    <a:pt x="525" y="776"/>
                  </a:lnTo>
                  <a:lnTo>
                    <a:pt x="705" y="776"/>
                  </a:lnTo>
                  <a:lnTo>
                    <a:pt x="441" y="327"/>
                  </a:lnTo>
                  <a:lnTo>
                    <a:pt x="665" y="327"/>
                  </a:lnTo>
                  <a:lnTo>
                    <a:pt x="1033" y="1007"/>
                  </a:lnTo>
                  <a:lnTo>
                    <a:pt x="1403" y="327"/>
                  </a:lnTo>
                  <a:lnTo>
                    <a:pt x="1627" y="327"/>
                  </a:lnTo>
                  <a:lnTo>
                    <a:pt x="1362" y="776"/>
                  </a:lnTo>
                  <a:lnTo>
                    <a:pt x="1537" y="776"/>
                  </a:lnTo>
                  <a:close/>
                </a:path>
              </a:pathLst>
            </a:custGeom>
            <a:solidFill>
              <a:schemeClr val="tx1">
                <a:lumMod val="50000"/>
                <a:lumOff val="50000"/>
              </a:schemeClr>
            </a:solidFill>
            <a:ln>
              <a:noFill/>
            </a:ln>
          </p:spPr>
        </p:sp>
        <p:sp>
          <p:nvSpPr>
            <p:cNvPr id="22" name="文本框 21">
              <a:extLst>
                <a:ext uri="{FF2B5EF4-FFF2-40B4-BE49-F238E27FC236}">
                  <a16:creationId xmlns:a16="http://schemas.microsoft.com/office/drawing/2014/main" id="{B818B894-CB6E-4A31-85A1-8868B544F3B0}"/>
                </a:ext>
              </a:extLst>
            </p:cNvPr>
            <p:cNvSpPr txBox="1"/>
            <p:nvPr/>
          </p:nvSpPr>
          <p:spPr>
            <a:xfrm>
              <a:off x="2052409" y="4373108"/>
              <a:ext cx="981359" cy="400110"/>
            </a:xfrm>
            <a:prstGeom prst="rect">
              <a:avLst/>
            </a:prstGeom>
            <a:noFill/>
          </p:spPr>
          <p:txBody>
            <a:bodyPr wrap="square" rtlCol="0">
              <a:spAutoFit/>
            </a:bodyPr>
            <a:lstStyle/>
            <a:p>
              <a:pPr algn="ctr"/>
              <a:r>
                <a:rPr lang="en-US" altLang="zh-CN" sz="2000" dirty="0">
                  <a:solidFill>
                    <a:schemeClr val="bg1">
                      <a:lumMod val="95000"/>
                    </a:schemeClr>
                  </a:solidFill>
                  <a:latin typeface="微软雅黑" panose="020B0503020204020204" pitchFamily="34" charset="-122"/>
                  <a:ea typeface="微软雅黑" panose="020B0503020204020204" pitchFamily="34" charset="-122"/>
                </a:rPr>
                <a:t>2</a:t>
              </a:r>
              <a:r>
                <a:rPr lang="zh-CN" altLang="en-US" sz="2000" dirty="0">
                  <a:solidFill>
                    <a:schemeClr val="bg1">
                      <a:lumMod val="95000"/>
                    </a:schemeClr>
                  </a:solidFill>
                  <a:latin typeface="微软雅黑" panose="020B0503020204020204" pitchFamily="34" charset="-122"/>
                  <a:ea typeface="微软雅黑" panose="020B0503020204020204" pitchFamily="34" charset="-122"/>
                </a:rPr>
                <a:t>人月</a:t>
              </a:r>
            </a:p>
          </p:txBody>
        </p:sp>
        <p:sp>
          <p:nvSpPr>
            <p:cNvPr id="23" name="文本框 22">
              <a:extLst>
                <a:ext uri="{FF2B5EF4-FFF2-40B4-BE49-F238E27FC236}">
                  <a16:creationId xmlns:a16="http://schemas.microsoft.com/office/drawing/2014/main" id="{D12F1C4F-EF0F-4100-9706-AD7D15C11195}"/>
                </a:ext>
              </a:extLst>
            </p:cNvPr>
            <p:cNvSpPr txBox="1"/>
            <p:nvPr/>
          </p:nvSpPr>
          <p:spPr>
            <a:xfrm>
              <a:off x="2823304" y="4373108"/>
              <a:ext cx="1929862" cy="400110"/>
            </a:xfrm>
            <a:prstGeom prst="rect">
              <a:avLst/>
            </a:prstGeom>
            <a:noFill/>
          </p:spPr>
          <p:txBody>
            <a:bodyPr wrap="square" rtlCol="0">
              <a:spAutoFit/>
            </a:bodyPr>
            <a:lstStyle/>
            <a:p>
              <a:pPr algn="ctr"/>
              <a:r>
                <a:rPr lang="en-US" altLang="zh-CN" sz="2000" dirty="0">
                  <a:solidFill>
                    <a:schemeClr val="bg1">
                      <a:lumMod val="95000"/>
                    </a:schemeClr>
                  </a:solidFill>
                  <a:latin typeface="微软雅黑" panose="020B0503020204020204" pitchFamily="34" charset="-122"/>
                  <a:ea typeface="微软雅黑" panose="020B0503020204020204" pitchFamily="34" charset="-122"/>
                </a:rPr>
                <a:t>1</a:t>
              </a:r>
              <a:r>
                <a:rPr lang="zh-CN" altLang="en-US" sz="2000" dirty="0">
                  <a:solidFill>
                    <a:schemeClr val="bg1">
                      <a:lumMod val="95000"/>
                    </a:schemeClr>
                  </a:solidFill>
                  <a:latin typeface="微软雅黑" panose="020B0503020204020204" pitchFamily="34" charset="-122"/>
                  <a:ea typeface="微软雅黑" panose="020B0503020204020204" pitchFamily="34" charset="-122"/>
                </a:rPr>
                <a:t>万</a:t>
              </a:r>
              <a:r>
                <a:rPr lang="en-US" altLang="zh-CN" sz="2000" dirty="0">
                  <a:solidFill>
                    <a:schemeClr val="bg1">
                      <a:lumMod val="95000"/>
                    </a:schemeClr>
                  </a:solidFill>
                  <a:latin typeface="微软雅黑" panose="020B0503020204020204" pitchFamily="34" charset="-122"/>
                  <a:ea typeface="微软雅黑" panose="020B0503020204020204" pitchFamily="34" charset="-122"/>
                </a:rPr>
                <a:t>/</a:t>
              </a:r>
              <a:r>
                <a:rPr lang="zh-CN" altLang="en-US" sz="2000" dirty="0">
                  <a:solidFill>
                    <a:schemeClr val="bg1">
                      <a:lumMod val="95000"/>
                    </a:schemeClr>
                  </a:solidFill>
                  <a:latin typeface="微软雅黑" panose="020B0503020204020204" pitchFamily="34" charset="-122"/>
                  <a:ea typeface="微软雅黑" panose="020B0503020204020204" pitchFamily="34" charset="-122"/>
                </a:rPr>
                <a:t>人月</a:t>
              </a:r>
            </a:p>
          </p:txBody>
        </p:sp>
        <p:sp>
          <p:nvSpPr>
            <p:cNvPr id="24" name="文本框 23">
              <a:extLst>
                <a:ext uri="{FF2B5EF4-FFF2-40B4-BE49-F238E27FC236}">
                  <a16:creationId xmlns:a16="http://schemas.microsoft.com/office/drawing/2014/main" id="{0D294A22-C352-4AFC-98B7-86C6198E9C1B}"/>
                </a:ext>
              </a:extLst>
            </p:cNvPr>
            <p:cNvSpPr txBox="1"/>
            <p:nvPr/>
          </p:nvSpPr>
          <p:spPr>
            <a:xfrm>
              <a:off x="2942103" y="3372335"/>
              <a:ext cx="383438" cy="461665"/>
            </a:xfrm>
            <a:prstGeom prst="rect">
              <a:avLst/>
            </a:prstGeom>
            <a:noFill/>
          </p:spPr>
          <p:txBody>
            <a:bodyPr wrap="none" rtlCol="0">
              <a:spAutoFit/>
            </a:bodyPr>
            <a:lstStyle/>
            <a:p>
              <a:pPr algn="l"/>
              <a:r>
                <a:rPr lang="en-US" altLang="zh-CN" sz="2400" dirty="0">
                  <a:solidFill>
                    <a:srgbClr val="FFC000"/>
                  </a:solidFill>
                  <a:latin typeface="微软雅黑" panose="020B0503020204020204" pitchFamily="34" charset="-122"/>
                  <a:ea typeface="微软雅黑" panose="020B0503020204020204" pitchFamily="34" charset="-122"/>
                </a:rPr>
                <a:t>X</a:t>
              </a:r>
              <a:endParaRPr lang="zh-CN" altLang="en-US" sz="2400" dirty="0">
                <a:solidFill>
                  <a:srgbClr val="FFC000"/>
                </a:solidFill>
                <a:latin typeface="微软雅黑" panose="020B0503020204020204" pitchFamily="34" charset="-122"/>
                <a:ea typeface="微软雅黑" panose="020B0503020204020204" pitchFamily="34" charset="-122"/>
              </a:endParaRPr>
            </a:p>
          </p:txBody>
        </p:sp>
        <p:sp>
          <p:nvSpPr>
            <p:cNvPr id="25" name="文本框 24">
              <a:extLst>
                <a:ext uri="{FF2B5EF4-FFF2-40B4-BE49-F238E27FC236}">
                  <a16:creationId xmlns:a16="http://schemas.microsoft.com/office/drawing/2014/main" id="{F2A9D533-3092-4438-8CA6-2604B82C8E46}"/>
                </a:ext>
              </a:extLst>
            </p:cNvPr>
            <p:cNvSpPr txBox="1"/>
            <p:nvPr/>
          </p:nvSpPr>
          <p:spPr>
            <a:xfrm>
              <a:off x="4442648" y="3187668"/>
              <a:ext cx="1242648" cy="830997"/>
            </a:xfrm>
            <a:prstGeom prst="rect">
              <a:avLst/>
            </a:prstGeom>
            <a:noFill/>
          </p:spPr>
          <p:txBody>
            <a:bodyPr wrap="none" rtlCol="0">
              <a:spAutoFit/>
            </a:bodyPr>
            <a:lstStyle/>
            <a:p>
              <a:pPr algn="l"/>
              <a:r>
                <a:rPr lang="en-US" altLang="zh-CN" sz="2400" dirty="0">
                  <a:solidFill>
                    <a:srgbClr val="FFC000"/>
                  </a:solidFill>
                  <a:latin typeface="微软雅黑" panose="020B0503020204020204" pitchFamily="34" charset="-122"/>
                  <a:ea typeface="微软雅黑" panose="020B0503020204020204" pitchFamily="34" charset="-122"/>
                </a:rPr>
                <a:t>= </a:t>
              </a:r>
              <a:r>
                <a:rPr lang="en-US" altLang="zh-CN" sz="4800" b="1" dirty="0">
                  <a:solidFill>
                    <a:srgbClr val="FFC000"/>
                  </a:solidFill>
                  <a:latin typeface="微软雅黑" panose="020B0503020204020204" pitchFamily="34" charset="-122"/>
                  <a:ea typeface="微软雅黑" panose="020B0503020204020204" pitchFamily="34" charset="-122"/>
                </a:rPr>
                <a:t>3</a:t>
              </a:r>
              <a:r>
                <a:rPr lang="zh-CN" altLang="en-US" sz="2800" dirty="0">
                  <a:solidFill>
                    <a:srgbClr val="FFC000"/>
                  </a:solidFill>
                  <a:latin typeface="微软雅黑" panose="020B0503020204020204" pitchFamily="34" charset="-122"/>
                  <a:ea typeface="微软雅黑" panose="020B0503020204020204" pitchFamily="34" charset="-122"/>
                </a:rPr>
                <a:t>万</a:t>
              </a:r>
              <a:endParaRPr lang="zh-CN" altLang="en-US" sz="2400" dirty="0">
                <a:solidFill>
                  <a:srgbClr val="FFC000"/>
                </a:solidFill>
                <a:latin typeface="微软雅黑" panose="020B0503020204020204" pitchFamily="34" charset="-122"/>
                <a:ea typeface="微软雅黑" panose="020B0503020204020204" pitchFamily="34" charset="-122"/>
              </a:endParaRPr>
            </a:p>
          </p:txBody>
        </p:sp>
        <p:sp>
          <p:nvSpPr>
            <p:cNvPr id="26" name="double-wrench-tool-and-hammer-forming-a-cross_28483">
              <a:extLst>
                <a:ext uri="{FF2B5EF4-FFF2-40B4-BE49-F238E27FC236}">
                  <a16:creationId xmlns:a16="http://schemas.microsoft.com/office/drawing/2014/main" id="{90B26D87-1C74-4741-914A-DF6326724C76}"/>
                </a:ext>
              </a:extLst>
            </p:cNvPr>
            <p:cNvSpPr>
              <a:spLocks noChangeAspect="1"/>
            </p:cNvSpPr>
            <p:nvPr/>
          </p:nvSpPr>
          <p:spPr bwMode="auto">
            <a:xfrm>
              <a:off x="1000078" y="3253170"/>
              <a:ext cx="754404" cy="718699"/>
            </a:xfrm>
            <a:custGeom>
              <a:avLst/>
              <a:gdLst>
                <a:gd name="connsiteX0" fmla="*/ 474392 w 604567"/>
                <a:gd name="connsiteY0" fmla="*/ 431437 h 575955"/>
                <a:gd name="connsiteX1" fmla="*/ 505564 w 604567"/>
                <a:gd name="connsiteY1" fmla="*/ 462558 h 575955"/>
                <a:gd name="connsiteX2" fmla="*/ 494189 w 604567"/>
                <a:gd name="connsiteY2" fmla="*/ 505144 h 575955"/>
                <a:gd name="connsiteX3" fmla="*/ 451532 w 604567"/>
                <a:gd name="connsiteY3" fmla="*/ 516609 h 575955"/>
                <a:gd name="connsiteX4" fmla="*/ 420250 w 604567"/>
                <a:gd name="connsiteY4" fmla="*/ 485379 h 575955"/>
                <a:gd name="connsiteX5" fmla="*/ 431735 w 604567"/>
                <a:gd name="connsiteY5" fmla="*/ 442793 h 575955"/>
                <a:gd name="connsiteX6" fmla="*/ 474716 w 604567"/>
                <a:gd name="connsiteY6" fmla="*/ 415167 h 575955"/>
                <a:gd name="connsiteX7" fmla="*/ 423315 w 604567"/>
                <a:gd name="connsiteY7" fmla="*/ 428930 h 575955"/>
                <a:gd name="connsiteX8" fmla="*/ 417737 w 604567"/>
                <a:gd name="connsiteY8" fmla="*/ 434392 h 575955"/>
                <a:gd name="connsiteX9" fmla="*/ 403958 w 604567"/>
                <a:gd name="connsiteY9" fmla="*/ 485730 h 575955"/>
                <a:gd name="connsiteX10" fmla="*/ 406036 w 604567"/>
                <a:gd name="connsiteY10" fmla="*/ 493267 h 575955"/>
                <a:gd name="connsiteX11" fmla="*/ 443657 w 604567"/>
                <a:gd name="connsiteY11" fmla="*/ 530843 h 575955"/>
                <a:gd name="connsiteX12" fmla="*/ 449125 w 604567"/>
                <a:gd name="connsiteY12" fmla="*/ 533136 h 575955"/>
                <a:gd name="connsiteX13" fmla="*/ 451203 w 604567"/>
                <a:gd name="connsiteY13" fmla="*/ 532918 h 575955"/>
                <a:gd name="connsiteX14" fmla="*/ 502603 w 604567"/>
                <a:gd name="connsiteY14" fmla="*/ 519155 h 575955"/>
                <a:gd name="connsiteX15" fmla="*/ 508072 w 604567"/>
                <a:gd name="connsiteY15" fmla="*/ 513584 h 575955"/>
                <a:gd name="connsiteX16" fmla="*/ 521851 w 604567"/>
                <a:gd name="connsiteY16" fmla="*/ 462246 h 575955"/>
                <a:gd name="connsiteX17" fmla="*/ 519883 w 604567"/>
                <a:gd name="connsiteY17" fmla="*/ 454709 h 575955"/>
                <a:gd name="connsiteX18" fmla="*/ 482262 w 604567"/>
                <a:gd name="connsiteY18" fmla="*/ 417133 h 575955"/>
                <a:gd name="connsiteX19" fmla="*/ 474716 w 604567"/>
                <a:gd name="connsiteY19" fmla="*/ 415167 h 575955"/>
                <a:gd name="connsiteX20" fmla="*/ 462905 w 604567"/>
                <a:gd name="connsiteY20" fmla="*/ 372021 h 575955"/>
                <a:gd name="connsiteX21" fmla="*/ 535084 w 604567"/>
                <a:gd name="connsiteY21" fmla="*/ 401950 h 575955"/>
                <a:gd name="connsiteX22" fmla="*/ 565050 w 604567"/>
                <a:gd name="connsiteY22" fmla="*/ 474043 h 575955"/>
                <a:gd name="connsiteX23" fmla="*/ 535084 w 604567"/>
                <a:gd name="connsiteY23" fmla="*/ 546135 h 575955"/>
                <a:gd name="connsiteX24" fmla="*/ 462905 w 604567"/>
                <a:gd name="connsiteY24" fmla="*/ 575955 h 575955"/>
                <a:gd name="connsiteX25" fmla="*/ 390725 w 604567"/>
                <a:gd name="connsiteY25" fmla="*/ 546135 h 575955"/>
                <a:gd name="connsiteX26" fmla="*/ 367540 w 604567"/>
                <a:gd name="connsiteY26" fmla="*/ 437778 h 575955"/>
                <a:gd name="connsiteX27" fmla="*/ 368196 w 604567"/>
                <a:gd name="connsiteY27" fmla="*/ 436358 h 575955"/>
                <a:gd name="connsiteX28" fmla="*/ 369180 w 604567"/>
                <a:gd name="connsiteY28" fmla="*/ 434064 h 575955"/>
                <a:gd name="connsiteX29" fmla="*/ 369836 w 604567"/>
                <a:gd name="connsiteY29" fmla="*/ 432535 h 575955"/>
                <a:gd name="connsiteX30" fmla="*/ 390725 w 604567"/>
                <a:gd name="connsiteY30" fmla="*/ 401950 h 575955"/>
                <a:gd name="connsiteX31" fmla="*/ 462905 w 604567"/>
                <a:gd name="connsiteY31" fmla="*/ 372021 h 575955"/>
                <a:gd name="connsiteX32" fmla="*/ 351799 w 604567"/>
                <a:gd name="connsiteY32" fmla="*/ 312323 h 575955"/>
                <a:gd name="connsiteX33" fmla="*/ 407125 w 604567"/>
                <a:gd name="connsiteY33" fmla="*/ 367564 h 575955"/>
                <a:gd name="connsiteX34" fmla="*/ 381102 w 604567"/>
                <a:gd name="connsiteY34" fmla="*/ 387215 h 575955"/>
                <a:gd name="connsiteX35" fmla="*/ 358141 w 604567"/>
                <a:gd name="connsiteY35" fmla="*/ 420076 h 575955"/>
                <a:gd name="connsiteX36" fmla="*/ 301065 w 604567"/>
                <a:gd name="connsiteY36" fmla="*/ 363088 h 575955"/>
                <a:gd name="connsiteX37" fmla="*/ 206657 w 604567"/>
                <a:gd name="connsiteY37" fmla="*/ 167381 h 575955"/>
                <a:gd name="connsiteX38" fmla="*/ 289774 w 604567"/>
                <a:gd name="connsiteY38" fmla="*/ 250367 h 575955"/>
                <a:gd name="connsiteX39" fmla="*/ 239029 w 604567"/>
                <a:gd name="connsiteY39" fmla="*/ 301032 h 575955"/>
                <a:gd name="connsiteX40" fmla="*/ 155912 w 604567"/>
                <a:gd name="connsiteY40" fmla="*/ 218155 h 575955"/>
                <a:gd name="connsiteX41" fmla="*/ 157771 w 604567"/>
                <a:gd name="connsiteY41" fmla="*/ 217173 h 575955"/>
                <a:gd name="connsiteX42" fmla="*/ 160943 w 604567"/>
                <a:gd name="connsiteY42" fmla="*/ 215425 h 575955"/>
                <a:gd name="connsiteX43" fmla="*/ 166630 w 604567"/>
                <a:gd name="connsiteY43" fmla="*/ 211931 h 575955"/>
                <a:gd name="connsiteX44" fmla="*/ 169801 w 604567"/>
                <a:gd name="connsiteY44" fmla="*/ 209857 h 575955"/>
                <a:gd name="connsiteX45" fmla="*/ 175379 w 604567"/>
                <a:gd name="connsiteY45" fmla="*/ 205707 h 575955"/>
                <a:gd name="connsiteX46" fmla="*/ 177894 w 604567"/>
                <a:gd name="connsiteY46" fmla="*/ 203633 h 575955"/>
                <a:gd name="connsiteX47" fmla="*/ 185331 w 604567"/>
                <a:gd name="connsiteY47" fmla="*/ 196863 h 575955"/>
                <a:gd name="connsiteX48" fmla="*/ 192549 w 604567"/>
                <a:gd name="connsiteY48" fmla="*/ 188892 h 575955"/>
                <a:gd name="connsiteX49" fmla="*/ 194518 w 604567"/>
                <a:gd name="connsiteY49" fmla="*/ 186380 h 575955"/>
                <a:gd name="connsiteX50" fmla="*/ 199220 w 604567"/>
                <a:gd name="connsiteY50" fmla="*/ 179938 h 575955"/>
                <a:gd name="connsiteX51" fmla="*/ 201079 w 604567"/>
                <a:gd name="connsiteY51" fmla="*/ 177208 h 575955"/>
                <a:gd name="connsiteX52" fmla="*/ 206001 w 604567"/>
                <a:gd name="connsiteY52" fmla="*/ 168691 h 575955"/>
                <a:gd name="connsiteX53" fmla="*/ 206548 w 604567"/>
                <a:gd name="connsiteY53" fmla="*/ 167709 h 575955"/>
                <a:gd name="connsiteX54" fmla="*/ 206657 w 604567"/>
                <a:gd name="connsiteY54" fmla="*/ 167381 h 575955"/>
                <a:gd name="connsiteX55" fmla="*/ 431761 w 604567"/>
                <a:gd name="connsiteY55" fmla="*/ 130828 h 575955"/>
                <a:gd name="connsiteX56" fmla="*/ 451448 w 604567"/>
                <a:gd name="connsiteY56" fmla="*/ 150485 h 575955"/>
                <a:gd name="connsiteX57" fmla="*/ 470916 w 604567"/>
                <a:gd name="connsiteY57" fmla="*/ 169924 h 575955"/>
                <a:gd name="connsiteX58" fmla="*/ 147175 w 604567"/>
                <a:gd name="connsiteY58" fmla="*/ 494045 h 575955"/>
                <a:gd name="connsiteX59" fmla="*/ 146847 w 604567"/>
                <a:gd name="connsiteY59" fmla="*/ 494373 h 575955"/>
                <a:gd name="connsiteX60" fmla="*/ 144222 w 604567"/>
                <a:gd name="connsiteY60" fmla="*/ 496994 h 575955"/>
                <a:gd name="connsiteX61" fmla="*/ 142581 w 604567"/>
                <a:gd name="connsiteY61" fmla="*/ 497868 h 575955"/>
                <a:gd name="connsiteX62" fmla="*/ 107363 w 604567"/>
                <a:gd name="connsiteY62" fmla="*/ 494264 h 575955"/>
                <a:gd name="connsiteX63" fmla="*/ 103645 w 604567"/>
                <a:gd name="connsiteY63" fmla="*/ 459209 h 575955"/>
                <a:gd name="connsiteX64" fmla="*/ 104520 w 604567"/>
                <a:gd name="connsiteY64" fmla="*/ 457571 h 575955"/>
                <a:gd name="connsiteX65" fmla="*/ 242219 w 604567"/>
                <a:gd name="connsiteY65" fmla="*/ 319972 h 575955"/>
                <a:gd name="connsiteX66" fmla="*/ 245063 w 604567"/>
                <a:gd name="connsiteY66" fmla="*/ 318225 h 575955"/>
                <a:gd name="connsiteX67" fmla="*/ 306858 w 604567"/>
                <a:gd name="connsiteY67" fmla="*/ 256414 h 575955"/>
                <a:gd name="connsiteX68" fmla="*/ 308608 w 604567"/>
                <a:gd name="connsiteY68" fmla="*/ 253684 h 575955"/>
                <a:gd name="connsiteX69" fmla="*/ 102108 w 604567"/>
                <a:gd name="connsiteY69" fmla="*/ 11784 h 575955"/>
                <a:gd name="connsiteX70" fmla="*/ 174277 w 604567"/>
                <a:gd name="connsiteY70" fmla="*/ 41599 h 575955"/>
                <a:gd name="connsiteX71" fmla="*/ 198224 w 604567"/>
                <a:gd name="connsiteY71" fmla="*/ 147646 h 575955"/>
                <a:gd name="connsiteX72" fmla="*/ 197568 w 604567"/>
                <a:gd name="connsiteY72" fmla="*/ 149175 h 575955"/>
                <a:gd name="connsiteX73" fmla="*/ 196802 w 604567"/>
                <a:gd name="connsiteY73" fmla="*/ 151032 h 575955"/>
                <a:gd name="connsiteX74" fmla="*/ 174277 w 604567"/>
                <a:gd name="connsiteY74" fmla="*/ 185871 h 575955"/>
                <a:gd name="connsiteX75" fmla="*/ 142785 w 604567"/>
                <a:gd name="connsiteY75" fmla="*/ 207168 h 575955"/>
                <a:gd name="connsiteX76" fmla="*/ 140926 w 604567"/>
                <a:gd name="connsiteY76" fmla="*/ 207932 h 575955"/>
                <a:gd name="connsiteX77" fmla="*/ 139505 w 604567"/>
                <a:gd name="connsiteY77" fmla="*/ 208478 h 575955"/>
                <a:gd name="connsiteX78" fmla="*/ 101890 w 604567"/>
                <a:gd name="connsiteY78" fmla="*/ 215577 h 575955"/>
                <a:gd name="connsiteX79" fmla="*/ 29940 w 604567"/>
                <a:gd name="connsiteY79" fmla="*/ 185762 h 575955"/>
                <a:gd name="connsiteX80" fmla="*/ 3697 w 604567"/>
                <a:gd name="connsiteY80" fmla="*/ 86595 h 575955"/>
                <a:gd name="connsiteX81" fmla="*/ 52903 w 604567"/>
                <a:gd name="connsiteY81" fmla="*/ 135851 h 575955"/>
                <a:gd name="connsiteX82" fmla="*/ 58917 w 604567"/>
                <a:gd name="connsiteY82" fmla="*/ 138035 h 575955"/>
                <a:gd name="connsiteX83" fmla="*/ 115995 w 604567"/>
                <a:gd name="connsiteY83" fmla="*/ 135086 h 575955"/>
                <a:gd name="connsiteX84" fmla="*/ 123431 w 604567"/>
                <a:gd name="connsiteY84" fmla="*/ 127660 h 575955"/>
                <a:gd name="connsiteX85" fmla="*/ 126493 w 604567"/>
                <a:gd name="connsiteY85" fmla="*/ 70650 h 575955"/>
                <a:gd name="connsiteX86" fmla="*/ 124196 w 604567"/>
                <a:gd name="connsiteY86" fmla="*/ 64643 h 575955"/>
                <a:gd name="connsiteX87" fmla="*/ 74881 w 604567"/>
                <a:gd name="connsiteY87" fmla="*/ 15388 h 575955"/>
                <a:gd name="connsiteX88" fmla="*/ 102108 w 604567"/>
                <a:gd name="connsiteY88" fmla="*/ 11784 h 575955"/>
                <a:gd name="connsiteX89" fmla="*/ 362839 w 604567"/>
                <a:gd name="connsiteY89" fmla="*/ 0 h 575955"/>
                <a:gd name="connsiteX90" fmla="*/ 381652 w 604567"/>
                <a:gd name="connsiteY90" fmla="*/ 3822 h 575955"/>
                <a:gd name="connsiteX91" fmla="*/ 525595 w 604567"/>
                <a:gd name="connsiteY91" fmla="*/ 125584 h 575955"/>
                <a:gd name="connsiteX92" fmla="*/ 604567 w 604567"/>
                <a:gd name="connsiteY92" fmla="*/ 321058 h 575955"/>
                <a:gd name="connsiteX93" fmla="*/ 600739 w 604567"/>
                <a:gd name="connsiteY93" fmla="*/ 322696 h 575955"/>
                <a:gd name="connsiteX94" fmla="*/ 488406 w 604567"/>
                <a:gd name="connsiteY94" fmla="*/ 165334 h 575955"/>
                <a:gd name="connsiteX95" fmla="*/ 487531 w 604567"/>
                <a:gd name="connsiteY95" fmla="*/ 164351 h 575955"/>
                <a:gd name="connsiteX96" fmla="*/ 437217 w 604567"/>
                <a:gd name="connsiteY96" fmla="*/ 114227 h 575955"/>
                <a:gd name="connsiteX97" fmla="*/ 435357 w 604567"/>
                <a:gd name="connsiteY97" fmla="*/ 112807 h 575955"/>
                <a:gd name="connsiteX98" fmla="*/ 361855 w 604567"/>
                <a:gd name="connsiteY98" fmla="*/ 74149 h 575955"/>
                <a:gd name="connsiteX99" fmla="*/ 346651 w 604567"/>
                <a:gd name="connsiteY99" fmla="*/ 52199 h 575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604567" h="575955">
                  <a:moveTo>
                    <a:pt x="474392" y="431437"/>
                  </a:moveTo>
                  <a:lnTo>
                    <a:pt x="505564" y="462558"/>
                  </a:lnTo>
                  <a:lnTo>
                    <a:pt x="494189" y="505144"/>
                  </a:lnTo>
                  <a:lnTo>
                    <a:pt x="451532" y="516609"/>
                  </a:lnTo>
                  <a:lnTo>
                    <a:pt x="420250" y="485379"/>
                  </a:lnTo>
                  <a:lnTo>
                    <a:pt x="431735" y="442793"/>
                  </a:lnTo>
                  <a:close/>
                  <a:moveTo>
                    <a:pt x="474716" y="415167"/>
                  </a:moveTo>
                  <a:lnTo>
                    <a:pt x="423315" y="428930"/>
                  </a:lnTo>
                  <a:cubicBezTo>
                    <a:pt x="420581" y="429586"/>
                    <a:pt x="418503" y="431770"/>
                    <a:pt x="417737" y="434392"/>
                  </a:cubicBezTo>
                  <a:lnTo>
                    <a:pt x="403958" y="485730"/>
                  </a:lnTo>
                  <a:cubicBezTo>
                    <a:pt x="403301" y="488461"/>
                    <a:pt x="404067" y="491301"/>
                    <a:pt x="406036" y="493267"/>
                  </a:cubicBezTo>
                  <a:lnTo>
                    <a:pt x="443657" y="530843"/>
                  </a:lnTo>
                  <a:cubicBezTo>
                    <a:pt x="445078" y="532372"/>
                    <a:pt x="447156" y="533136"/>
                    <a:pt x="449125" y="533136"/>
                  </a:cubicBezTo>
                  <a:cubicBezTo>
                    <a:pt x="449890" y="533136"/>
                    <a:pt x="450546" y="533136"/>
                    <a:pt x="451203" y="532918"/>
                  </a:cubicBezTo>
                  <a:lnTo>
                    <a:pt x="502603" y="519155"/>
                  </a:lnTo>
                  <a:cubicBezTo>
                    <a:pt x="505338" y="518390"/>
                    <a:pt x="507415" y="516315"/>
                    <a:pt x="508072" y="513584"/>
                  </a:cubicBezTo>
                  <a:lnTo>
                    <a:pt x="521851" y="462246"/>
                  </a:lnTo>
                  <a:cubicBezTo>
                    <a:pt x="522617" y="459624"/>
                    <a:pt x="521851" y="456675"/>
                    <a:pt x="519883" y="454709"/>
                  </a:cubicBezTo>
                  <a:lnTo>
                    <a:pt x="482262" y="417133"/>
                  </a:lnTo>
                  <a:cubicBezTo>
                    <a:pt x="480293" y="415167"/>
                    <a:pt x="477341" y="414403"/>
                    <a:pt x="474716" y="415167"/>
                  </a:cubicBezTo>
                  <a:close/>
                  <a:moveTo>
                    <a:pt x="462905" y="372021"/>
                  </a:moveTo>
                  <a:cubicBezTo>
                    <a:pt x="490245" y="372021"/>
                    <a:pt x="515836" y="382616"/>
                    <a:pt x="535084" y="401950"/>
                  </a:cubicBezTo>
                  <a:cubicBezTo>
                    <a:pt x="554442" y="421175"/>
                    <a:pt x="565050" y="446844"/>
                    <a:pt x="565050" y="474043"/>
                  </a:cubicBezTo>
                  <a:cubicBezTo>
                    <a:pt x="565050" y="501241"/>
                    <a:pt x="554442" y="526910"/>
                    <a:pt x="535084" y="546135"/>
                  </a:cubicBezTo>
                  <a:cubicBezTo>
                    <a:pt x="515836" y="565360"/>
                    <a:pt x="490245" y="575955"/>
                    <a:pt x="462905" y="575955"/>
                  </a:cubicBezTo>
                  <a:cubicBezTo>
                    <a:pt x="435673" y="575955"/>
                    <a:pt x="410082" y="565360"/>
                    <a:pt x="390725" y="546135"/>
                  </a:cubicBezTo>
                  <a:cubicBezTo>
                    <a:pt x="362290" y="517735"/>
                    <a:pt x="353213" y="475353"/>
                    <a:pt x="367540" y="437778"/>
                  </a:cubicBezTo>
                  <a:cubicBezTo>
                    <a:pt x="367758" y="437341"/>
                    <a:pt x="367977" y="436904"/>
                    <a:pt x="368196" y="436358"/>
                  </a:cubicBezTo>
                  <a:cubicBezTo>
                    <a:pt x="368415" y="435593"/>
                    <a:pt x="368852" y="434829"/>
                    <a:pt x="369180" y="434064"/>
                  </a:cubicBezTo>
                  <a:lnTo>
                    <a:pt x="369836" y="432535"/>
                  </a:lnTo>
                  <a:cubicBezTo>
                    <a:pt x="374976" y="420956"/>
                    <a:pt x="381976" y="410689"/>
                    <a:pt x="390725" y="401950"/>
                  </a:cubicBezTo>
                  <a:cubicBezTo>
                    <a:pt x="410082" y="382616"/>
                    <a:pt x="435673" y="372021"/>
                    <a:pt x="462905" y="372021"/>
                  </a:cubicBezTo>
                  <a:close/>
                  <a:moveTo>
                    <a:pt x="351799" y="312323"/>
                  </a:moveTo>
                  <a:lnTo>
                    <a:pt x="407125" y="367564"/>
                  </a:lnTo>
                  <a:cubicBezTo>
                    <a:pt x="397503" y="372914"/>
                    <a:pt x="388756" y="379464"/>
                    <a:pt x="381102" y="387215"/>
                  </a:cubicBezTo>
                  <a:cubicBezTo>
                    <a:pt x="371589" y="396604"/>
                    <a:pt x="363826" y="407740"/>
                    <a:pt x="358141" y="420076"/>
                  </a:cubicBezTo>
                  <a:lnTo>
                    <a:pt x="301065" y="363088"/>
                  </a:lnTo>
                  <a:close/>
                  <a:moveTo>
                    <a:pt x="206657" y="167381"/>
                  </a:moveTo>
                  <a:lnTo>
                    <a:pt x="289774" y="250367"/>
                  </a:lnTo>
                  <a:lnTo>
                    <a:pt x="239029" y="301032"/>
                  </a:lnTo>
                  <a:lnTo>
                    <a:pt x="155912" y="218155"/>
                  </a:lnTo>
                  <a:cubicBezTo>
                    <a:pt x="156568" y="217828"/>
                    <a:pt x="157115" y="217500"/>
                    <a:pt x="157771" y="217173"/>
                  </a:cubicBezTo>
                  <a:cubicBezTo>
                    <a:pt x="158865" y="216627"/>
                    <a:pt x="159958" y="215971"/>
                    <a:pt x="160943" y="215425"/>
                  </a:cubicBezTo>
                  <a:cubicBezTo>
                    <a:pt x="162911" y="214224"/>
                    <a:pt x="164771" y="213132"/>
                    <a:pt x="166630" y="211931"/>
                  </a:cubicBezTo>
                  <a:cubicBezTo>
                    <a:pt x="167723" y="211276"/>
                    <a:pt x="168708" y="210512"/>
                    <a:pt x="169801" y="209857"/>
                  </a:cubicBezTo>
                  <a:cubicBezTo>
                    <a:pt x="171660" y="208546"/>
                    <a:pt x="173520" y="207127"/>
                    <a:pt x="175379" y="205707"/>
                  </a:cubicBezTo>
                  <a:cubicBezTo>
                    <a:pt x="176144" y="204943"/>
                    <a:pt x="177019" y="204397"/>
                    <a:pt x="177894" y="203633"/>
                  </a:cubicBezTo>
                  <a:cubicBezTo>
                    <a:pt x="180410" y="201449"/>
                    <a:pt x="182925" y="199265"/>
                    <a:pt x="185331" y="196863"/>
                  </a:cubicBezTo>
                  <a:cubicBezTo>
                    <a:pt x="187956" y="194351"/>
                    <a:pt x="190252" y="191622"/>
                    <a:pt x="192549" y="188892"/>
                  </a:cubicBezTo>
                  <a:cubicBezTo>
                    <a:pt x="193315" y="188018"/>
                    <a:pt x="193861" y="187145"/>
                    <a:pt x="194518" y="186380"/>
                  </a:cubicBezTo>
                  <a:cubicBezTo>
                    <a:pt x="196158" y="184306"/>
                    <a:pt x="197689" y="182122"/>
                    <a:pt x="199220" y="179938"/>
                  </a:cubicBezTo>
                  <a:cubicBezTo>
                    <a:pt x="199876" y="178955"/>
                    <a:pt x="200423" y="178082"/>
                    <a:pt x="201079" y="177208"/>
                  </a:cubicBezTo>
                  <a:cubicBezTo>
                    <a:pt x="202829" y="174478"/>
                    <a:pt x="204470" y="171639"/>
                    <a:pt x="206001" y="168691"/>
                  </a:cubicBezTo>
                  <a:cubicBezTo>
                    <a:pt x="206110" y="168364"/>
                    <a:pt x="206329" y="168036"/>
                    <a:pt x="206548" y="167709"/>
                  </a:cubicBezTo>
                  <a:cubicBezTo>
                    <a:pt x="206548" y="167599"/>
                    <a:pt x="206657" y="167490"/>
                    <a:pt x="206657" y="167381"/>
                  </a:cubicBezTo>
                  <a:close/>
                  <a:moveTo>
                    <a:pt x="431761" y="130828"/>
                  </a:moveTo>
                  <a:lnTo>
                    <a:pt x="451448" y="150485"/>
                  </a:lnTo>
                  <a:lnTo>
                    <a:pt x="470916" y="169924"/>
                  </a:lnTo>
                  <a:cubicBezTo>
                    <a:pt x="335185" y="305884"/>
                    <a:pt x="151003" y="490332"/>
                    <a:pt x="147175" y="494045"/>
                  </a:cubicBezTo>
                  <a:cubicBezTo>
                    <a:pt x="147065" y="494155"/>
                    <a:pt x="146956" y="494264"/>
                    <a:pt x="146847" y="494373"/>
                  </a:cubicBezTo>
                  <a:lnTo>
                    <a:pt x="144222" y="496994"/>
                  </a:lnTo>
                  <a:cubicBezTo>
                    <a:pt x="143675" y="497212"/>
                    <a:pt x="143128" y="497540"/>
                    <a:pt x="142581" y="497868"/>
                  </a:cubicBezTo>
                  <a:cubicBezTo>
                    <a:pt x="131753" y="504966"/>
                    <a:pt x="116550" y="503437"/>
                    <a:pt x="107363" y="494264"/>
                  </a:cubicBezTo>
                  <a:cubicBezTo>
                    <a:pt x="97957" y="484872"/>
                    <a:pt x="96426" y="470129"/>
                    <a:pt x="103645" y="459209"/>
                  </a:cubicBezTo>
                  <a:cubicBezTo>
                    <a:pt x="103973" y="458663"/>
                    <a:pt x="104301" y="458117"/>
                    <a:pt x="104520" y="457571"/>
                  </a:cubicBezTo>
                  <a:lnTo>
                    <a:pt x="242219" y="319972"/>
                  </a:lnTo>
                  <a:cubicBezTo>
                    <a:pt x="243313" y="319535"/>
                    <a:pt x="244188" y="318989"/>
                    <a:pt x="245063" y="318225"/>
                  </a:cubicBezTo>
                  <a:lnTo>
                    <a:pt x="306858" y="256414"/>
                  </a:lnTo>
                  <a:cubicBezTo>
                    <a:pt x="307733" y="255650"/>
                    <a:pt x="308280" y="254667"/>
                    <a:pt x="308608" y="253684"/>
                  </a:cubicBezTo>
                  <a:close/>
                  <a:moveTo>
                    <a:pt x="102108" y="11784"/>
                  </a:moveTo>
                  <a:cubicBezTo>
                    <a:pt x="129336" y="11784"/>
                    <a:pt x="155032" y="22378"/>
                    <a:pt x="174277" y="41599"/>
                  </a:cubicBezTo>
                  <a:cubicBezTo>
                    <a:pt x="201832" y="69121"/>
                    <a:pt x="211236" y="110841"/>
                    <a:pt x="198224" y="147646"/>
                  </a:cubicBezTo>
                  <a:cubicBezTo>
                    <a:pt x="198114" y="148192"/>
                    <a:pt x="197786" y="148629"/>
                    <a:pt x="197568" y="149175"/>
                  </a:cubicBezTo>
                  <a:cubicBezTo>
                    <a:pt x="197349" y="149830"/>
                    <a:pt x="197130" y="150376"/>
                    <a:pt x="196802" y="151032"/>
                  </a:cubicBezTo>
                  <a:cubicBezTo>
                    <a:pt x="191663" y="164356"/>
                    <a:pt x="184009" y="176151"/>
                    <a:pt x="174277" y="185871"/>
                  </a:cubicBezTo>
                  <a:cubicBezTo>
                    <a:pt x="165311" y="194826"/>
                    <a:pt x="154704" y="201925"/>
                    <a:pt x="142785" y="207168"/>
                  </a:cubicBezTo>
                  <a:cubicBezTo>
                    <a:pt x="142129" y="207386"/>
                    <a:pt x="141473" y="207714"/>
                    <a:pt x="140926" y="207932"/>
                  </a:cubicBezTo>
                  <a:lnTo>
                    <a:pt x="139505" y="208478"/>
                  </a:lnTo>
                  <a:cubicBezTo>
                    <a:pt x="127477" y="213174"/>
                    <a:pt x="114793" y="215577"/>
                    <a:pt x="101890" y="215577"/>
                  </a:cubicBezTo>
                  <a:cubicBezTo>
                    <a:pt x="74663" y="215577"/>
                    <a:pt x="49076" y="204983"/>
                    <a:pt x="29940" y="185762"/>
                  </a:cubicBezTo>
                  <a:cubicBezTo>
                    <a:pt x="3697" y="159550"/>
                    <a:pt x="-6035" y="121762"/>
                    <a:pt x="3697" y="86595"/>
                  </a:cubicBezTo>
                  <a:lnTo>
                    <a:pt x="52903" y="135851"/>
                  </a:lnTo>
                  <a:cubicBezTo>
                    <a:pt x="54543" y="137380"/>
                    <a:pt x="56620" y="138254"/>
                    <a:pt x="58917" y="138035"/>
                  </a:cubicBezTo>
                  <a:lnTo>
                    <a:pt x="115995" y="135086"/>
                  </a:lnTo>
                  <a:cubicBezTo>
                    <a:pt x="120041" y="134868"/>
                    <a:pt x="123212" y="131592"/>
                    <a:pt x="123431" y="127660"/>
                  </a:cubicBezTo>
                  <a:lnTo>
                    <a:pt x="126493" y="70650"/>
                  </a:lnTo>
                  <a:cubicBezTo>
                    <a:pt x="126602" y="68357"/>
                    <a:pt x="125727" y="66172"/>
                    <a:pt x="124196" y="64643"/>
                  </a:cubicBezTo>
                  <a:lnTo>
                    <a:pt x="74881" y="15388"/>
                  </a:lnTo>
                  <a:cubicBezTo>
                    <a:pt x="83738" y="12985"/>
                    <a:pt x="92814" y="11784"/>
                    <a:pt x="102108" y="11784"/>
                  </a:cubicBezTo>
                  <a:close/>
                  <a:moveTo>
                    <a:pt x="362839" y="0"/>
                  </a:moveTo>
                  <a:lnTo>
                    <a:pt x="381652" y="3822"/>
                  </a:lnTo>
                  <a:lnTo>
                    <a:pt x="525595" y="125584"/>
                  </a:lnTo>
                  <a:lnTo>
                    <a:pt x="604567" y="321058"/>
                  </a:lnTo>
                  <a:lnTo>
                    <a:pt x="600739" y="322696"/>
                  </a:lnTo>
                  <a:lnTo>
                    <a:pt x="488406" y="165334"/>
                  </a:lnTo>
                  <a:cubicBezTo>
                    <a:pt x="488078" y="165006"/>
                    <a:pt x="487859" y="164679"/>
                    <a:pt x="487531" y="164351"/>
                  </a:cubicBezTo>
                  <a:lnTo>
                    <a:pt x="437217" y="114227"/>
                  </a:lnTo>
                  <a:cubicBezTo>
                    <a:pt x="436670" y="113681"/>
                    <a:pt x="436123" y="113135"/>
                    <a:pt x="435357" y="112807"/>
                  </a:cubicBezTo>
                  <a:lnTo>
                    <a:pt x="361855" y="74149"/>
                  </a:lnTo>
                  <a:lnTo>
                    <a:pt x="346651" y="52199"/>
                  </a:lnTo>
                  <a:close/>
                </a:path>
              </a:pathLst>
            </a:custGeom>
            <a:solidFill>
              <a:schemeClr val="tx1">
                <a:lumMod val="50000"/>
                <a:lumOff val="50000"/>
              </a:schemeClr>
            </a:solidFill>
            <a:ln>
              <a:noFill/>
            </a:ln>
          </p:spPr>
        </p:sp>
        <p:sp>
          <p:nvSpPr>
            <p:cNvPr id="27" name="文本框 26">
              <a:extLst>
                <a:ext uri="{FF2B5EF4-FFF2-40B4-BE49-F238E27FC236}">
                  <a16:creationId xmlns:a16="http://schemas.microsoft.com/office/drawing/2014/main" id="{2CA211AF-E723-43E5-89F7-371183D5F70F}"/>
                </a:ext>
              </a:extLst>
            </p:cNvPr>
            <p:cNvSpPr txBox="1"/>
            <p:nvPr/>
          </p:nvSpPr>
          <p:spPr>
            <a:xfrm>
              <a:off x="1742377" y="3372335"/>
              <a:ext cx="412292" cy="461665"/>
            </a:xfrm>
            <a:prstGeom prst="rect">
              <a:avLst/>
            </a:prstGeom>
            <a:noFill/>
          </p:spPr>
          <p:txBody>
            <a:bodyPr wrap="none" rtlCol="0">
              <a:spAutoFit/>
            </a:bodyPr>
            <a:lstStyle/>
            <a:p>
              <a:pPr algn="l"/>
              <a:r>
                <a:rPr lang="en-US" altLang="zh-CN" sz="2400" dirty="0">
                  <a:solidFill>
                    <a:srgbClr val="FFC000"/>
                  </a:solidFill>
                  <a:latin typeface="微软雅黑" panose="020B0503020204020204" pitchFamily="34" charset="-122"/>
                  <a:ea typeface="微软雅黑" panose="020B0503020204020204" pitchFamily="34" charset="-122"/>
                </a:rPr>
                <a:t>+</a:t>
              </a:r>
              <a:endParaRPr lang="zh-CN" altLang="en-US" sz="2400" dirty="0">
                <a:solidFill>
                  <a:srgbClr val="FFC000"/>
                </a:solidFill>
                <a:latin typeface="微软雅黑" panose="020B0503020204020204" pitchFamily="34" charset="-122"/>
                <a:ea typeface="微软雅黑" panose="020B0503020204020204" pitchFamily="34" charset="-122"/>
              </a:endParaRPr>
            </a:p>
          </p:txBody>
        </p:sp>
        <p:sp>
          <p:nvSpPr>
            <p:cNvPr id="28" name="文本框 27">
              <a:extLst>
                <a:ext uri="{FF2B5EF4-FFF2-40B4-BE49-F238E27FC236}">
                  <a16:creationId xmlns:a16="http://schemas.microsoft.com/office/drawing/2014/main" id="{6F9C6003-5387-4584-8B94-D4B1FCC80412}"/>
                </a:ext>
              </a:extLst>
            </p:cNvPr>
            <p:cNvSpPr txBox="1"/>
            <p:nvPr/>
          </p:nvSpPr>
          <p:spPr>
            <a:xfrm>
              <a:off x="560523" y="4373108"/>
              <a:ext cx="1594146" cy="400110"/>
            </a:xfrm>
            <a:prstGeom prst="rect">
              <a:avLst/>
            </a:prstGeom>
            <a:noFill/>
          </p:spPr>
          <p:txBody>
            <a:bodyPr wrap="square" rtlCol="0">
              <a:spAutoFit/>
            </a:bodyPr>
            <a:lstStyle/>
            <a:p>
              <a:pPr algn="ctr"/>
              <a:r>
                <a:rPr lang="zh-CN" altLang="en-US" sz="2000" dirty="0">
                  <a:solidFill>
                    <a:srgbClr val="FFC000"/>
                  </a:solidFill>
                  <a:latin typeface="微软雅黑" panose="020B0503020204020204" pitchFamily="34" charset="-122"/>
                  <a:ea typeface="微软雅黑" panose="020B0503020204020204" pitchFamily="34" charset="-122"/>
                </a:rPr>
                <a:t>工具</a:t>
              </a:r>
              <a:r>
                <a:rPr lang="en-US" altLang="zh-CN" sz="2000" dirty="0">
                  <a:solidFill>
                    <a:srgbClr val="FFC000"/>
                  </a:solidFill>
                  <a:latin typeface="微软雅黑" panose="020B0503020204020204" pitchFamily="34" charset="-122"/>
                  <a:ea typeface="微软雅黑" panose="020B0503020204020204" pitchFamily="34" charset="-122"/>
                </a:rPr>
                <a:t>1</a:t>
              </a:r>
              <a:r>
                <a:rPr lang="zh-CN" altLang="en-US" sz="2000" dirty="0">
                  <a:solidFill>
                    <a:srgbClr val="FFC000"/>
                  </a:solidFill>
                  <a:latin typeface="微软雅黑" panose="020B0503020204020204" pitchFamily="34" charset="-122"/>
                  <a:ea typeface="微软雅黑" panose="020B0503020204020204" pitchFamily="34" charset="-122"/>
                </a:rPr>
                <a:t>万</a:t>
              </a:r>
              <a:r>
                <a:rPr lang="en-US" altLang="zh-CN" sz="2000" dirty="0">
                  <a:solidFill>
                    <a:srgbClr val="FFC000"/>
                  </a:solidFill>
                  <a:latin typeface="微软雅黑" panose="020B0503020204020204" pitchFamily="34" charset="-122"/>
                  <a:ea typeface="微软雅黑" panose="020B0503020204020204" pitchFamily="34" charset="-122"/>
                </a:rPr>
                <a:t>/</a:t>
              </a:r>
              <a:r>
                <a:rPr lang="zh-CN" altLang="en-US" sz="2000" dirty="0">
                  <a:solidFill>
                    <a:srgbClr val="FFC000"/>
                  </a:solidFill>
                  <a:latin typeface="微软雅黑" panose="020B0503020204020204" pitchFamily="34" charset="-122"/>
                  <a:ea typeface="微软雅黑" panose="020B0503020204020204" pitchFamily="34" charset="-122"/>
                </a:rPr>
                <a:t>套</a:t>
              </a:r>
            </a:p>
          </p:txBody>
        </p:sp>
      </p:grpSp>
      <p:grpSp>
        <p:nvGrpSpPr>
          <p:cNvPr id="30" name="组合 29">
            <a:extLst>
              <a:ext uri="{FF2B5EF4-FFF2-40B4-BE49-F238E27FC236}">
                <a16:creationId xmlns:a16="http://schemas.microsoft.com/office/drawing/2014/main" id="{E5720212-379F-44F8-9DA1-75B54D6549BB}"/>
              </a:ext>
            </a:extLst>
          </p:cNvPr>
          <p:cNvGrpSpPr/>
          <p:nvPr/>
        </p:nvGrpSpPr>
        <p:grpSpPr>
          <a:xfrm>
            <a:off x="6275614" y="2868179"/>
            <a:ext cx="5363524" cy="1893326"/>
            <a:chOff x="560523" y="3187668"/>
            <a:chExt cx="5363524" cy="1893326"/>
          </a:xfrm>
        </p:grpSpPr>
        <p:sp>
          <p:nvSpPr>
            <p:cNvPr id="33" name="文本框 32">
              <a:extLst>
                <a:ext uri="{FF2B5EF4-FFF2-40B4-BE49-F238E27FC236}">
                  <a16:creationId xmlns:a16="http://schemas.microsoft.com/office/drawing/2014/main" id="{25B72D9E-33BB-4FCC-98DC-B07C5DCCF08F}"/>
                </a:ext>
              </a:extLst>
            </p:cNvPr>
            <p:cNvSpPr txBox="1"/>
            <p:nvPr/>
          </p:nvSpPr>
          <p:spPr>
            <a:xfrm>
              <a:off x="2052409" y="4373108"/>
              <a:ext cx="981359" cy="400110"/>
            </a:xfrm>
            <a:prstGeom prst="rect">
              <a:avLst/>
            </a:prstGeom>
            <a:noFill/>
          </p:spPr>
          <p:txBody>
            <a:bodyPr wrap="square" rtlCol="0">
              <a:spAutoFit/>
            </a:bodyPr>
            <a:lstStyle/>
            <a:p>
              <a:pPr algn="ctr"/>
              <a:r>
                <a:rPr lang="zh-CN" altLang="en-US" sz="2000" dirty="0">
                  <a:solidFill>
                    <a:schemeClr val="bg1">
                      <a:lumMod val="95000"/>
                    </a:schemeClr>
                  </a:solidFill>
                  <a:latin typeface="微软雅黑" panose="020B0503020204020204" pitchFamily="34" charset="-122"/>
                  <a:ea typeface="微软雅黑" panose="020B0503020204020204" pitchFamily="34" charset="-122"/>
                </a:rPr>
                <a:t>项目数</a:t>
              </a:r>
            </a:p>
          </p:txBody>
        </p:sp>
        <p:sp>
          <p:nvSpPr>
            <p:cNvPr id="34" name="文本框 33">
              <a:extLst>
                <a:ext uri="{FF2B5EF4-FFF2-40B4-BE49-F238E27FC236}">
                  <a16:creationId xmlns:a16="http://schemas.microsoft.com/office/drawing/2014/main" id="{DF81B86E-14FC-403F-AD97-21C9444FCBD9}"/>
                </a:ext>
              </a:extLst>
            </p:cNvPr>
            <p:cNvSpPr txBox="1"/>
            <p:nvPr/>
          </p:nvSpPr>
          <p:spPr>
            <a:xfrm>
              <a:off x="3185721" y="4373108"/>
              <a:ext cx="1205028" cy="707886"/>
            </a:xfrm>
            <a:prstGeom prst="rect">
              <a:avLst/>
            </a:prstGeom>
            <a:noFill/>
          </p:spPr>
          <p:txBody>
            <a:bodyPr wrap="square" rtlCol="0">
              <a:spAutoFit/>
            </a:bodyPr>
            <a:lstStyle/>
            <a:p>
              <a:pPr algn="ctr"/>
              <a:r>
                <a:rPr lang="zh-CN" altLang="en-US" sz="2000" dirty="0">
                  <a:solidFill>
                    <a:schemeClr val="bg1">
                      <a:lumMod val="95000"/>
                    </a:schemeClr>
                  </a:solidFill>
                  <a:latin typeface="微软雅黑" panose="020B0503020204020204" pitchFamily="34" charset="-122"/>
                  <a:ea typeface="微软雅黑" panose="020B0503020204020204" pitchFamily="34" charset="-122"/>
                </a:rPr>
                <a:t>人员成本</a:t>
              </a:r>
              <a:endParaRPr lang="en-US" altLang="zh-CN" sz="2000" dirty="0">
                <a:solidFill>
                  <a:schemeClr val="bg1">
                    <a:lumMod val="95000"/>
                  </a:schemeClr>
                </a:solidFill>
                <a:latin typeface="微软雅黑" panose="020B0503020204020204" pitchFamily="34" charset="-122"/>
                <a:ea typeface="微软雅黑" panose="020B0503020204020204" pitchFamily="34" charset="-122"/>
              </a:endParaRPr>
            </a:p>
            <a:p>
              <a:pPr algn="ctr"/>
              <a:r>
                <a:rPr lang="en-US" altLang="zh-CN" sz="2000" dirty="0">
                  <a:solidFill>
                    <a:schemeClr val="bg1">
                      <a:lumMod val="95000"/>
                    </a:schemeClr>
                  </a:solidFill>
                  <a:latin typeface="微软雅黑" panose="020B0503020204020204" pitchFamily="34" charset="-122"/>
                  <a:ea typeface="微软雅黑" panose="020B0503020204020204" pitchFamily="34" charset="-122"/>
                </a:rPr>
                <a:t>/</a:t>
              </a:r>
              <a:r>
                <a:rPr lang="zh-CN" altLang="en-US" sz="2000" dirty="0">
                  <a:solidFill>
                    <a:schemeClr val="bg1">
                      <a:lumMod val="95000"/>
                    </a:schemeClr>
                  </a:solidFill>
                  <a:latin typeface="微软雅黑" panose="020B0503020204020204" pitchFamily="34" charset="-122"/>
                  <a:ea typeface="微软雅黑" panose="020B0503020204020204" pitchFamily="34" charset="-122"/>
                </a:rPr>
                <a:t>项目</a:t>
              </a:r>
            </a:p>
          </p:txBody>
        </p:sp>
        <p:sp>
          <p:nvSpPr>
            <p:cNvPr id="35" name="文本框 34">
              <a:extLst>
                <a:ext uri="{FF2B5EF4-FFF2-40B4-BE49-F238E27FC236}">
                  <a16:creationId xmlns:a16="http://schemas.microsoft.com/office/drawing/2014/main" id="{2D6EB97E-BE23-47A4-BC7C-463507957314}"/>
                </a:ext>
              </a:extLst>
            </p:cNvPr>
            <p:cNvSpPr txBox="1"/>
            <p:nvPr/>
          </p:nvSpPr>
          <p:spPr>
            <a:xfrm>
              <a:off x="2942103" y="3372335"/>
              <a:ext cx="383438" cy="461665"/>
            </a:xfrm>
            <a:prstGeom prst="rect">
              <a:avLst/>
            </a:prstGeom>
            <a:noFill/>
          </p:spPr>
          <p:txBody>
            <a:bodyPr wrap="none" rtlCol="0">
              <a:spAutoFit/>
            </a:bodyPr>
            <a:lstStyle/>
            <a:p>
              <a:pPr algn="l"/>
              <a:r>
                <a:rPr lang="en-US" altLang="zh-CN" sz="2400" dirty="0">
                  <a:solidFill>
                    <a:srgbClr val="FFC000"/>
                  </a:solidFill>
                  <a:latin typeface="微软雅黑" panose="020B0503020204020204" pitchFamily="34" charset="-122"/>
                  <a:ea typeface="微软雅黑" panose="020B0503020204020204" pitchFamily="34" charset="-122"/>
                </a:rPr>
                <a:t>X</a:t>
              </a:r>
              <a:endParaRPr lang="zh-CN" altLang="en-US" sz="2400" dirty="0">
                <a:solidFill>
                  <a:srgbClr val="FFC000"/>
                </a:solidFill>
                <a:latin typeface="微软雅黑" panose="020B0503020204020204" pitchFamily="34" charset="-122"/>
                <a:ea typeface="微软雅黑" panose="020B0503020204020204" pitchFamily="34" charset="-122"/>
              </a:endParaRPr>
            </a:p>
          </p:txBody>
        </p:sp>
        <p:sp>
          <p:nvSpPr>
            <p:cNvPr id="36" name="文本框 35">
              <a:extLst>
                <a:ext uri="{FF2B5EF4-FFF2-40B4-BE49-F238E27FC236}">
                  <a16:creationId xmlns:a16="http://schemas.microsoft.com/office/drawing/2014/main" id="{3091E922-92F5-4139-BF86-4BD6FA1530FC}"/>
                </a:ext>
              </a:extLst>
            </p:cNvPr>
            <p:cNvSpPr txBox="1"/>
            <p:nvPr/>
          </p:nvSpPr>
          <p:spPr>
            <a:xfrm>
              <a:off x="4301487" y="3187668"/>
              <a:ext cx="1622560" cy="830997"/>
            </a:xfrm>
            <a:prstGeom prst="rect">
              <a:avLst/>
            </a:prstGeom>
            <a:noFill/>
          </p:spPr>
          <p:txBody>
            <a:bodyPr wrap="none" rtlCol="0">
              <a:spAutoFit/>
            </a:bodyPr>
            <a:lstStyle/>
            <a:p>
              <a:pPr algn="l"/>
              <a:r>
                <a:rPr lang="en-US" altLang="zh-CN" sz="2400" dirty="0">
                  <a:solidFill>
                    <a:srgbClr val="FFC000"/>
                  </a:solidFill>
                  <a:latin typeface="微软雅黑" panose="020B0503020204020204" pitchFamily="34" charset="-122"/>
                  <a:ea typeface="微软雅黑" panose="020B0503020204020204" pitchFamily="34" charset="-122"/>
                </a:rPr>
                <a:t>= </a:t>
              </a:r>
              <a:r>
                <a:rPr lang="en-US" altLang="zh-CN" sz="4800" b="1" dirty="0">
                  <a:solidFill>
                    <a:srgbClr val="FFC000"/>
                  </a:solidFill>
                  <a:latin typeface="微软雅黑" panose="020B0503020204020204" pitchFamily="34" charset="-122"/>
                  <a:ea typeface="微软雅黑" panose="020B0503020204020204" pitchFamily="34" charset="-122"/>
                </a:rPr>
                <a:t>48</a:t>
              </a:r>
              <a:r>
                <a:rPr lang="zh-CN" altLang="en-US" sz="2800" dirty="0">
                  <a:solidFill>
                    <a:srgbClr val="FFC000"/>
                  </a:solidFill>
                  <a:latin typeface="微软雅黑" panose="020B0503020204020204" pitchFamily="34" charset="-122"/>
                  <a:ea typeface="微软雅黑" panose="020B0503020204020204" pitchFamily="34" charset="-122"/>
                </a:rPr>
                <a:t>万</a:t>
              </a:r>
              <a:endParaRPr lang="zh-CN" altLang="en-US" sz="2400" dirty="0">
                <a:solidFill>
                  <a:srgbClr val="FFC000"/>
                </a:solidFill>
                <a:latin typeface="微软雅黑" panose="020B0503020204020204" pitchFamily="34" charset="-122"/>
                <a:ea typeface="微软雅黑" panose="020B0503020204020204" pitchFamily="34" charset="-122"/>
              </a:endParaRPr>
            </a:p>
          </p:txBody>
        </p:sp>
        <p:sp>
          <p:nvSpPr>
            <p:cNvPr id="37" name="double-wrench-tool-and-hammer-forming-a-cross_28483">
              <a:extLst>
                <a:ext uri="{FF2B5EF4-FFF2-40B4-BE49-F238E27FC236}">
                  <a16:creationId xmlns:a16="http://schemas.microsoft.com/office/drawing/2014/main" id="{21F76AB7-860B-423C-BEC1-C6670FEB71AA}"/>
                </a:ext>
              </a:extLst>
            </p:cNvPr>
            <p:cNvSpPr>
              <a:spLocks noChangeAspect="1"/>
            </p:cNvSpPr>
            <p:nvPr/>
          </p:nvSpPr>
          <p:spPr bwMode="auto">
            <a:xfrm>
              <a:off x="890897" y="3253170"/>
              <a:ext cx="754404" cy="718699"/>
            </a:xfrm>
            <a:custGeom>
              <a:avLst/>
              <a:gdLst>
                <a:gd name="connsiteX0" fmla="*/ 474392 w 604567"/>
                <a:gd name="connsiteY0" fmla="*/ 431437 h 575955"/>
                <a:gd name="connsiteX1" fmla="*/ 505564 w 604567"/>
                <a:gd name="connsiteY1" fmla="*/ 462558 h 575955"/>
                <a:gd name="connsiteX2" fmla="*/ 494189 w 604567"/>
                <a:gd name="connsiteY2" fmla="*/ 505144 h 575955"/>
                <a:gd name="connsiteX3" fmla="*/ 451532 w 604567"/>
                <a:gd name="connsiteY3" fmla="*/ 516609 h 575955"/>
                <a:gd name="connsiteX4" fmla="*/ 420250 w 604567"/>
                <a:gd name="connsiteY4" fmla="*/ 485379 h 575955"/>
                <a:gd name="connsiteX5" fmla="*/ 431735 w 604567"/>
                <a:gd name="connsiteY5" fmla="*/ 442793 h 575955"/>
                <a:gd name="connsiteX6" fmla="*/ 474716 w 604567"/>
                <a:gd name="connsiteY6" fmla="*/ 415167 h 575955"/>
                <a:gd name="connsiteX7" fmla="*/ 423315 w 604567"/>
                <a:gd name="connsiteY7" fmla="*/ 428930 h 575955"/>
                <a:gd name="connsiteX8" fmla="*/ 417737 w 604567"/>
                <a:gd name="connsiteY8" fmla="*/ 434392 h 575955"/>
                <a:gd name="connsiteX9" fmla="*/ 403958 w 604567"/>
                <a:gd name="connsiteY9" fmla="*/ 485730 h 575955"/>
                <a:gd name="connsiteX10" fmla="*/ 406036 w 604567"/>
                <a:gd name="connsiteY10" fmla="*/ 493267 h 575955"/>
                <a:gd name="connsiteX11" fmla="*/ 443657 w 604567"/>
                <a:gd name="connsiteY11" fmla="*/ 530843 h 575955"/>
                <a:gd name="connsiteX12" fmla="*/ 449125 w 604567"/>
                <a:gd name="connsiteY12" fmla="*/ 533136 h 575955"/>
                <a:gd name="connsiteX13" fmla="*/ 451203 w 604567"/>
                <a:gd name="connsiteY13" fmla="*/ 532918 h 575955"/>
                <a:gd name="connsiteX14" fmla="*/ 502603 w 604567"/>
                <a:gd name="connsiteY14" fmla="*/ 519155 h 575955"/>
                <a:gd name="connsiteX15" fmla="*/ 508072 w 604567"/>
                <a:gd name="connsiteY15" fmla="*/ 513584 h 575955"/>
                <a:gd name="connsiteX16" fmla="*/ 521851 w 604567"/>
                <a:gd name="connsiteY16" fmla="*/ 462246 h 575955"/>
                <a:gd name="connsiteX17" fmla="*/ 519883 w 604567"/>
                <a:gd name="connsiteY17" fmla="*/ 454709 h 575955"/>
                <a:gd name="connsiteX18" fmla="*/ 482262 w 604567"/>
                <a:gd name="connsiteY18" fmla="*/ 417133 h 575955"/>
                <a:gd name="connsiteX19" fmla="*/ 474716 w 604567"/>
                <a:gd name="connsiteY19" fmla="*/ 415167 h 575955"/>
                <a:gd name="connsiteX20" fmla="*/ 462905 w 604567"/>
                <a:gd name="connsiteY20" fmla="*/ 372021 h 575955"/>
                <a:gd name="connsiteX21" fmla="*/ 535084 w 604567"/>
                <a:gd name="connsiteY21" fmla="*/ 401950 h 575955"/>
                <a:gd name="connsiteX22" fmla="*/ 565050 w 604567"/>
                <a:gd name="connsiteY22" fmla="*/ 474043 h 575955"/>
                <a:gd name="connsiteX23" fmla="*/ 535084 w 604567"/>
                <a:gd name="connsiteY23" fmla="*/ 546135 h 575955"/>
                <a:gd name="connsiteX24" fmla="*/ 462905 w 604567"/>
                <a:gd name="connsiteY24" fmla="*/ 575955 h 575955"/>
                <a:gd name="connsiteX25" fmla="*/ 390725 w 604567"/>
                <a:gd name="connsiteY25" fmla="*/ 546135 h 575955"/>
                <a:gd name="connsiteX26" fmla="*/ 367540 w 604567"/>
                <a:gd name="connsiteY26" fmla="*/ 437778 h 575955"/>
                <a:gd name="connsiteX27" fmla="*/ 368196 w 604567"/>
                <a:gd name="connsiteY27" fmla="*/ 436358 h 575955"/>
                <a:gd name="connsiteX28" fmla="*/ 369180 w 604567"/>
                <a:gd name="connsiteY28" fmla="*/ 434064 h 575955"/>
                <a:gd name="connsiteX29" fmla="*/ 369836 w 604567"/>
                <a:gd name="connsiteY29" fmla="*/ 432535 h 575955"/>
                <a:gd name="connsiteX30" fmla="*/ 390725 w 604567"/>
                <a:gd name="connsiteY30" fmla="*/ 401950 h 575955"/>
                <a:gd name="connsiteX31" fmla="*/ 462905 w 604567"/>
                <a:gd name="connsiteY31" fmla="*/ 372021 h 575955"/>
                <a:gd name="connsiteX32" fmla="*/ 351799 w 604567"/>
                <a:gd name="connsiteY32" fmla="*/ 312323 h 575955"/>
                <a:gd name="connsiteX33" fmla="*/ 407125 w 604567"/>
                <a:gd name="connsiteY33" fmla="*/ 367564 h 575955"/>
                <a:gd name="connsiteX34" fmla="*/ 381102 w 604567"/>
                <a:gd name="connsiteY34" fmla="*/ 387215 h 575955"/>
                <a:gd name="connsiteX35" fmla="*/ 358141 w 604567"/>
                <a:gd name="connsiteY35" fmla="*/ 420076 h 575955"/>
                <a:gd name="connsiteX36" fmla="*/ 301065 w 604567"/>
                <a:gd name="connsiteY36" fmla="*/ 363088 h 575955"/>
                <a:gd name="connsiteX37" fmla="*/ 206657 w 604567"/>
                <a:gd name="connsiteY37" fmla="*/ 167381 h 575955"/>
                <a:gd name="connsiteX38" fmla="*/ 289774 w 604567"/>
                <a:gd name="connsiteY38" fmla="*/ 250367 h 575955"/>
                <a:gd name="connsiteX39" fmla="*/ 239029 w 604567"/>
                <a:gd name="connsiteY39" fmla="*/ 301032 h 575955"/>
                <a:gd name="connsiteX40" fmla="*/ 155912 w 604567"/>
                <a:gd name="connsiteY40" fmla="*/ 218155 h 575955"/>
                <a:gd name="connsiteX41" fmla="*/ 157771 w 604567"/>
                <a:gd name="connsiteY41" fmla="*/ 217173 h 575955"/>
                <a:gd name="connsiteX42" fmla="*/ 160943 w 604567"/>
                <a:gd name="connsiteY42" fmla="*/ 215425 h 575955"/>
                <a:gd name="connsiteX43" fmla="*/ 166630 w 604567"/>
                <a:gd name="connsiteY43" fmla="*/ 211931 h 575955"/>
                <a:gd name="connsiteX44" fmla="*/ 169801 w 604567"/>
                <a:gd name="connsiteY44" fmla="*/ 209857 h 575955"/>
                <a:gd name="connsiteX45" fmla="*/ 175379 w 604567"/>
                <a:gd name="connsiteY45" fmla="*/ 205707 h 575955"/>
                <a:gd name="connsiteX46" fmla="*/ 177894 w 604567"/>
                <a:gd name="connsiteY46" fmla="*/ 203633 h 575955"/>
                <a:gd name="connsiteX47" fmla="*/ 185331 w 604567"/>
                <a:gd name="connsiteY47" fmla="*/ 196863 h 575955"/>
                <a:gd name="connsiteX48" fmla="*/ 192549 w 604567"/>
                <a:gd name="connsiteY48" fmla="*/ 188892 h 575955"/>
                <a:gd name="connsiteX49" fmla="*/ 194518 w 604567"/>
                <a:gd name="connsiteY49" fmla="*/ 186380 h 575955"/>
                <a:gd name="connsiteX50" fmla="*/ 199220 w 604567"/>
                <a:gd name="connsiteY50" fmla="*/ 179938 h 575955"/>
                <a:gd name="connsiteX51" fmla="*/ 201079 w 604567"/>
                <a:gd name="connsiteY51" fmla="*/ 177208 h 575955"/>
                <a:gd name="connsiteX52" fmla="*/ 206001 w 604567"/>
                <a:gd name="connsiteY52" fmla="*/ 168691 h 575955"/>
                <a:gd name="connsiteX53" fmla="*/ 206548 w 604567"/>
                <a:gd name="connsiteY53" fmla="*/ 167709 h 575955"/>
                <a:gd name="connsiteX54" fmla="*/ 206657 w 604567"/>
                <a:gd name="connsiteY54" fmla="*/ 167381 h 575955"/>
                <a:gd name="connsiteX55" fmla="*/ 431761 w 604567"/>
                <a:gd name="connsiteY55" fmla="*/ 130828 h 575955"/>
                <a:gd name="connsiteX56" fmla="*/ 451448 w 604567"/>
                <a:gd name="connsiteY56" fmla="*/ 150485 h 575955"/>
                <a:gd name="connsiteX57" fmla="*/ 470916 w 604567"/>
                <a:gd name="connsiteY57" fmla="*/ 169924 h 575955"/>
                <a:gd name="connsiteX58" fmla="*/ 147175 w 604567"/>
                <a:gd name="connsiteY58" fmla="*/ 494045 h 575955"/>
                <a:gd name="connsiteX59" fmla="*/ 146847 w 604567"/>
                <a:gd name="connsiteY59" fmla="*/ 494373 h 575955"/>
                <a:gd name="connsiteX60" fmla="*/ 144222 w 604567"/>
                <a:gd name="connsiteY60" fmla="*/ 496994 h 575955"/>
                <a:gd name="connsiteX61" fmla="*/ 142581 w 604567"/>
                <a:gd name="connsiteY61" fmla="*/ 497868 h 575955"/>
                <a:gd name="connsiteX62" fmla="*/ 107363 w 604567"/>
                <a:gd name="connsiteY62" fmla="*/ 494264 h 575955"/>
                <a:gd name="connsiteX63" fmla="*/ 103645 w 604567"/>
                <a:gd name="connsiteY63" fmla="*/ 459209 h 575955"/>
                <a:gd name="connsiteX64" fmla="*/ 104520 w 604567"/>
                <a:gd name="connsiteY64" fmla="*/ 457571 h 575955"/>
                <a:gd name="connsiteX65" fmla="*/ 242219 w 604567"/>
                <a:gd name="connsiteY65" fmla="*/ 319972 h 575955"/>
                <a:gd name="connsiteX66" fmla="*/ 245063 w 604567"/>
                <a:gd name="connsiteY66" fmla="*/ 318225 h 575955"/>
                <a:gd name="connsiteX67" fmla="*/ 306858 w 604567"/>
                <a:gd name="connsiteY67" fmla="*/ 256414 h 575955"/>
                <a:gd name="connsiteX68" fmla="*/ 308608 w 604567"/>
                <a:gd name="connsiteY68" fmla="*/ 253684 h 575955"/>
                <a:gd name="connsiteX69" fmla="*/ 102108 w 604567"/>
                <a:gd name="connsiteY69" fmla="*/ 11784 h 575955"/>
                <a:gd name="connsiteX70" fmla="*/ 174277 w 604567"/>
                <a:gd name="connsiteY70" fmla="*/ 41599 h 575955"/>
                <a:gd name="connsiteX71" fmla="*/ 198224 w 604567"/>
                <a:gd name="connsiteY71" fmla="*/ 147646 h 575955"/>
                <a:gd name="connsiteX72" fmla="*/ 197568 w 604567"/>
                <a:gd name="connsiteY72" fmla="*/ 149175 h 575955"/>
                <a:gd name="connsiteX73" fmla="*/ 196802 w 604567"/>
                <a:gd name="connsiteY73" fmla="*/ 151032 h 575955"/>
                <a:gd name="connsiteX74" fmla="*/ 174277 w 604567"/>
                <a:gd name="connsiteY74" fmla="*/ 185871 h 575955"/>
                <a:gd name="connsiteX75" fmla="*/ 142785 w 604567"/>
                <a:gd name="connsiteY75" fmla="*/ 207168 h 575955"/>
                <a:gd name="connsiteX76" fmla="*/ 140926 w 604567"/>
                <a:gd name="connsiteY76" fmla="*/ 207932 h 575955"/>
                <a:gd name="connsiteX77" fmla="*/ 139505 w 604567"/>
                <a:gd name="connsiteY77" fmla="*/ 208478 h 575955"/>
                <a:gd name="connsiteX78" fmla="*/ 101890 w 604567"/>
                <a:gd name="connsiteY78" fmla="*/ 215577 h 575955"/>
                <a:gd name="connsiteX79" fmla="*/ 29940 w 604567"/>
                <a:gd name="connsiteY79" fmla="*/ 185762 h 575955"/>
                <a:gd name="connsiteX80" fmla="*/ 3697 w 604567"/>
                <a:gd name="connsiteY80" fmla="*/ 86595 h 575955"/>
                <a:gd name="connsiteX81" fmla="*/ 52903 w 604567"/>
                <a:gd name="connsiteY81" fmla="*/ 135851 h 575955"/>
                <a:gd name="connsiteX82" fmla="*/ 58917 w 604567"/>
                <a:gd name="connsiteY82" fmla="*/ 138035 h 575955"/>
                <a:gd name="connsiteX83" fmla="*/ 115995 w 604567"/>
                <a:gd name="connsiteY83" fmla="*/ 135086 h 575955"/>
                <a:gd name="connsiteX84" fmla="*/ 123431 w 604567"/>
                <a:gd name="connsiteY84" fmla="*/ 127660 h 575955"/>
                <a:gd name="connsiteX85" fmla="*/ 126493 w 604567"/>
                <a:gd name="connsiteY85" fmla="*/ 70650 h 575955"/>
                <a:gd name="connsiteX86" fmla="*/ 124196 w 604567"/>
                <a:gd name="connsiteY86" fmla="*/ 64643 h 575955"/>
                <a:gd name="connsiteX87" fmla="*/ 74881 w 604567"/>
                <a:gd name="connsiteY87" fmla="*/ 15388 h 575955"/>
                <a:gd name="connsiteX88" fmla="*/ 102108 w 604567"/>
                <a:gd name="connsiteY88" fmla="*/ 11784 h 575955"/>
                <a:gd name="connsiteX89" fmla="*/ 362839 w 604567"/>
                <a:gd name="connsiteY89" fmla="*/ 0 h 575955"/>
                <a:gd name="connsiteX90" fmla="*/ 381652 w 604567"/>
                <a:gd name="connsiteY90" fmla="*/ 3822 h 575955"/>
                <a:gd name="connsiteX91" fmla="*/ 525595 w 604567"/>
                <a:gd name="connsiteY91" fmla="*/ 125584 h 575955"/>
                <a:gd name="connsiteX92" fmla="*/ 604567 w 604567"/>
                <a:gd name="connsiteY92" fmla="*/ 321058 h 575955"/>
                <a:gd name="connsiteX93" fmla="*/ 600739 w 604567"/>
                <a:gd name="connsiteY93" fmla="*/ 322696 h 575955"/>
                <a:gd name="connsiteX94" fmla="*/ 488406 w 604567"/>
                <a:gd name="connsiteY94" fmla="*/ 165334 h 575955"/>
                <a:gd name="connsiteX95" fmla="*/ 487531 w 604567"/>
                <a:gd name="connsiteY95" fmla="*/ 164351 h 575955"/>
                <a:gd name="connsiteX96" fmla="*/ 437217 w 604567"/>
                <a:gd name="connsiteY96" fmla="*/ 114227 h 575955"/>
                <a:gd name="connsiteX97" fmla="*/ 435357 w 604567"/>
                <a:gd name="connsiteY97" fmla="*/ 112807 h 575955"/>
                <a:gd name="connsiteX98" fmla="*/ 361855 w 604567"/>
                <a:gd name="connsiteY98" fmla="*/ 74149 h 575955"/>
                <a:gd name="connsiteX99" fmla="*/ 346651 w 604567"/>
                <a:gd name="connsiteY99" fmla="*/ 52199 h 575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604567" h="575955">
                  <a:moveTo>
                    <a:pt x="474392" y="431437"/>
                  </a:moveTo>
                  <a:lnTo>
                    <a:pt x="505564" y="462558"/>
                  </a:lnTo>
                  <a:lnTo>
                    <a:pt x="494189" y="505144"/>
                  </a:lnTo>
                  <a:lnTo>
                    <a:pt x="451532" y="516609"/>
                  </a:lnTo>
                  <a:lnTo>
                    <a:pt x="420250" y="485379"/>
                  </a:lnTo>
                  <a:lnTo>
                    <a:pt x="431735" y="442793"/>
                  </a:lnTo>
                  <a:close/>
                  <a:moveTo>
                    <a:pt x="474716" y="415167"/>
                  </a:moveTo>
                  <a:lnTo>
                    <a:pt x="423315" y="428930"/>
                  </a:lnTo>
                  <a:cubicBezTo>
                    <a:pt x="420581" y="429586"/>
                    <a:pt x="418503" y="431770"/>
                    <a:pt x="417737" y="434392"/>
                  </a:cubicBezTo>
                  <a:lnTo>
                    <a:pt x="403958" y="485730"/>
                  </a:lnTo>
                  <a:cubicBezTo>
                    <a:pt x="403301" y="488461"/>
                    <a:pt x="404067" y="491301"/>
                    <a:pt x="406036" y="493267"/>
                  </a:cubicBezTo>
                  <a:lnTo>
                    <a:pt x="443657" y="530843"/>
                  </a:lnTo>
                  <a:cubicBezTo>
                    <a:pt x="445078" y="532372"/>
                    <a:pt x="447156" y="533136"/>
                    <a:pt x="449125" y="533136"/>
                  </a:cubicBezTo>
                  <a:cubicBezTo>
                    <a:pt x="449890" y="533136"/>
                    <a:pt x="450546" y="533136"/>
                    <a:pt x="451203" y="532918"/>
                  </a:cubicBezTo>
                  <a:lnTo>
                    <a:pt x="502603" y="519155"/>
                  </a:lnTo>
                  <a:cubicBezTo>
                    <a:pt x="505338" y="518390"/>
                    <a:pt x="507415" y="516315"/>
                    <a:pt x="508072" y="513584"/>
                  </a:cubicBezTo>
                  <a:lnTo>
                    <a:pt x="521851" y="462246"/>
                  </a:lnTo>
                  <a:cubicBezTo>
                    <a:pt x="522617" y="459624"/>
                    <a:pt x="521851" y="456675"/>
                    <a:pt x="519883" y="454709"/>
                  </a:cubicBezTo>
                  <a:lnTo>
                    <a:pt x="482262" y="417133"/>
                  </a:lnTo>
                  <a:cubicBezTo>
                    <a:pt x="480293" y="415167"/>
                    <a:pt x="477341" y="414403"/>
                    <a:pt x="474716" y="415167"/>
                  </a:cubicBezTo>
                  <a:close/>
                  <a:moveTo>
                    <a:pt x="462905" y="372021"/>
                  </a:moveTo>
                  <a:cubicBezTo>
                    <a:pt x="490245" y="372021"/>
                    <a:pt x="515836" y="382616"/>
                    <a:pt x="535084" y="401950"/>
                  </a:cubicBezTo>
                  <a:cubicBezTo>
                    <a:pt x="554442" y="421175"/>
                    <a:pt x="565050" y="446844"/>
                    <a:pt x="565050" y="474043"/>
                  </a:cubicBezTo>
                  <a:cubicBezTo>
                    <a:pt x="565050" y="501241"/>
                    <a:pt x="554442" y="526910"/>
                    <a:pt x="535084" y="546135"/>
                  </a:cubicBezTo>
                  <a:cubicBezTo>
                    <a:pt x="515836" y="565360"/>
                    <a:pt x="490245" y="575955"/>
                    <a:pt x="462905" y="575955"/>
                  </a:cubicBezTo>
                  <a:cubicBezTo>
                    <a:pt x="435673" y="575955"/>
                    <a:pt x="410082" y="565360"/>
                    <a:pt x="390725" y="546135"/>
                  </a:cubicBezTo>
                  <a:cubicBezTo>
                    <a:pt x="362290" y="517735"/>
                    <a:pt x="353213" y="475353"/>
                    <a:pt x="367540" y="437778"/>
                  </a:cubicBezTo>
                  <a:cubicBezTo>
                    <a:pt x="367758" y="437341"/>
                    <a:pt x="367977" y="436904"/>
                    <a:pt x="368196" y="436358"/>
                  </a:cubicBezTo>
                  <a:cubicBezTo>
                    <a:pt x="368415" y="435593"/>
                    <a:pt x="368852" y="434829"/>
                    <a:pt x="369180" y="434064"/>
                  </a:cubicBezTo>
                  <a:lnTo>
                    <a:pt x="369836" y="432535"/>
                  </a:lnTo>
                  <a:cubicBezTo>
                    <a:pt x="374976" y="420956"/>
                    <a:pt x="381976" y="410689"/>
                    <a:pt x="390725" y="401950"/>
                  </a:cubicBezTo>
                  <a:cubicBezTo>
                    <a:pt x="410082" y="382616"/>
                    <a:pt x="435673" y="372021"/>
                    <a:pt x="462905" y="372021"/>
                  </a:cubicBezTo>
                  <a:close/>
                  <a:moveTo>
                    <a:pt x="351799" y="312323"/>
                  </a:moveTo>
                  <a:lnTo>
                    <a:pt x="407125" y="367564"/>
                  </a:lnTo>
                  <a:cubicBezTo>
                    <a:pt x="397503" y="372914"/>
                    <a:pt x="388756" y="379464"/>
                    <a:pt x="381102" y="387215"/>
                  </a:cubicBezTo>
                  <a:cubicBezTo>
                    <a:pt x="371589" y="396604"/>
                    <a:pt x="363826" y="407740"/>
                    <a:pt x="358141" y="420076"/>
                  </a:cubicBezTo>
                  <a:lnTo>
                    <a:pt x="301065" y="363088"/>
                  </a:lnTo>
                  <a:close/>
                  <a:moveTo>
                    <a:pt x="206657" y="167381"/>
                  </a:moveTo>
                  <a:lnTo>
                    <a:pt x="289774" y="250367"/>
                  </a:lnTo>
                  <a:lnTo>
                    <a:pt x="239029" y="301032"/>
                  </a:lnTo>
                  <a:lnTo>
                    <a:pt x="155912" y="218155"/>
                  </a:lnTo>
                  <a:cubicBezTo>
                    <a:pt x="156568" y="217828"/>
                    <a:pt x="157115" y="217500"/>
                    <a:pt x="157771" y="217173"/>
                  </a:cubicBezTo>
                  <a:cubicBezTo>
                    <a:pt x="158865" y="216627"/>
                    <a:pt x="159958" y="215971"/>
                    <a:pt x="160943" y="215425"/>
                  </a:cubicBezTo>
                  <a:cubicBezTo>
                    <a:pt x="162911" y="214224"/>
                    <a:pt x="164771" y="213132"/>
                    <a:pt x="166630" y="211931"/>
                  </a:cubicBezTo>
                  <a:cubicBezTo>
                    <a:pt x="167723" y="211276"/>
                    <a:pt x="168708" y="210512"/>
                    <a:pt x="169801" y="209857"/>
                  </a:cubicBezTo>
                  <a:cubicBezTo>
                    <a:pt x="171660" y="208546"/>
                    <a:pt x="173520" y="207127"/>
                    <a:pt x="175379" y="205707"/>
                  </a:cubicBezTo>
                  <a:cubicBezTo>
                    <a:pt x="176144" y="204943"/>
                    <a:pt x="177019" y="204397"/>
                    <a:pt x="177894" y="203633"/>
                  </a:cubicBezTo>
                  <a:cubicBezTo>
                    <a:pt x="180410" y="201449"/>
                    <a:pt x="182925" y="199265"/>
                    <a:pt x="185331" y="196863"/>
                  </a:cubicBezTo>
                  <a:cubicBezTo>
                    <a:pt x="187956" y="194351"/>
                    <a:pt x="190252" y="191622"/>
                    <a:pt x="192549" y="188892"/>
                  </a:cubicBezTo>
                  <a:cubicBezTo>
                    <a:pt x="193315" y="188018"/>
                    <a:pt x="193861" y="187145"/>
                    <a:pt x="194518" y="186380"/>
                  </a:cubicBezTo>
                  <a:cubicBezTo>
                    <a:pt x="196158" y="184306"/>
                    <a:pt x="197689" y="182122"/>
                    <a:pt x="199220" y="179938"/>
                  </a:cubicBezTo>
                  <a:cubicBezTo>
                    <a:pt x="199876" y="178955"/>
                    <a:pt x="200423" y="178082"/>
                    <a:pt x="201079" y="177208"/>
                  </a:cubicBezTo>
                  <a:cubicBezTo>
                    <a:pt x="202829" y="174478"/>
                    <a:pt x="204470" y="171639"/>
                    <a:pt x="206001" y="168691"/>
                  </a:cubicBezTo>
                  <a:cubicBezTo>
                    <a:pt x="206110" y="168364"/>
                    <a:pt x="206329" y="168036"/>
                    <a:pt x="206548" y="167709"/>
                  </a:cubicBezTo>
                  <a:cubicBezTo>
                    <a:pt x="206548" y="167599"/>
                    <a:pt x="206657" y="167490"/>
                    <a:pt x="206657" y="167381"/>
                  </a:cubicBezTo>
                  <a:close/>
                  <a:moveTo>
                    <a:pt x="431761" y="130828"/>
                  </a:moveTo>
                  <a:lnTo>
                    <a:pt x="451448" y="150485"/>
                  </a:lnTo>
                  <a:lnTo>
                    <a:pt x="470916" y="169924"/>
                  </a:lnTo>
                  <a:cubicBezTo>
                    <a:pt x="335185" y="305884"/>
                    <a:pt x="151003" y="490332"/>
                    <a:pt x="147175" y="494045"/>
                  </a:cubicBezTo>
                  <a:cubicBezTo>
                    <a:pt x="147065" y="494155"/>
                    <a:pt x="146956" y="494264"/>
                    <a:pt x="146847" y="494373"/>
                  </a:cubicBezTo>
                  <a:lnTo>
                    <a:pt x="144222" y="496994"/>
                  </a:lnTo>
                  <a:cubicBezTo>
                    <a:pt x="143675" y="497212"/>
                    <a:pt x="143128" y="497540"/>
                    <a:pt x="142581" y="497868"/>
                  </a:cubicBezTo>
                  <a:cubicBezTo>
                    <a:pt x="131753" y="504966"/>
                    <a:pt x="116550" y="503437"/>
                    <a:pt x="107363" y="494264"/>
                  </a:cubicBezTo>
                  <a:cubicBezTo>
                    <a:pt x="97957" y="484872"/>
                    <a:pt x="96426" y="470129"/>
                    <a:pt x="103645" y="459209"/>
                  </a:cubicBezTo>
                  <a:cubicBezTo>
                    <a:pt x="103973" y="458663"/>
                    <a:pt x="104301" y="458117"/>
                    <a:pt x="104520" y="457571"/>
                  </a:cubicBezTo>
                  <a:lnTo>
                    <a:pt x="242219" y="319972"/>
                  </a:lnTo>
                  <a:cubicBezTo>
                    <a:pt x="243313" y="319535"/>
                    <a:pt x="244188" y="318989"/>
                    <a:pt x="245063" y="318225"/>
                  </a:cubicBezTo>
                  <a:lnTo>
                    <a:pt x="306858" y="256414"/>
                  </a:lnTo>
                  <a:cubicBezTo>
                    <a:pt x="307733" y="255650"/>
                    <a:pt x="308280" y="254667"/>
                    <a:pt x="308608" y="253684"/>
                  </a:cubicBezTo>
                  <a:close/>
                  <a:moveTo>
                    <a:pt x="102108" y="11784"/>
                  </a:moveTo>
                  <a:cubicBezTo>
                    <a:pt x="129336" y="11784"/>
                    <a:pt x="155032" y="22378"/>
                    <a:pt x="174277" y="41599"/>
                  </a:cubicBezTo>
                  <a:cubicBezTo>
                    <a:pt x="201832" y="69121"/>
                    <a:pt x="211236" y="110841"/>
                    <a:pt x="198224" y="147646"/>
                  </a:cubicBezTo>
                  <a:cubicBezTo>
                    <a:pt x="198114" y="148192"/>
                    <a:pt x="197786" y="148629"/>
                    <a:pt x="197568" y="149175"/>
                  </a:cubicBezTo>
                  <a:cubicBezTo>
                    <a:pt x="197349" y="149830"/>
                    <a:pt x="197130" y="150376"/>
                    <a:pt x="196802" y="151032"/>
                  </a:cubicBezTo>
                  <a:cubicBezTo>
                    <a:pt x="191663" y="164356"/>
                    <a:pt x="184009" y="176151"/>
                    <a:pt x="174277" y="185871"/>
                  </a:cubicBezTo>
                  <a:cubicBezTo>
                    <a:pt x="165311" y="194826"/>
                    <a:pt x="154704" y="201925"/>
                    <a:pt x="142785" y="207168"/>
                  </a:cubicBezTo>
                  <a:cubicBezTo>
                    <a:pt x="142129" y="207386"/>
                    <a:pt x="141473" y="207714"/>
                    <a:pt x="140926" y="207932"/>
                  </a:cubicBezTo>
                  <a:lnTo>
                    <a:pt x="139505" y="208478"/>
                  </a:lnTo>
                  <a:cubicBezTo>
                    <a:pt x="127477" y="213174"/>
                    <a:pt x="114793" y="215577"/>
                    <a:pt x="101890" y="215577"/>
                  </a:cubicBezTo>
                  <a:cubicBezTo>
                    <a:pt x="74663" y="215577"/>
                    <a:pt x="49076" y="204983"/>
                    <a:pt x="29940" y="185762"/>
                  </a:cubicBezTo>
                  <a:cubicBezTo>
                    <a:pt x="3697" y="159550"/>
                    <a:pt x="-6035" y="121762"/>
                    <a:pt x="3697" y="86595"/>
                  </a:cubicBezTo>
                  <a:lnTo>
                    <a:pt x="52903" y="135851"/>
                  </a:lnTo>
                  <a:cubicBezTo>
                    <a:pt x="54543" y="137380"/>
                    <a:pt x="56620" y="138254"/>
                    <a:pt x="58917" y="138035"/>
                  </a:cubicBezTo>
                  <a:lnTo>
                    <a:pt x="115995" y="135086"/>
                  </a:lnTo>
                  <a:cubicBezTo>
                    <a:pt x="120041" y="134868"/>
                    <a:pt x="123212" y="131592"/>
                    <a:pt x="123431" y="127660"/>
                  </a:cubicBezTo>
                  <a:lnTo>
                    <a:pt x="126493" y="70650"/>
                  </a:lnTo>
                  <a:cubicBezTo>
                    <a:pt x="126602" y="68357"/>
                    <a:pt x="125727" y="66172"/>
                    <a:pt x="124196" y="64643"/>
                  </a:cubicBezTo>
                  <a:lnTo>
                    <a:pt x="74881" y="15388"/>
                  </a:lnTo>
                  <a:cubicBezTo>
                    <a:pt x="83738" y="12985"/>
                    <a:pt x="92814" y="11784"/>
                    <a:pt x="102108" y="11784"/>
                  </a:cubicBezTo>
                  <a:close/>
                  <a:moveTo>
                    <a:pt x="362839" y="0"/>
                  </a:moveTo>
                  <a:lnTo>
                    <a:pt x="381652" y="3822"/>
                  </a:lnTo>
                  <a:lnTo>
                    <a:pt x="525595" y="125584"/>
                  </a:lnTo>
                  <a:lnTo>
                    <a:pt x="604567" y="321058"/>
                  </a:lnTo>
                  <a:lnTo>
                    <a:pt x="600739" y="322696"/>
                  </a:lnTo>
                  <a:lnTo>
                    <a:pt x="488406" y="165334"/>
                  </a:lnTo>
                  <a:cubicBezTo>
                    <a:pt x="488078" y="165006"/>
                    <a:pt x="487859" y="164679"/>
                    <a:pt x="487531" y="164351"/>
                  </a:cubicBezTo>
                  <a:lnTo>
                    <a:pt x="437217" y="114227"/>
                  </a:lnTo>
                  <a:cubicBezTo>
                    <a:pt x="436670" y="113681"/>
                    <a:pt x="436123" y="113135"/>
                    <a:pt x="435357" y="112807"/>
                  </a:cubicBezTo>
                  <a:lnTo>
                    <a:pt x="361855" y="74149"/>
                  </a:lnTo>
                  <a:lnTo>
                    <a:pt x="346651" y="52199"/>
                  </a:lnTo>
                  <a:close/>
                </a:path>
              </a:pathLst>
            </a:custGeom>
            <a:solidFill>
              <a:schemeClr val="tx1">
                <a:lumMod val="50000"/>
                <a:lumOff val="50000"/>
              </a:schemeClr>
            </a:solidFill>
            <a:ln>
              <a:noFill/>
            </a:ln>
          </p:spPr>
        </p:sp>
        <p:sp>
          <p:nvSpPr>
            <p:cNvPr id="38" name="文本框 37">
              <a:extLst>
                <a:ext uri="{FF2B5EF4-FFF2-40B4-BE49-F238E27FC236}">
                  <a16:creationId xmlns:a16="http://schemas.microsoft.com/office/drawing/2014/main" id="{08E2A73A-2077-4154-8A99-7E0100275400}"/>
                </a:ext>
              </a:extLst>
            </p:cNvPr>
            <p:cNvSpPr txBox="1"/>
            <p:nvPr/>
          </p:nvSpPr>
          <p:spPr>
            <a:xfrm>
              <a:off x="1742377" y="3372335"/>
              <a:ext cx="412292" cy="461665"/>
            </a:xfrm>
            <a:prstGeom prst="rect">
              <a:avLst/>
            </a:prstGeom>
            <a:noFill/>
          </p:spPr>
          <p:txBody>
            <a:bodyPr wrap="none" rtlCol="0">
              <a:spAutoFit/>
            </a:bodyPr>
            <a:lstStyle/>
            <a:p>
              <a:pPr algn="l"/>
              <a:r>
                <a:rPr lang="en-US" altLang="zh-CN" sz="2400" dirty="0">
                  <a:solidFill>
                    <a:srgbClr val="FFC000"/>
                  </a:solidFill>
                  <a:latin typeface="微软雅黑" panose="020B0503020204020204" pitchFamily="34" charset="-122"/>
                  <a:ea typeface="微软雅黑" panose="020B0503020204020204" pitchFamily="34" charset="-122"/>
                </a:rPr>
                <a:t>+</a:t>
              </a:r>
              <a:endParaRPr lang="zh-CN" altLang="en-US" sz="2400" dirty="0">
                <a:solidFill>
                  <a:srgbClr val="FFC000"/>
                </a:solidFill>
                <a:latin typeface="微软雅黑" panose="020B0503020204020204" pitchFamily="34" charset="-122"/>
                <a:ea typeface="微软雅黑" panose="020B0503020204020204" pitchFamily="34" charset="-122"/>
              </a:endParaRPr>
            </a:p>
          </p:txBody>
        </p:sp>
        <p:sp>
          <p:nvSpPr>
            <p:cNvPr id="39" name="文本框 38">
              <a:extLst>
                <a:ext uri="{FF2B5EF4-FFF2-40B4-BE49-F238E27FC236}">
                  <a16:creationId xmlns:a16="http://schemas.microsoft.com/office/drawing/2014/main" id="{65BA6213-CEF0-4827-899C-C2EE727C28D7}"/>
                </a:ext>
              </a:extLst>
            </p:cNvPr>
            <p:cNvSpPr txBox="1"/>
            <p:nvPr/>
          </p:nvSpPr>
          <p:spPr>
            <a:xfrm>
              <a:off x="560523" y="4373108"/>
              <a:ext cx="1594146" cy="707886"/>
            </a:xfrm>
            <a:prstGeom prst="rect">
              <a:avLst/>
            </a:prstGeom>
            <a:noFill/>
          </p:spPr>
          <p:txBody>
            <a:bodyPr wrap="square" rtlCol="0">
              <a:spAutoFit/>
            </a:bodyPr>
            <a:lstStyle/>
            <a:p>
              <a:pPr algn="ctr"/>
              <a:r>
                <a:rPr lang="zh-CN" altLang="en-US" sz="2000" dirty="0">
                  <a:solidFill>
                    <a:srgbClr val="FFC000"/>
                  </a:solidFill>
                  <a:latin typeface="微软雅黑" panose="020B0503020204020204" pitchFamily="34" charset="-122"/>
                  <a:ea typeface="微软雅黑" panose="020B0503020204020204" pitchFamily="34" charset="-122"/>
                </a:rPr>
                <a:t>工具</a:t>
              </a:r>
              <a:r>
                <a:rPr lang="en-US" altLang="zh-CN" sz="2000" dirty="0">
                  <a:solidFill>
                    <a:srgbClr val="FFC000"/>
                  </a:solidFill>
                  <a:latin typeface="微软雅黑" panose="020B0503020204020204" pitchFamily="34" charset="-122"/>
                  <a:ea typeface="微软雅黑" panose="020B0503020204020204" pitchFamily="34" charset="-122"/>
                </a:rPr>
                <a:t>8</a:t>
              </a:r>
              <a:r>
                <a:rPr lang="zh-CN" altLang="en-US" sz="2000" dirty="0">
                  <a:solidFill>
                    <a:srgbClr val="FFC000"/>
                  </a:solidFill>
                  <a:latin typeface="微软雅黑" panose="020B0503020204020204" pitchFamily="34" charset="-122"/>
                  <a:ea typeface="微软雅黑" panose="020B0503020204020204" pitchFamily="34" charset="-122"/>
                </a:rPr>
                <a:t>万</a:t>
              </a:r>
              <a:endParaRPr lang="en-US" altLang="zh-CN" sz="2000" dirty="0">
                <a:solidFill>
                  <a:srgbClr val="FFC000"/>
                </a:solidFill>
                <a:latin typeface="微软雅黑" panose="020B0503020204020204" pitchFamily="34" charset="-122"/>
                <a:ea typeface="微软雅黑" panose="020B0503020204020204" pitchFamily="34" charset="-122"/>
              </a:endParaRPr>
            </a:p>
            <a:p>
              <a:pPr algn="ctr"/>
              <a:r>
                <a:rPr lang="en-US" altLang="zh-CN" sz="2000" dirty="0">
                  <a:solidFill>
                    <a:srgbClr val="FFC000"/>
                  </a:solidFill>
                  <a:latin typeface="微软雅黑" panose="020B0503020204020204" pitchFamily="34" charset="-122"/>
                  <a:ea typeface="微软雅黑" panose="020B0503020204020204" pitchFamily="34" charset="-122"/>
                </a:rPr>
                <a:t>/20</a:t>
              </a:r>
              <a:r>
                <a:rPr lang="zh-CN" altLang="en-US" sz="2000" dirty="0">
                  <a:solidFill>
                    <a:srgbClr val="FFC000"/>
                  </a:solidFill>
                  <a:latin typeface="微软雅黑" panose="020B0503020204020204" pitchFamily="34" charset="-122"/>
                  <a:ea typeface="微软雅黑" panose="020B0503020204020204" pitchFamily="34" charset="-122"/>
                </a:rPr>
                <a:t>项目</a:t>
              </a:r>
            </a:p>
          </p:txBody>
        </p:sp>
      </p:grpSp>
      <p:sp>
        <p:nvSpPr>
          <p:cNvPr id="40" name="文本框 39">
            <a:extLst>
              <a:ext uri="{FF2B5EF4-FFF2-40B4-BE49-F238E27FC236}">
                <a16:creationId xmlns:a16="http://schemas.microsoft.com/office/drawing/2014/main" id="{7E01713E-AA28-429A-B39C-1B140D1C5F65}"/>
              </a:ext>
            </a:extLst>
          </p:cNvPr>
          <p:cNvSpPr txBox="1"/>
          <p:nvPr/>
        </p:nvSpPr>
        <p:spPr>
          <a:xfrm>
            <a:off x="7743067" y="2889585"/>
            <a:ext cx="944489" cy="830997"/>
          </a:xfrm>
          <a:prstGeom prst="rect">
            <a:avLst/>
          </a:prstGeom>
          <a:noFill/>
        </p:spPr>
        <p:txBody>
          <a:bodyPr wrap="none" rtlCol="0">
            <a:spAutoFit/>
          </a:bodyPr>
          <a:lstStyle/>
          <a:p>
            <a:pPr algn="l"/>
            <a:r>
              <a:rPr lang="en-US" altLang="zh-CN" sz="4800" b="1" dirty="0">
                <a:solidFill>
                  <a:schemeClr val="tx1">
                    <a:lumMod val="50000"/>
                    <a:lumOff val="50000"/>
                  </a:schemeClr>
                </a:solidFill>
                <a:latin typeface="微软雅黑" panose="020B0503020204020204" pitchFamily="34" charset="-122"/>
                <a:ea typeface="微软雅黑" panose="020B0503020204020204" pitchFamily="34" charset="-122"/>
              </a:rPr>
              <a:t>20</a:t>
            </a:r>
            <a:endParaRPr lang="zh-CN" altLang="en-US" sz="2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1" name="文本框 40">
            <a:extLst>
              <a:ext uri="{FF2B5EF4-FFF2-40B4-BE49-F238E27FC236}">
                <a16:creationId xmlns:a16="http://schemas.microsoft.com/office/drawing/2014/main" id="{4A1283B3-36E6-49E2-A2C6-BD7DDCAF777A}"/>
              </a:ext>
            </a:extLst>
          </p:cNvPr>
          <p:cNvSpPr txBox="1"/>
          <p:nvPr/>
        </p:nvSpPr>
        <p:spPr>
          <a:xfrm>
            <a:off x="9031081" y="2889585"/>
            <a:ext cx="923651" cy="830997"/>
          </a:xfrm>
          <a:prstGeom prst="rect">
            <a:avLst/>
          </a:prstGeom>
          <a:noFill/>
        </p:spPr>
        <p:txBody>
          <a:bodyPr wrap="none" rtlCol="0">
            <a:spAutoFit/>
          </a:bodyPr>
          <a:lstStyle/>
          <a:p>
            <a:pPr algn="l"/>
            <a:r>
              <a:rPr lang="en-US" altLang="zh-CN" sz="4800" b="1" dirty="0">
                <a:solidFill>
                  <a:schemeClr val="tx1">
                    <a:lumMod val="50000"/>
                    <a:lumOff val="50000"/>
                  </a:schemeClr>
                </a:solidFill>
                <a:latin typeface="微软雅黑" panose="020B0503020204020204" pitchFamily="34" charset="-122"/>
                <a:ea typeface="微软雅黑" panose="020B0503020204020204" pitchFamily="34" charset="-122"/>
              </a:rPr>
              <a:t>2</a:t>
            </a:r>
            <a:r>
              <a:rPr lang="zh-CN" altLang="en-US" sz="2800" dirty="0">
                <a:solidFill>
                  <a:schemeClr val="tx1">
                    <a:lumMod val="50000"/>
                    <a:lumOff val="50000"/>
                  </a:schemeClr>
                </a:solidFill>
                <a:latin typeface="微软雅黑" panose="020B0503020204020204" pitchFamily="34" charset="-122"/>
                <a:ea typeface="微软雅黑" panose="020B0503020204020204" pitchFamily="34" charset="-122"/>
              </a:rPr>
              <a:t>万</a:t>
            </a:r>
            <a:endParaRPr lang="zh-CN" altLang="en-US" sz="2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2" name="文本框 41">
            <a:extLst>
              <a:ext uri="{FF2B5EF4-FFF2-40B4-BE49-F238E27FC236}">
                <a16:creationId xmlns:a16="http://schemas.microsoft.com/office/drawing/2014/main" id="{C91F4FDD-25B9-455C-8D86-B5C5D06C2E4A}"/>
              </a:ext>
            </a:extLst>
          </p:cNvPr>
          <p:cNvSpPr txBox="1"/>
          <p:nvPr/>
        </p:nvSpPr>
        <p:spPr>
          <a:xfrm>
            <a:off x="7782259" y="6284680"/>
            <a:ext cx="3983783" cy="369332"/>
          </a:xfrm>
          <a:prstGeom prst="rect">
            <a:avLst/>
          </a:prstGeom>
          <a:noFill/>
        </p:spPr>
        <p:txBody>
          <a:bodyPr wrap="none" rtlCol="0">
            <a:spAutoFit/>
          </a:bodyPr>
          <a:lstStyle/>
          <a:p>
            <a:pPr algn="r"/>
            <a:r>
              <a:rPr lang="zh-CN" altLang="en-US" dirty="0">
                <a:solidFill>
                  <a:srgbClr val="FFC000"/>
                </a:solidFill>
                <a:latin typeface="微软雅黑" panose="020B0503020204020204" pitchFamily="34" charset="-122"/>
                <a:ea typeface="微软雅黑" panose="020B0503020204020204" pitchFamily="34" charset="-122"/>
              </a:rPr>
              <a:t>*注：人员成本可变，以实际消耗为准</a:t>
            </a:r>
          </a:p>
        </p:txBody>
      </p:sp>
    </p:spTree>
    <p:extLst>
      <p:ext uri="{BB962C8B-B14F-4D97-AF65-F5344CB8AC3E}">
        <p14:creationId xmlns:p14="http://schemas.microsoft.com/office/powerpoint/2010/main" val="13480580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a:extLst>
              <a:ext uri="{FF2B5EF4-FFF2-40B4-BE49-F238E27FC236}">
                <a16:creationId xmlns:a16="http://schemas.microsoft.com/office/drawing/2014/main" id="{7A484053-8B98-4620-A56E-357D05B985EC}"/>
              </a:ext>
            </a:extLst>
          </p:cNvPr>
          <p:cNvSpPr txBox="1"/>
          <p:nvPr/>
        </p:nvSpPr>
        <p:spPr>
          <a:xfrm>
            <a:off x="839787" y="511970"/>
            <a:ext cx="10512425" cy="1569660"/>
          </a:xfrm>
          <a:prstGeom prst="rect">
            <a:avLst/>
          </a:prstGeom>
          <a:noFill/>
        </p:spPr>
        <p:txBody>
          <a:bodyPr wrap="square" rtlCol="0">
            <a:spAutoFit/>
          </a:bodyPr>
          <a:lstStyle/>
          <a:p>
            <a:pPr algn="ctr"/>
            <a:r>
              <a:rPr lang="zh-CN" altLang="en-US" sz="4800" dirty="0">
                <a:solidFill>
                  <a:schemeClr val="bg1">
                    <a:lumMod val="65000"/>
                  </a:schemeClr>
                </a:solidFill>
                <a:latin typeface="锐字逼格青春粗黑体简2.0" panose="02010604000000000000" pitchFamily="2" charset="-122"/>
                <a:ea typeface="锐字逼格青春粗黑体简2.0" panose="02010604000000000000" pitchFamily="2" charset="-122"/>
              </a:rPr>
              <a:t>复杂报表不应该硬编码</a:t>
            </a:r>
            <a:endParaRPr lang="en-US" altLang="zh-CN" sz="4800" dirty="0">
              <a:solidFill>
                <a:schemeClr val="bg1">
                  <a:lumMod val="65000"/>
                </a:schemeClr>
              </a:solidFill>
              <a:latin typeface="锐字逼格青春粗黑体简2.0" panose="02010604000000000000" pitchFamily="2" charset="-122"/>
              <a:ea typeface="锐字逼格青春粗黑体简2.0" panose="02010604000000000000" pitchFamily="2" charset="-122"/>
            </a:endParaRPr>
          </a:p>
          <a:p>
            <a:pPr algn="ctr"/>
            <a:r>
              <a:rPr lang="zh-CN" altLang="en-US" sz="4800" dirty="0">
                <a:solidFill>
                  <a:srgbClr val="FFC000"/>
                </a:solidFill>
                <a:latin typeface="锐字逼格青春粗黑体简2.0" panose="02010604000000000000" pitchFamily="2" charset="-122"/>
                <a:ea typeface="锐字逼格青春粗黑体简2.0" panose="02010604000000000000" pitchFamily="2" charset="-122"/>
              </a:rPr>
              <a:t>用商业报表工具也不该这么贵</a:t>
            </a:r>
          </a:p>
        </p:txBody>
      </p:sp>
      <p:sp>
        <p:nvSpPr>
          <p:cNvPr id="7" name="矩形 6">
            <a:extLst>
              <a:ext uri="{FF2B5EF4-FFF2-40B4-BE49-F238E27FC236}">
                <a16:creationId xmlns:a16="http://schemas.microsoft.com/office/drawing/2014/main" id="{B08BE88F-4621-46C4-AD1D-092247C3E3B9}"/>
              </a:ext>
            </a:extLst>
          </p:cNvPr>
          <p:cNvSpPr/>
          <p:nvPr/>
        </p:nvSpPr>
        <p:spPr>
          <a:xfrm>
            <a:off x="4200073" y="5191469"/>
            <a:ext cx="4493538" cy="830997"/>
          </a:xfrm>
          <a:prstGeom prst="rect">
            <a:avLst/>
          </a:prstGeom>
        </p:spPr>
        <p:txBody>
          <a:bodyPr wrap="none">
            <a:spAutoFit/>
          </a:bodyPr>
          <a:lstStyle/>
          <a:p>
            <a:pPr algn="ctr"/>
            <a:r>
              <a:rPr lang="zh-CN" altLang="en-US" sz="4800" dirty="0">
                <a:solidFill>
                  <a:schemeClr val="bg1">
                    <a:lumMod val="65000"/>
                  </a:schemeClr>
                </a:solidFill>
                <a:latin typeface="锐字逼格青春粗黑体简2.0" panose="02010604000000000000" pitchFamily="2" charset="-122"/>
                <a:ea typeface="锐字逼格青春粗黑体简2.0" panose="02010604000000000000" pitchFamily="2" charset="-122"/>
              </a:rPr>
              <a:t>润乾报表</a:t>
            </a:r>
            <a:r>
              <a:rPr lang="zh-CN" altLang="en-US" sz="4800" dirty="0">
                <a:solidFill>
                  <a:srgbClr val="FFC000"/>
                </a:solidFill>
                <a:latin typeface="锐字逼格青春粗黑体简2.0" panose="02010604000000000000" pitchFamily="2" charset="-122"/>
                <a:ea typeface="锐字逼格青春粗黑体简2.0" panose="02010604000000000000" pitchFamily="2" charset="-122"/>
              </a:rPr>
              <a:t>年买断</a:t>
            </a:r>
            <a:endParaRPr lang="en-US" altLang="zh-CN" sz="4800" dirty="0">
              <a:solidFill>
                <a:srgbClr val="FFC000"/>
              </a:solidFill>
              <a:latin typeface="锐字逼格青春粗黑体简2.0" panose="02010604000000000000" pitchFamily="2" charset="-122"/>
              <a:ea typeface="锐字逼格青春粗黑体简2.0" panose="02010604000000000000" pitchFamily="2" charset="-122"/>
            </a:endParaRPr>
          </a:p>
        </p:txBody>
      </p:sp>
      <p:sp>
        <p:nvSpPr>
          <p:cNvPr id="8" name="add-objects_20216">
            <a:extLst>
              <a:ext uri="{FF2B5EF4-FFF2-40B4-BE49-F238E27FC236}">
                <a16:creationId xmlns:a16="http://schemas.microsoft.com/office/drawing/2014/main" id="{CD28785E-5D05-4471-A33F-DEDFD89851A9}"/>
              </a:ext>
            </a:extLst>
          </p:cNvPr>
          <p:cNvSpPr>
            <a:spLocks noChangeAspect="1"/>
          </p:cNvSpPr>
          <p:nvPr/>
        </p:nvSpPr>
        <p:spPr bwMode="auto">
          <a:xfrm>
            <a:off x="2456781" y="3016742"/>
            <a:ext cx="1663424" cy="1433104"/>
          </a:xfrm>
          <a:custGeom>
            <a:avLst/>
            <a:gdLst>
              <a:gd name="connsiteX0" fmla="*/ 343160 w 602911"/>
              <a:gd name="connsiteY0" fmla="*/ 283532 h 519432"/>
              <a:gd name="connsiteX1" fmla="*/ 577084 w 602911"/>
              <a:gd name="connsiteY1" fmla="*/ 283532 h 519432"/>
              <a:gd name="connsiteX2" fmla="*/ 602911 w 602911"/>
              <a:gd name="connsiteY2" fmla="*/ 519432 h 519432"/>
              <a:gd name="connsiteX3" fmla="*/ 317192 w 602911"/>
              <a:gd name="connsiteY3" fmla="*/ 519432 h 519432"/>
              <a:gd name="connsiteX4" fmla="*/ 25968 w 602911"/>
              <a:gd name="connsiteY4" fmla="*/ 283532 h 519432"/>
              <a:gd name="connsiteX5" fmla="*/ 259751 w 602911"/>
              <a:gd name="connsiteY5" fmla="*/ 283532 h 519432"/>
              <a:gd name="connsiteX6" fmla="*/ 285719 w 602911"/>
              <a:gd name="connsiteY6" fmla="*/ 519432 h 519432"/>
              <a:gd name="connsiteX7" fmla="*/ 0 w 602911"/>
              <a:gd name="connsiteY7" fmla="*/ 519432 h 519432"/>
              <a:gd name="connsiteX8" fmla="*/ 535892 w 602911"/>
              <a:gd name="connsiteY8" fmla="*/ 75717 h 519432"/>
              <a:gd name="connsiteX9" fmla="*/ 559355 w 602911"/>
              <a:gd name="connsiteY9" fmla="*/ 75717 h 519432"/>
              <a:gd name="connsiteX10" fmla="*/ 559355 w 602911"/>
              <a:gd name="connsiteY10" fmla="*/ 106338 h 519432"/>
              <a:gd name="connsiteX11" fmla="*/ 589857 w 602911"/>
              <a:gd name="connsiteY11" fmla="*/ 106338 h 519432"/>
              <a:gd name="connsiteX12" fmla="*/ 589857 w 602911"/>
              <a:gd name="connsiteY12" fmla="*/ 129633 h 519432"/>
              <a:gd name="connsiteX13" fmla="*/ 559355 w 602911"/>
              <a:gd name="connsiteY13" fmla="*/ 129633 h 519432"/>
              <a:gd name="connsiteX14" fmla="*/ 559355 w 602911"/>
              <a:gd name="connsiteY14" fmla="*/ 160254 h 519432"/>
              <a:gd name="connsiteX15" fmla="*/ 535892 w 602911"/>
              <a:gd name="connsiteY15" fmla="*/ 160254 h 519432"/>
              <a:gd name="connsiteX16" fmla="*/ 535892 w 602911"/>
              <a:gd name="connsiteY16" fmla="*/ 129633 h 519432"/>
              <a:gd name="connsiteX17" fmla="*/ 505390 w 602911"/>
              <a:gd name="connsiteY17" fmla="*/ 129633 h 519432"/>
              <a:gd name="connsiteX18" fmla="*/ 505390 w 602911"/>
              <a:gd name="connsiteY18" fmla="*/ 106338 h 519432"/>
              <a:gd name="connsiteX19" fmla="*/ 535892 w 602911"/>
              <a:gd name="connsiteY19" fmla="*/ 106338 h 519432"/>
              <a:gd name="connsiteX20" fmla="*/ 178319 w 602911"/>
              <a:gd name="connsiteY20" fmla="*/ 0 h 519432"/>
              <a:gd name="connsiteX21" fmla="*/ 412243 w 602911"/>
              <a:gd name="connsiteY21" fmla="*/ 0 h 519432"/>
              <a:gd name="connsiteX22" fmla="*/ 438070 w 602911"/>
              <a:gd name="connsiteY22" fmla="*/ 235971 h 519432"/>
              <a:gd name="connsiteX23" fmla="*/ 152492 w 602911"/>
              <a:gd name="connsiteY23" fmla="*/ 235971 h 519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2911" h="519432">
                <a:moveTo>
                  <a:pt x="343160" y="283532"/>
                </a:moveTo>
                <a:lnTo>
                  <a:pt x="577084" y="283532"/>
                </a:lnTo>
                <a:lnTo>
                  <a:pt x="602911" y="519432"/>
                </a:lnTo>
                <a:lnTo>
                  <a:pt x="317192" y="519432"/>
                </a:lnTo>
                <a:close/>
                <a:moveTo>
                  <a:pt x="25968" y="283532"/>
                </a:moveTo>
                <a:lnTo>
                  <a:pt x="259751" y="283532"/>
                </a:lnTo>
                <a:lnTo>
                  <a:pt x="285719" y="519432"/>
                </a:lnTo>
                <a:lnTo>
                  <a:pt x="0" y="519432"/>
                </a:lnTo>
                <a:close/>
                <a:moveTo>
                  <a:pt x="535892" y="75717"/>
                </a:moveTo>
                <a:lnTo>
                  <a:pt x="559355" y="75717"/>
                </a:lnTo>
                <a:lnTo>
                  <a:pt x="559355" y="106338"/>
                </a:lnTo>
                <a:lnTo>
                  <a:pt x="589857" y="106338"/>
                </a:lnTo>
                <a:lnTo>
                  <a:pt x="589857" y="129633"/>
                </a:lnTo>
                <a:lnTo>
                  <a:pt x="559355" y="129633"/>
                </a:lnTo>
                <a:lnTo>
                  <a:pt x="559355" y="160254"/>
                </a:lnTo>
                <a:lnTo>
                  <a:pt x="535892" y="160254"/>
                </a:lnTo>
                <a:lnTo>
                  <a:pt x="535892" y="129633"/>
                </a:lnTo>
                <a:lnTo>
                  <a:pt x="505390" y="129633"/>
                </a:lnTo>
                <a:lnTo>
                  <a:pt x="505390" y="106338"/>
                </a:lnTo>
                <a:lnTo>
                  <a:pt x="535892" y="106338"/>
                </a:lnTo>
                <a:close/>
                <a:moveTo>
                  <a:pt x="178319" y="0"/>
                </a:moveTo>
                <a:lnTo>
                  <a:pt x="412243" y="0"/>
                </a:lnTo>
                <a:lnTo>
                  <a:pt x="438070" y="235971"/>
                </a:lnTo>
                <a:lnTo>
                  <a:pt x="152492" y="235971"/>
                </a:lnTo>
                <a:close/>
              </a:path>
            </a:pathLst>
          </a:custGeom>
          <a:solidFill>
            <a:schemeClr val="tx1">
              <a:lumMod val="65000"/>
              <a:lumOff val="35000"/>
            </a:schemeClr>
          </a:solidFill>
          <a:ln>
            <a:noFill/>
          </a:ln>
        </p:spPr>
      </p:sp>
      <p:sp>
        <p:nvSpPr>
          <p:cNvPr id="9" name="文本框 8">
            <a:extLst>
              <a:ext uri="{FF2B5EF4-FFF2-40B4-BE49-F238E27FC236}">
                <a16:creationId xmlns:a16="http://schemas.microsoft.com/office/drawing/2014/main" id="{FD03BB62-318E-4CA5-B217-CBCF4209082C}"/>
              </a:ext>
            </a:extLst>
          </p:cNvPr>
          <p:cNvSpPr txBox="1"/>
          <p:nvPr/>
        </p:nvSpPr>
        <p:spPr>
          <a:xfrm>
            <a:off x="2428919" y="4557208"/>
            <a:ext cx="1691286" cy="400110"/>
          </a:xfrm>
          <a:prstGeom prst="rect">
            <a:avLst/>
          </a:prstGeom>
          <a:noFill/>
        </p:spPr>
        <p:txBody>
          <a:bodyPr wrap="square" rtlCol="0">
            <a:spAutoFit/>
          </a:bodyPr>
          <a:lstStyle/>
          <a:p>
            <a:pPr algn="ctr"/>
            <a:r>
              <a:rPr lang="en-US" altLang="zh-CN" sz="2000" dirty="0">
                <a:solidFill>
                  <a:schemeClr val="bg1"/>
                </a:solidFill>
                <a:latin typeface="微软雅黑" panose="020B0503020204020204" pitchFamily="34" charset="-122"/>
                <a:ea typeface="微软雅黑" panose="020B0503020204020204" pitchFamily="34" charset="-122"/>
              </a:rPr>
              <a:t>1</a:t>
            </a:r>
            <a:r>
              <a:rPr lang="zh-CN" altLang="en-US" sz="2000" dirty="0">
                <a:solidFill>
                  <a:schemeClr val="bg1"/>
                </a:solidFill>
                <a:latin typeface="微软雅黑" panose="020B0503020204020204" pitchFamily="34" charset="-122"/>
                <a:ea typeface="微软雅黑" panose="020B0503020204020204" pitchFamily="34" charset="-122"/>
              </a:rPr>
              <a:t>年</a:t>
            </a:r>
            <a:r>
              <a:rPr lang="en-US" altLang="zh-CN" sz="2000" dirty="0">
                <a:solidFill>
                  <a:schemeClr val="bg1"/>
                </a:solidFill>
                <a:latin typeface="微软雅黑" panose="020B0503020204020204" pitchFamily="34" charset="-122"/>
                <a:ea typeface="微软雅黑" panose="020B0503020204020204" pitchFamily="34" charset="-122"/>
              </a:rPr>
              <a:t>20</a:t>
            </a:r>
            <a:r>
              <a:rPr lang="zh-CN" altLang="en-US" sz="2000" dirty="0">
                <a:solidFill>
                  <a:schemeClr val="bg1"/>
                </a:solidFill>
                <a:latin typeface="微软雅黑" panose="020B0503020204020204" pitchFamily="34" charset="-122"/>
                <a:ea typeface="微软雅黑" panose="020B0503020204020204" pitchFamily="34" charset="-122"/>
              </a:rPr>
              <a:t>个项目</a:t>
            </a:r>
          </a:p>
        </p:txBody>
      </p:sp>
      <p:sp>
        <p:nvSpPr>
          <p:cNvPr id="10" name="文本框 9">
            <a:extLst>
              <a:ext uri="{FF2B5EF4-FFF2-40B4-BE49-F238E27FC236}">
                <a16:creationId xmlns:a16="http://schemas.microsoft.com/office/drawing/2014/main" id="{ACF8B478-C6DC-40D3-91A9-0CFD7E161003}"/>
              </a:ext>
            </a:extLst>
          </p:cNvPr>
          <p:cNvSpPr txBox="1"/>
          <p:nvPr/>
        </p:nvSpPr>
        <p:spPr>
          <a:xfrm>
            <a:off x="4599043" y="3636549"/>
            <a:ext cx="383438" cy="461665"/>
          </a:xfrm>
          <a:prstGeom prst="rect">
            <a:avLst/>
          </a:prstGeom>
          <a:noFill/>
        </p:spPr>
        <p:txBody>
          <a:bodyPr wrap="none" rtlCol="0">
            <a:spAutoFit/>
          </a:bodyPr>
          <a:lstStyle/>
          <a:p>
            <a:pPr algn="l"/>
            <a:r>
              <a:rPr lang="en-US" altLang="zh-CN" sz="2400" dirty="0">
                <a:solidFill>
                  <a:srgbClr val="FFC000"/>
                </a:solidFill>
                <a:latin typeface="微软雅黑" panose="020B0503020204020204" pitchFamily="34" charset="-122"/>
                <a:ea typeface="微软雅黑" panose="020B0503020204020204" pitchFamily="34" charset="-122"/>
              </a:rPr>
              <a:t>X</a:t>
            </a:r>
            <a:endParaRPr lang="zh-CN" altLang="en-US" sz="2400" dirty="0">
              <a:solidFill>
                <a:srgbClr val="FFC000"/>
              </a:solidFill>
              <a:latin typeface="微软雅黑" panose="020B0503020204020204" pitchFamily="34" charset="-122"/>
              <a:ea typeface="微软雅黑" panose="020B0503020204020204" pitchFamily="34" charset="-122"/>
            </a:endParaRPr>
          </a:p>
        </p:txBody>
      </p:sp>
      <p:grpSp>
        <p:nvGrpSpPr>
          <p:cNvPr id="2" name="组合 1">
            <a:extLst>
              <a:ext uri="{FF2B5EF4-FFF2-40B4-BE49-F238E27FC236}">
                <a16:creationId xmlns:a16="http://schemas.microsoft.com/office/drawing/2014/main" id="{A3AEDAFE-F26A-4635-8435-CB8DF8318ECE}"/>
              </a:ext>
            </a:extLst>
          </p:cNvPr>
          <p:cNvGrpSpPr/>
          <p:nvPr/>
        </p:nvGrpSpPr>
        <p:grpSpPr>
          <a:xfrm>
            <a:off x="5441568" y="3020101"/>
            <a:ext cx="1934182" cy="1418124"/>
            <a:chOff x="5741034" y="3081490"/>
            <a:chExt cx="1269494" cy="930781"/>
          </a:xfrm>
        </p:grpSpPr>
        <p:sp>
          <p:nvSpPr>
            <p:cNvPr id="11" name="server-rack_31811">
              <a:extLst>
                <a:ext uri="{FF2B5EF4-FFF2-40B4-BE49-F238E27FC236}">
                  <a16:creationId xmlns:a16="http://schemas.microsoft.com/office/drawing/2014/main" id="{682F673A-5828-4854-B385-3E2BCDE96F17}"/>
                </a:ext>
              </a:extLst>
            </p:cNvPr>
            <p:cNvSpPr>
              <a:spLocks noChangeAspect="1"/>
            </p:cNvSpPr>
            <p:nvPr/>
          </p:nvSpPr>
          <p:spPr bwMode="auto">
            <a:xfrm>
              <a:off x="6096000" y="3081490"/>
              <a:ext cx="609685" cy="404604"/>
            </a:xfrm>
            <a:custGeom>
              <a:avLst/>
              <a:gdLst>
                <a:gd name="T0" fmla="*/ 5429 w 5429"/>
                <a:gd name="T1" fmla="*/ 0 h 2128"/>
                <a:gd name="T2" fmla="*/ 0 w 5429"/>
                <a:gd name="T3" fmla="*/ 873 h 2128"/>
                <a:gd name="T4" fmla="*/ 266 w 5429"/>
                <a:gd name="T5" fmla="*/ 1254 h 2128"/>
                <a:gd name="T6" fmla="*/ 0 w 5429"/>
                <a:gd name="T7" fmla="*/ 2128 h 2128"/>
                <a:gd name="T8" fmla="*/ 5429 w 5429"/>
                <a:gd name="T9" fmla="*/ 1254 h 2128"/>
                <a:gd name="T10" fmla="*/ 5122 w 5429"/>
                <a:gd name="T11" fmla="*/ 873 h 2128"/>
                <a:gd name="T12" fmla="*/ 5429 w 5429"/>
                <a:gd name="T13" fmla="*/ 873 h 2128"/>
                <a:gd name="T14" fmla="*/ 591 w 5429"/>
                <a:gd name="T15" fmla="*/ 1770 h 2128"/>
                <a:gd name="T16" fmla="*/ 968 w 5429"/>
                <a:gd name="T17" fmla="*/ 1401 h 2128"/>
                <a:gd name="T18" fmla="*/ 968 w 5429"/>
                <a:gd name="T19" fmla="*/ 1243 h 2128"/>
                <a:gd name="T20" fmla="*/ 591 w 5429"/>
                <a:gd name="T21" fmla="*/ 874 h 2128"/>
                <a:gd name="T22" fmla="*/ 968 w 5429"/>
                <a:gd name="T23" fmla="*/ 1243 h 2128"/>
                <a:gd name="T24" fmla="*/ 591 w 5429"/>
                <a:gd name="T25" fmla="*/ 726 h 2128"/>
                <a:gd name="T26" fmla="*/ 968 w 5429"/>
                <a:gd name="T27" fmla="*/ 357 h 2128"/>
                <a:gd name="T28" fmla="*/ 1526 w 5429"/>
                <a:gd name="T29" fmla="*/ 1770 h 2128"/>
                <a:gd name="T30" fmla="*/ 1149 w 5429"/>
                <a:gd name="T31" fmla="*/ 1401 h 2128"/>
                <a:gd name="T32" fmla="*/ 1526 w 5429"/>
                <a:gd name="T33" fmla="*/ 1770 h 2128"/>
                <a:gd name="T34" fmla="*/ 1149 w 5429"/>
                <a:gd name="T35" fmla="*/ 1243 h 2128"/>
                <a:gd name="T36" fmla="*/ 1526 w 5429"/>
                <a:gd name="T37" fmla="*/ 874 h 2128"/>
                <a:gd name="T38" fmla="*/ 1526 w 5429"/>
                <a:gd name="T39" fmla="*/ 726 h 2128"/>
                <a:gd name="T40" fmla="*/ 1149 w 5429"/>
                <a:gd name="T41" fmla="*/ 357 h 2128"/>
                <a:gd name="T42" fmla="*/ 1526 w 5429"/>
                <a:gd name="T43" fmla="*/ 726 h 2128"/>
                <a:gd name="T44" fmla="*/ 1699 w 5429"/>
                <a:gd name="T45" fmla="*/ 1770 h 2128"/>
                <a:gd name="T46" fmla="*/ 2076 w 5429"/>
                <a:gd name="T47" fmla="*/ 1401 h 2128"/>
                <a:gd name="T48" fmla="*/ 2076 w 5429"/>
                <a:gd name="T49" fmla="*/ 1243 h 2128"/>
                <a:gd name="T50" fmla="*/ 1699 w 5429"/>
                <a:gd name="T51" fmla="*/ 874 h 2128"/>
                <a:gd name="T52" fmla="*/ 2076 w 5429"/>
                <a:gd name="T53" fmla="*/ 1243 h 2128"/>
                <a:gd name="T54" fmla="*/ 1699 w 5429"/>
                <a:gd name="T55" fmla="*/ 726 h 2128"/>
                <a:gd name="T56" fmla="*/ 2076 w 5429"/>
                <a:gd name="T57" fmla="*/ 357 h 2128"/>
                <a:gd name="T58" fmla="*/ 2620 w 5429"/>
                <a:gd name="T59" fmla="*/ 1770 h 2128"/>
                <a:gd name="T60" fmla="*/ 2243 w 5429"/>
                <a:gd name="T61" fmla="*/ 1401 h 2128"/>
                <a:gd name="T62" fmla="*/ 2620 w 5429"/>
                <a:gd name="T63" fmla="*/ 1770 h 2128"/>
                <a:gd name="T64" fmla="*/ 2243 w 5429"/>
                <a:gd name="T65" fmla="*/ 1243 h 2128"/>
                <a:gd name="T66" fmla="*/ 2620 w 5429"/>
                <a:gd name="T67" fmla="*/ 874 h 2128"/>
                <a:gd name="T68" fmla="*/ 2620 w 5429"/>
                <a:gd name="T69" fmla="*/ 726 h 2128"/>
                <a:gd name="T70" fmla="*/ 2243 w 5429"/>
                <a:gd name="T71" fmla="*/ 357 h 2128"/>
                <a:gd name="T72" fmla="*/ 2620 w 5429"/>
                <a:gd name="T73" fmla="*/ 726 h 2128"/>
                <a:gd name="T74" fmla="*/ 2800 w 5429"/>
                <a:gd name="T75" fmla="*/ 1770 h 2128"/>
                <a:gd name="T76" fmla="*/ 3178 w 5429"/>
                <a:gd name="T77" fmla="*/ 1401 h 2128"/>
                <a:gd name="T78" fmla="*/ 3178 w 5429"/>
                <a:gd name="T79" fmla="*/ 1243 h 2128"/>
                <a:gd name="T80" fmla="*/ 2800 w 5429"/>
                <a:gd name="T81" fmla="*/ 874 h 2128"/>
                <a:gd name="T82" fmla="*/ 3178 w 5429"/>
                <a:gd name="T83" fmla="*/ 1243 h 2128"/>
                <a:gd name="T84" fmla="*/ 2800 w 5429"/>
                <a:gd name="T85" fmla="*/ 726 h 2128"/>
                <a:gd name="T86" fmla="*/ 3178 w 5429"/>
                <a:gd name="T87" fmla="*/ 357 h 2128"/>
                <a:gd name="T88" fmla="*/ 3728 w 5429"/>
                <a:gd name="T89" fmla="*/ 1770 h 2128"/>
                <a:gd name="T90" fmla="*/ 3350 w 5429"/>
                <a:gd name="T91" fmla="*/ 1401 h 2128"/>
                <a:gd name="T92" fmla="*/ 3728 w 5429"/>
                <a:gd name="T93" fmla="*/ 1770 h 2128"/>
                <a:gd name="T94" fmla="*/ 3350 w 5429"/>
                <a:gd name="T95" fmla="*/ 1243 h 2128"/>
                <a:gd name="T96" fmla="*/ 3728 w 5429"/>
                <a:gd name="T97" fmla="*/ 874 h 2128"/>
                <a:gd name="T98" fmla="*/ 3728 w 5429"/>
                <a:gd name="T99" fmla="*/ 726 h 2128"/>
                <a:gd name="T100" fmla="*/ 3350 w 5429"/>
                <a:gd name="T101" fmla="*/ 357 h 2128"/>
                <a:gd name="T102" fmla="*/ 3728 w 5429"/>
                <a:gd name="T103" fmla="*/ 726 h 2128"/>
                <a:gd name="T104" fmla="*/ 4085 w 5429"/>
                <a:gd name="T105" fmla="*/ 1759 h 2128"/>
                <a:gd name="T106" fmla="*/ 4572 w 5429"/>
                <a:gd name="T107" fmla="*/ 1534 h 2128"/>
                <a:gd name="T108" fmla="*/ 4326 w 5429"/>
                <a:gd name="T109" fmla="*/ 1127 h 2128"/>
                <a:gd name="T110" fmla="*/ 4326 w 5429"/>
                <a:gd name="T111" fmla="*/ 350 h 2128"/>
                <a:gd name="T112" fmla="*/ 4326 w 5429"/>
                <a:gd name="T113" fmla="*/ 1127 h 2128"/>
                <a:gd name="T114" fmla="*/ 4328 w 5429"/>
                <a:gd name="T115" fmla="*/ 980 h 2128"/>
                <a:gd name="T116" fmla="*/ 4328 w 5429"/>
                <a:gd name="T117" fmla="*/ 493 h 2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29" h="2128">
                  <a:moveTo>
                    <a:pt x="5429" y="873"/>
                  </a:moveTo>
                  <a:lnTo>
                    <a:pt x="5429" y="0"/>
                  </a:lnTo>
                  <a:lnTo>
                    <a:pt x="0" y="0"/>
                  </a:lnTo>
                  <a:lnTo>
                    <a:pt x="0" y="873"/>
                  </a:lnTo>
                  <a:lnTo>
                    <a:pt x="266" y="873"/>
                  </a:lnTo>
                  <a:lnTo>
                    <a:pt x="266" y="1254"/>
                  </a:lnTo>
                  <a:lnTo>
                    <a:pt x="0" y="1254"/>
                  </a:lnTo>
                  <a:lnTo>
                    <a:pt x="0" y="2128"/>
                  </a:lnTo>
                  <a:lnTo>
                    <a:pt x="5429" y="2128"/>
                  </a:lnTo>
                  <a:lnTo>
                    <a:pt x="5429" y="1254"/>
                  </a:lnTo>
                  <a:lnTo>
                    <a:pt x="5122" y="1254"/>
                  </a:lnTo>
                  <a:lnTo>
                    <a:pt x="5122" y="873"/>
                  </a:lnTo>
                  <a:lnTo>
                    <a:pt x="5429" y="873"/>
                  </a:lnTo>
                  <a:lnTo>
                    <a:pt x="5429" y="873"/>
                  </a:lnTo>
                  <a:close/>
                  <a:moveTo>
                    <a:pt x="968" y="1770"/>
                  </a:moveTo>
                  <a:lnTo>
                    <a:pt x="591" y="1770"/>
                  </a:lnTo>
                  <a:lnTo>
                    <a:pt x="591" y="1401"/>
                  </a:lnTo>
                  <a:lnTo>
                    <a:pt x="968" y="1401"/>
                  </a:lnTo>
                  <a:lnTo>
                    <a:pt x="968" y="1770"/>
                  </a:lnTo>
                  <a:close/>
                  <a:moveTo>
                    <a:pt x="968" y="1243"/>
                  </a:moveTo>
                  <a:lnTo>
                    <a:pt x="591" y="1243"/>
                  </a:lnTo>
                  <a:lnTo>
                    <a:pt x="591" y="874"/>
                  </a:lnTo>
                  <a:lnTo>
                    <a:pt x="968" y="874"/>
                  </a:lnTo>
                  <a:lnTo>
                    <a:pt x="968" y="1243"/>
                  </a:lnTo>
                  <a:close/>
                  <a:moveTo>
                    <a:pt x="968" y="726"/>
                  </a:moveTo>
                  <a:lnTo>
                    <a:pt x="591" y="726"/>
                  </a:lnTo>
                  <a:lnTo>
                    <a:pt x="591" y="357"/>
                  </a:lnTo>
                  <a:lnTo>
                    <a:pt x="968" y="357"/>
                  </a:lnTo>
                  <a:lnTo>
                    <a:pt x="968" y="726"/>
                  </a:lnTo>
                  <a:close/>
                  <a:moveTo>
                    <a:pt x="1526" y="1770"/>
                  </a:moveTo>
                  <a:lnTo>
                    <a:pt x="1149" y="1770"/>
                  </a:lnTo>
                  <a:lnTo>
                    <a:pt x="1149" y="1401"/>
                  </a:lnTo>
                  <a:lnTo>
                    <a:pt x="1526" y="1401"/>
                  </a:lnTo>
                  <a:lnTo>
                    <a:pt x="1526" y="1770"/>
                  </a:lnTo>
                  <a:close/>
                  <a:moveTo>
                    <a:pt x="1526" y="1243"/>
                  </a:moveTo>
                  <a:lnTo>
                    <a:pt x="1149" y="1243"/>
                  </a:lnTo>
                  <a:lnTo>
                    <a:pt x="1149" y="874"/>
                  </a:lnTo>
                  <a:lnTo>
                    <a:pt x="1526" y="874"/>
                  </a:lnTo>
                  <a:lnTo>
                    <a:pt x="1526" y="1243"/>
                  </a:lnTo>
                  <a:close/>
                  <a:moveTo>
                    <a:pt x="1526" y="726"/>
                  </a:moveTo>
                  <a:lnTo>
                    <a:pt x="1149" y="726"/>
                  </a:lnTo>
                  <a:lnTo>
                    <a:pt x="1149" y="357"/>
                  </a:lnTo>
                  <a:lnTo>
                    <a:pt x="1526" y="357"/>
                  </a:lnTo>
                  <a:lnTo>
                    <a:pt x="1526" y="726"/>
                  </a:lnTo>
                  <a:close/>
                  <a:moveTo>
                    <a:pt x="2076" y="1770"/>
                  </a:moveTo>
                  <a:lnTo>
                    <a:pt x="1699" y="1770"/>
                  </a:lnTo>
                  <a:lnTo>
                    <a:pt x="1699" y="1401"/>
                  </a:lnTo>
                  <a:lnTo>
                    <a:pt x="2076" y="1401"/>
                  </a:lnTo>
                  <a:lnTo>
                    <a:pt x="2076" y="1770"/>
                  </a:lnTo>
                  <a:close/>
                  <a:moveTo>
                    <a:pt x="2076" y="1243"/>
                  </a:moveTo>
                  <a:lnTo>
                    <a:pt x="1699" y="1243"/>
                  </a:lnTo>
                  <a:lnTo>
                    <a:pt x="1699" y="874"/>
                  </a:lnTo>
                  <a:lnTo>
                    <a:pt x="2076" y="874"/>
                  </a:lnTo>
                  <a:lnTo>
                    <a:pt x="2076" y="1243"/>
                  </a:lnTo>
                  <a:close/>
                  <a:moveTo>
                    <a:pt x="2076" y="726"/>
                  </a:moveTo>
                  <a:lnTo>
                    <a:pt x="1699" y="726"/>
                  </a:lnTo>
                  <a:lnTo>
                    <a:pt x="1699" y="357"/>
                  </a:lnTo>
                  <a:lnTo>
                    <a:pt x="2076" y="357"/>
                  </a:lnTo>
                  <a:lnTo>
                    <a:pt x="2076" y="726"/>
                  </a:lnTo>
                  <a:close/>
                  <a:moveTo>
                    <a:pt x="2620" y="1770"/>
                  </a:moveTo>
                  <a:lnTo>
                    <a:pt x="2243" y="1770"/>
                  </a:lnTo>
                  <a:lnTo>
                    <a:pt x="2243" y="1401"/>
                  </a:lnTo>
                  <a:lnTo>
                    <a:pt x="2620" y="1401"/>
                  </a:lnTo>
                  <a:lnTo>
                    <a:pt x="2620" y="1770"/>
                  </a:lnTo>
                  <a:close/>
                  <a:moveTo>
                    <a:pt x="2620" y="1243"/>
                  </a:moveTo>
                  <a:lnTo>
                    <a:pt x="2243" y="1243"/>
                  </a:lnTo>
                  <a:lnTo>
                    <a:pt x="2243" y="874"/>
                  </a:lnTo>
                  <a:lnTo>
                    <a:pt x="2620" y="874"/>
                  </a:lnTo>
                  <a:lnTo>
                    <a:pt x="2620" y="1243"/>
                  </a:lnTo>
                  <a:close/>
                  <a:moveTo>
                    <a:pt x="2620" y="726"/>
                  </a:moveTo>
                  <a:lnTo>
                    <a:pt x="2243" y="726"/>
                  </a:lnTo>
                  <a:lnTo>
                    <a:pt x="2243" y="357"/>
                  </a:lnTo>
                  <a:lnTo>
                    <a:pt x="2620" y="357"/>
                  </a:lnTo>
                  <a:lnTo>
                    <a:pt x="2620" y="726"/>
                  </a:lnTo>
                  <a:close/>
                  <a:moveTo>
                    <a:pt x="3178" y="1770"/>
                  </a:moveTo>
                  <a:lnTo>
                    <a:pt x="2800" y="1770"/>
                  </a:lnTo>
                  <a:lnTo>
                    <a:pt x="2800" y="1401"/>
                  </a:lnTo>
                  <a:lnTo>
                    <a:pt x="3178" y="1401"/>
                  </a:lnTo>
                  <a:lnTo>
                    <a:pt x="3178" y="1770"/>
                  </a:lnTo>
                  <a:close/>
                  <a:moveTo>
                    <a:pt x="3178" y="1243"/>
                  </a:moveTo>
                  <a:lnTo>
                    <a:pt x="2800" y="1243"/>
                  </a:lnTo>
                  <a:lnTo>
                    <a:pt x="2800" y="874"/>
                  </a:lnTo>
                  <a:lnTo>
                    <a:pt x="3178" y="874"/>
                  </a:lnTo>
                  <a:lnTo>
                    <a:pt x="3178" y="1243"/>
                  </a:lnTo>
                  <a:close/>
                  <a:moveTo>
                    <a:pt x="3178" y="726"/>
                  </a:moveTo>
                  <a:lnTo>
                    <a:pt x="2800" y="726"/>
                  </a:lnTo>
                  <a:lnTo>
                    <a:pt x="2800" y="357"/>
                  </a:lnTo>
                  <a:lnTo>
                    <a:pt x="3178" y="357"/>
                  </a:lnTo>
                  <a:lnTo>
                    <a:pt x="3178" y="726"/>
                  </a:lnTo>
                  <a:close/>
                  <a:moveTo>
                    <a:pt x="3728" y="1770"/>
                  </a:moveTo>
                  <a:lnTo>
                    <a:pt x="3350" y="1770"/>
                  </a:lnTo>
                  <a:lnTo>
                    <a:pt x="3350" y="1401"/>
                  </a:lnTo>
                  <a:lnTo>
                    <a:pt x="3728" y="1401"/>
                  </a:lnTo>
                  <a:lnTo>
                    <a:pt x="3728" y="1770"/>
                  </a:lnTo>
                  <a:close/>
                  <a:moveTo>
                    <a:pt x="3728" y="1243"/>
                  </a:moveTo>
                  <a:lnTo>
                    <a:pt x="3350" y="1243"/>
                  </a:lnTo>
                  <a:lnTo>
                    <a:pt x="3350" y="874"/>
                  </a:lnTo>
                  <a:lnTo>
                    <a:pt x="3728" y="874"/>
                  </a:lnTo>
                  <a:lnTo>
                    <a:pt x="3728" y="1243"/>
                  </a:lnTo>
                  <a:close/>
                  <a:moveTo>
                    <a:pt x="3728" y="726"/>
                  </a:moveTo>
                  <a:lnTo>
                    <a:pt x="3350" y="726"/>
                  </a:lnTo>
                  <a:lnTo>
                    <a:pt x="3350" y="357"/>
                  </a:lnTo>
                  <a:lnTo>
                    <a:pt x="3728" y="357"/>
                  </a:lnTo>
                  <a:lnTo>
                    <a:pt x="3728" y="726"/>
                  </a:lnTo>
                  <a:close/>
                  <a:moveTo>
                    <a:pt x="4572" y="1759"/>
                  </a:moveTo>
                  <a:lnTo>
                    <a:pt x="4085" y="1759"/>
                  </a:lnTo>
                  <a:lnTo>
                    <a:pt x="4085" y="1534"/>
                  </a:lnTo>
                  <a:lnTo>
                    <a:pt x="4572" y="1534"/>
                  </a:lnTo>
                  <a:lnTo>
                    <a:pt x="4572" y="1759"/>
                  </a:lnTo>
                  <a:close/>
                  <a:moveTo>
                    <a:pt x="4326" y="1127"/>
                  </a:moveTo>
                  <a:cubicBezTo>
                    <a:pt x="4111" y="1127"/>
                    <a:pt x="3937" y="953"/>
                    <a:pt x="3937" y="739"/>
                  </a:cubicBezTo>
                  <a:cubicBezTo>
                    <a:pt x="3937" y="524"/>
                    <a:pt x="4111" y="350"/>
                    <a:pt x="4326" y="350"/>
                  </a:cubicBezTo>
                  <a:cubicBezTo>
                    <a:pt x="4541" y="350"/>
                    <a:pt x="4715" y="524"/>
                    <a:pt x="4715" y="739"/>
                  </a:cubicBezTo>
                  <a:cubicBezTo>
                    <a:pt x="4715" y="953"/>
                    <a:pt x="4541" y="1127"/>
                    <a:pt x="4326" y="1127"/>
                  </a:cubicBezTo>
                  <a:close/>
                  <a:moveTo>
                    <a:pt x="4572" y="736"/>
                  </a:moveTo>
                  <a:cubicBezTo>
                    <a:pt x="4572" y="871"/>
                    <a:pt x="4463" y="980"/>
                    <a:pt x="4328" y="980"/>
                  </a:cubicBezTo>
                  <a:cubicBezTo>
                    <a:pt x="4194" y="980"/>
                    <a:pt x="4084" y="871"/>
                    <a:pt x="4084" y="736"/>
                  </a:cubicBezTo>
                  <a:cubicBezTo>
                    <a:pt x="4084" y="602"/>
                    <a:pt x="4194" y="493"/>
                    <a:pt x="4328" y="493"/>
                  </a:cubicBezTo>
                  <a:cubicBezTo>
                    <a:pt x="4463" y="493"/>
                    <a:pt x="4572" y="602"/>
                    <a:pt x="4572" y="736"/>
                  </a:cubicBezTo>
                  <a:close/>
                </a:path>
              </a:pathLst>
            </a:custGeom>
            <a:solidFill>
              <a:schemeClr val="tx1">
                <a:lumMod val="65000"/>
                <a:lumOff val="35000"/>
              </a:schemeClr>
            </a:solidFill>
            <a:ln>
              <a:noFill/>
            </a:ln>
          </p:spPr>
        </p:sp>
        <p:sp>
          <p:nvSpPr>
            <p:cNvPr id="12" name="server-rack_31811">
              <a:extLst>
                <a:ext uri="{FF2B5EF4-FFF2-40B4-BE49-F238E27FC236}">
                  <a16:creationId xmlns:a16="http://schemas.microsoft.com/office/drawing/2014/main" id="{CF35661B-B023-4D6E-B99E-0AE74128D3B3}"/>
                </a:ext>
              </a:extLst>
            </p:cNvPr>
            <p:cNvSpPr>
              <a:spLocks noChangeAspect="1"/>
            </p:cNvSpPr>
            <p:nvPr/>
          </p:nvSpPr>
          <p:spPr bwMode="auto">
            <a:xfrm>
              <a:off x="5741034" y="3622836"/>
              <a:ext cx="609685" cy="389435"/>
            </a:xfrm>
            <a:custGeom>
              <a:avLst/>
              <a:gdLst>
                <a:gd name="T0" fmla="*/ 5429 w 5429"/>
                <a:gd name="T1" fmla="*/ 0 h 2128"/>
                <a:gd name="T2" fmla="*/ 0 w 5429"/>
                <a:gd name="T3" fmla="*/ 873 h 2128"/>
                <a:gd name="T4" fmla="*/ 266 w 5429"/>
                <a:gd name="T5" fmla="*/ 1254 h 2128"/>
                <a:gd name="T6" fmla="*/ 0 w 5429"/>
                <a:gd name="T7" fmla="*/ 2128 h 2128"/>
                <a:gd name="T8" fmla="*/ 5429 w 5429"/>
                <a:gd name="T9" fmla="*/ 1254 h 2128"/>
                <a:gd name="T10" fmla="*/ 5122 w 5429"/>
                <a:gd name="T11" fmla="*/ 873 h 2128"/>
                <a:gd name="T12" fmla="*/ 5429 w 5429"/>
                <a:gd name="T13" fmla="*/ 873 h 2128"/>
                <a:gd name="T14" fmla="*/ 591 w 5429"/>
                <a:gd name="T15" fmla="*/ 1770 h 2128"/>
                <a:gd name="T16" fmla="*/ 968 w 5429"/>
                <a:gd name="T17" fmla="*/ 1401 h 2128"/>
                <a:gd name="T18" fmla="*/ 968 w 5429"/>
                <a:gd name="T19" fmla="*/ 1243 h 2128"/>
                <a:gd name="T20" fmla="*/ 591 w 5429"/>
                <a:gd name="T21" fmla="*/ 874 h 2128"/>
                <a:gd name="T22" fmla="*/ 968 w 5429"/>
                <a:gd name="T23" fmla="*/ 1243 h 2128"/>
                <a:gd name="T24" fmla="*/ 591 w 5429"/>
                <a:gd name="T25" fmla="*/ 726 h 2128"/>
                <a:gd name="T26" fmla="*/ 968 w 5429"/>
                <a:gd name="T27" fmla="*/ 357 h 2128"/>
                <a:gd name="T28" fmla="*/ 1526 w 5429"/>
                <a:gd name="T29" fmla="*/ 1770 h 2128"/>
                <a:gd name="T30" fmla="*/ 1149 w 5429"/>
                <a:gd name="T31" fmla="*/ 1401 h 2128"/>
                <a:gd name="T32" fmla="*/ 1526 w 5429"/>
                <a:gd name="T33" fmla="*/ 1770 h 2128"/>
                <a:gd name="T34" fmla="*/ 1149 w 5429"/>
                <a:gd name="T35" fmla="*/ 1243 h 2128"/>
                <a:gd name="T36" fmla="*/ 1526 w 5429"/>
                <a:gd name="T37" fmla="*/ 874 h 2128"/>
                <a:gd name="T38" fmla="*/ 1526 w 5429"/>
                <a:gd name="T39" fmla="*/ 726 h 2128"/>
                <a:gd name="T40" fmla="*/ 1149 w 5429"/>
                <a:gd name="T41" fmla="*/ 357 h 2128"/>
                <a:gd name="T42" fmla="*/ 1526 w 5429"/>
                <a:gd name="T43" fmla="*/ 726 h 2128"/>
                <a:gd name="T44" fmla="*/ 1699 w 5429"/>
                <a:gd name="T45" fmla="*/ 1770 h 2128"/>
                <a:gd name="T46" fmla="*/ 2076 w 5429"/>
                <a:gd name="T47" fmla="*/ 1401 h 2128"/>
                <a:gd name="T48" fmla="*/ 2076 w 5429"/>
                <a:gd name="T49" fmla="*/ 1243 h 2128"/>
                <a:gd name="T50" fmla="*/ 1699 w 5429"/>
                <a:gd name="T51" fmla="*/ 874 h 2128"/>
                <a:gd name="T52" fmla="*/ 2076 w 5429"/>
                <a:gd name="T53" fmla="*/ 1243 h 2128"/>
                <a:gd name="T54" fmla="*/ 1699 w 5429"/>
                <a:gd name="T55" fmla="*/ 726 h 2128"/>
                <a:gd name="T56" fmla="*/ 2076 w 5429"/>
                <a:gd name="T57" fmla="*/ 357 h 2128"/>
                <a:gd name="T58" fmla="*/ 2620 w 5429"/>
                <a:gd name="T59" fmla="*/ 1770 h 2128"/>
                <a:gd name="T60" fmla="*/ 2243 w 5429"/>
                <a:gd name="T61" fmla="*/ 1401 h 2128"/>
                <a:gd name="T62" fmla="*/ 2620 w 5429"/>
                <a:gd name="T63" fmla="*/ 1770 h 2128"/>
                <a:gd name="T64" fmla="*/ 2243 w 5429"/>
                <a:gd name="T65" fmla="*/ 1243 h 2128"/>
                <a:gd name="T66" fmla="*/ 2620 w 5429"/>
                <a:gd name="T67" fmla="*/ 874 h 2128"/>
                <a:gd name="T68" fmla="*/ 2620 w 5429"/>
                <a:gd name="T69" fmla="*/ 726 h 2128"/>
                <a:gd name="T70" fmla="*/ 2243 w 5429"/>
                <a:gd name="T71" fmla="*/ 357 h 2128"/>
                <a:gd name="T72" fmla="*/ 2620 w 5429"/>
                <a:gd name="T73" fmla="*/ 726 h 2128"/>
                <a:gd name="T74" fmla="*/ 2800 w 5429"/>
                <a:gd name="T75" fmla="*/ 1770 h 2128"/>
                <a:gd name="T76" fmla="*/ 3178 w 5429"/>
                <a:gd name="T77" fmla="*/ 1401 h 2128"/>
                <a:gd name="T78" fmla="*/ 3178 w 5429"/>
                <a:gd name="T79" fmla="*/ 1243 h 2128"/>
                <a:gd name="T80" fmla="*/ 2800 w 5429"/>
                <a:gd name="T81" fmla="*/ 874 h 2128"/>
                <a:gd name="T82" fmla="*/ 3178 w 5429"/>
                <a:gd name="T83" fmla="*/ 1243 h 2128"/>
                <a:gd name="T84" fmla="*/ 2800 w 5429"/>
                <a:gd name="T85" fmla="*/ 726 h 2128"/>
                <a:gd name="T86" fmla="*/ 3178 w 5429"/>
                <a:gd name="T87" fmla="*/ 357 h 2128"/>
                <a:gd name="T88" fmla="*/ 3728 w 5429"/>
                <a:gd name="T89" fmla="*/ 1770 h 2128"/>
                <a:gd name="T90" fmla="*/ 3350 w 5429"/>
                <a:gd name="T91" fmla="*/ 1401 h 2128"/>
                <a:gd name="T92" fmla="*/ 3728 w 5429"/>
                <a:gd name="T93" fmla="*/ 1770 h 2128"/>
                <a:gd name="T94" fmla="*/ 3350 w 5429"/>
                <a:gd name="T95" fmla="*/ 1243 h 2128"/>
                <a:gd name="T96" fmla="*/ 3728 w 5429"/>
                <a:gd name="T97" fmla="*/ 874 h 2128"/>
                <a:gd name="T98" fmla="*/ 3728 w 5429"/>
                <a:gd name="T99" fmla="*/ 726 h 2128"/>
                <a:gd name="T100" fmla="*/ 3350 w 5429"/>
                <a:gd name="T101" fmla="*/ 357 h 2128"/>
                <a:gd name="T102" fmla="*/ 3728 w 5429"/>
                <a:gd name="T103" fmla="*/ 726 h 2128"/>
                <a:gd name="T104" fmla="*/ 4085 w 5429"/>
                <a:gd name="T105" fmla="*/ 1759 h 2128"/>
                <a:gd name="T106" fmla="*/ 4572 w 5429"/>
                <a:gd name="T107" fmla="*/ 1534 h 2128"/>
                <a:gd name="T108" fmla="*/ 4326 w 5429"/>
                <a:gd name="T109" fmla="*/ 1127 h 2128"/>
                <a:gd name="T110" fmla="*/ 4326 w 5429"/>
                <a:gd name="T111" fmla="*/ 350 h 2128"/>
                <a:gd name="T112" fmla="*/ 4326 w 5429"/>
                <a:gd name="T113" fmla="*/ 1127 h 2128"/>
                <a:gd name="T114" fmla="*/ 4328 w 5429"/>
                <a:gd name="T115" fmla="*/ 980 h 2128"/>
                <a:gd name="T116" fmla="*/ 4328 w 5429"/>
                <a:gd name="T117" fmla="*/ 493 h 2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29" h="2128">
                  <a:moveTo>
                    <a:pt x="5429" y="873"/>
                  </a:moveTo>
                  <a:lnTo>
                    <a:pt x="5429" y="0"/>
                  </a:lnTo>
                  <a:lnTo>
                    <a:pt x="0" y="0"/>
                  </a:lnTo>
                  <a:lnTo>
                    <a:pt x="0" y="873"/>
                  </a:lnTo>
                  <a:lnTo>
                    <a:pt x="266" y="873"/>
                  </a:lnTo>
                  <a:lnTo>
                    <a:pt x="266" y="1254"/>
                  </a:lnTo>
                  <a:lnTo>
                    <a:pt x="0" y="1254"/>
                  </a:lnTo>
                  <a:lnTo>
                    <a:pt x="0" y="2128"/>
                  </a:lnTo>
                  <a:lnTo>
                    <a:pt x="5429" y="2128"/>
                  </a:lnTo>
                  <a:lnTo>
                    <a:pt x="5429" y="1254"/>
                  </a:lnTo>
                  <a:lnTo>
                    <a:pt x="5122" y="1254"/>
                  </a:lnTo>
                  <a:lnTo>
                    <a:pt x="5122" y="873"/>
                  </a:lnTo>
                  <a:lnTo>
                    <a:pt x="5429" y="873"/>
                  </a:lnTo>
                  <a:lnTo>
                    <a:pt x="5429" y="873"/>
                  </a:lnTo>
                  <a:close/>
                  <a:moveTo>
                    <a:pt x="968" y="1770"/>
                  </a:moveTo>
                  <a:lnTo>
                    <a:pt x="591" y="1770"/>
                  </a:lnTo>
                  <a:lnTo>
                    <a:pt x="591" y="1401"/>
                  </a:lnTo>
                  <a:lnTo>
                    <a:pt x="968" y="1401"/>
                  </a:lnTo>
                  <a:lnTo>
                    <a:pt x="968" y="1770"/>
                  </a:lnTo>
                  <a:close/>
                  <a:moveTo>
                    <a:pt x="968" y="1243"/>
                  </a:moveTo>
                  <a:lnTo>
                    <a:pt x="591" y="1243"/>
                  </a:lnTo>
                  <a:lnTo>
                    <a:pt x="591" y="874"/>
                  </a:lnTo>
                  <a:lnTo>
                    <a:pt x="968" y="874"/>
                  </a:lnTo>
                  <a:lnTo>
                    <a:pt x="968" y="1243"/>
                  </a:lnTo>
                  <a:close/>
                  <a:moveTo>
                    <a:pt x="968" y="726"/>
                  </a:moveTo>
                  <a:lnTo>
                    <a:pt x="591" y="726"/>
                  </a:lnTo>
                  <a:lnTo>
                    <a:pt x="591" y="357"/>
                  </a:lnTo>
                  <a:lnTo>
                    <a:pt x="968" y="357"/>
                  </a:lnTo>
                  <a:lnTo>
                    <a:pt x="968" y="726"/>
                  </a:lnTo>
                  <a:close/>
                  <a:moveTo>
                    <a:pt x="1526" y="1770"/>
                  </a:moveTo>
                  <a:lnTo>
                    <a:pt x="1149" y="1770"/>
                  </a:lnTo>
                  <a:lnTo>
                    <a:pt x="1149" y="1401"/>
                  </a:lnTo>
                  <a:lnTo>
                    <a:pt x="1526" y="1401"/>
                  </a:lnTo>
                  <a:lnTo>
                    <a:pt x="1526" y="1770"/>
                  </a:lnTo>
                  <a:close/>
                  <a:moveTo>
                    <a:pt x="1526" y="1243"/>
                  </a:moveTo>
                  <a:lnTo>
                    <a:pt x="1149" y="1243"/>
                  </a:lnTo>
                  <a:lnTo>
                    <a:pt x="1149" y="874"/>
                  </a:lnTo>
                  <a:lnTo>
                    <a:pt x="1526" y="874"/>
                  </a:lnTo>
                  <a:lnTo>
                    <a:pt x="1526" y="1243"/>
                  </a:lnTo>
                  <a:close/>
                  <a:moveTo>
                    <a:pt x="1526" y="726"/>
                  </a:moveTo>
                  <a:lnTo>
                    <a:pt x="1149" y="726"/>
                  </a:lnTo>
                  <a:lnTo>
                    <a:pt x="1149" y="357"/>
                  </a:lnTo>
                  <a:lnTo>
                    <a:pt x="1526" y="357"/>
                  </a:lnTo>
                  <a:lnTo>
                    <a:pt x="1526" y="726"/>
                  </a:lnTo>
                  <a:close/>
                  <a:moveTo>
                    <a:pt x="2076" y="1770"/>
                  </a:moveTo>
                  <a:lnTo>
                    <a:pt x="1699" y="1770"/>
                  </a:lnTo>
                  <a:lnTo>
                    <a:pt x="1699" y="1401"/>
                  </a:lnTo>
                  <a:lnTo>
                    <a:pt x="2076" y="1401"/>
                  </a:lnTo>
                  <a:lnTo>
                    <a:pt x="2076" y="1770"/>
                  </a:lnTo>
                  <a:close/>
                  <a:moveTo>
                    <a:pt x="2076" y="1243"/>
                  </a:moveTo>
                  <a:lnTo>
                    <a:pt x="1699" y="1243"/>
                  </a:lnTo>
                  <a:lnTo>
                    <a:pt x="1699" y="874"/>
                  </a:lnTo>
                  <a:lnTo>
                    <a:pt x="2076" y="874"/>
                  </a:lnTo>
                  <a:lnTo>
                    <a:pt x="2076" y="1243"/>
                  </a:lnTo>
                  <a:close/>
                  <a:moveTo>
                    <a:pt x="2076" y="726"/>
                  </a:moveTo>
                  <a:lnTo>
                    <a:pt x="1699" y="726"/>
                  </a:lnTo>
                  <a:lnTo>
                    <a:pt x="1699" y="357"/>
                  </a:lnTo>
                  <a:lnTo>
                    <a:pt x="2076" y="357"/>
                  </a:lnTo>
                  <a:lnTo>
                    <a:pt x="2076" y="726"/>
                  </a:lnTo>
                  <a:close/>
                  <a:moveTo>
                    <a:pt x="2620" y="1770"/>
                  </a:moveTo>
                  <a:lnTo>
                    <a:pt x="2243" y="1770"/>
                  </a:lnTo>
                  <a:lnTo>
                    <a:pt x="2243" y="1401"/>
                  </a:lnTo>
                  <a:lnTo>
                    <a:pt x="2620" y="1401"/>
                  </a:lnTo>
                  <a:lnTo>
                    <a:pt x="2620" y="1770"/>
                  </a:lnTo>
                  <a:close/>
                  <a:moveTo>
                    <a:pt x="2620" y="1243"/>
                  </a:moveTo>
                  <a:lnTo>
                    <a:pt x="2243" y="1243"/>
                  </a:lnTo>
                  <a:lnTo>
                    <a:pt x="2243" y="874"/>
                  </a:lnTo>
                  <a:lnTo>
                    <a:pt x="2620" y="874"/>
                  </a:lnTo>
                  <a:lnTo>
                    <a:pt x="2620" y="1243"/>
                  </a:lnTo>
                  <a:close/>
                  <a:moveTo>
                    <a:pt x="2620" y="726"/>
                  </a:moveTo>
                  <a:lnTo>
                    <a:pt x="2243" y="726"/>
                  </a:lnTo>
                  <a:lnTo>
                    <a:pt x="2243" y="357"/>
                  </a:lnTo>
                  <a:lnTo>
                    <a:pt x="2620" y="357"/>
                  </a:lnTo>
                  <a:lnTo>
                    <a:pt x="2620" y="726"/>
                  </a:lnTo>
                  <a:close/>
                  <a:moveTo>
                    <a:pt x="3178" y="1770"/>
                  </a:moveTo>
                  <a:lnTo>
                    <a:pt x="2800" y="1770"/>
                  </a:lnTo>
                  <a:lnTo>
                    <a:pt x="2800" y="1401"/>
                  </a:lnTo>
                  <a:lnTo>
                    <a:pt x="3178" y="1401"/>
                  </a:lnTo>
                  <a:lnTo>
                    <a:pt x="3178" y="1770"/>
                  </a:lnTo>
                  <a:close/>
                  <a:moveTo>
                    <a:pt x="3178" y="1243"/>
                  </a:moveTo>
                  <a:lnTo>
                    <a:pt x="2800" y="1243"/>
                  </a:lnTo>
                  <a:lnTo>
                    <a:pt x="2800" y="874"/>
                  </a:lnTo>
                  <a:lnTo>
                    <a:pt x="3178" y="874"/>
                  </a:lnTo>
                  <a:lnTo>
                    <a:pt x="3178" y="1243"/>
                  </a:lnTo>
                  <a:close/>
                  <a:moveTo>
                    <a:pt x="3178" y="726"/>
                  </a:moveTo>
                  <a:lnTo>
                    <a:pt x="2800" y="726"/>
                  </a:lnTo>
                  <a:lnTo>
                    <a:pt x="2800" y="357"/>
                  </a:lnTo>
                  <a:lnTo>
                    <a:pt x="3178" y="357"/>
                  </a:lnTo>
                  <a:lnTo>
                    <a:pt x="3178" y="726"/>
                  </a:lnTo>
                  <a:close/>
                  <a:moveTo>
                    <a:pt x="3728" y="1770"/>
                  </a:moveTo>
                  <a:lnTo>
                    <a:pt x="3350" y="1770"/>
                  </a:lnTo>
                  <a:lnTo>
                    <a:pt x="3350" y="1401"/>
                  </a:lnTo>
                  <a:lnTo>
                    <a:pt x="3728" y="1401"/>
                  </a:lnTo>
                  <a:lnTo>
                    <a:pt x="3728" y="1770"/>
                  </a:lnTo>
                  <a:close/>
                  <a:moveTo>
                    <a:pt x="3728" y="1243"/>
                  </a:moveTo>
                  <a:lnTo>
                    <a:pt x="3350" y="1243"/>
                  </a:lnTo>
                  <a:lnTo>
                    <a:pt x="3350" y="874"/>
                  </a:lnTo>
                  <a:lnTo>
                    <a:pt x="3728" y="874"/>
                  </a:lnTo>
                  <a:lnTo>
                    <a:pt x="3728" y="1243"/>
                  </a:lnTo>
                  <a:close/>
                  <a:moveTo>
                    <a:pt x="3728" y="726"/>
                  </a:moveTo>
                  <a:lnTo>
                    <a:pt x="3350" y="726"/>
                  </a:lnTo>
                  <a:lnTo>
                    <a:pt x="3350" y="357"/>
                  </a:lnTo>
                  <a:lnTo>
                    <a:pt x="3728" y="357"/>
                  </a:lnTo>
                  <a:lnTo>
                    <a:pt x="3728" y="726"/>
                  </a:lnTo>
                  <a:close/>
                  <a:moveTo>
                    <a:pt x="4572" y="1759"/>
                  </a:moveTo>
                  <a:lnTo>
                    <a:pt x="4085" y="1759"/>
                  </a:lnTo>
                  <a:lnTo>
                    <a:pt x="4085" y="1534"/>
                  </a:lnTo>
                  <a:lnTo>
                    <a:pt x="4572" y="1534"/>
                  </a:lnTo>
                  <a:lnTo>
                    <a:pt x="4572" y="1759"/>
                  </a:lnTo>
                  <a:close/>
                  <a:moveTo>
                    <a:pt x="4326" y="1127"/>
                  </a:moveTo>
                  <a:cubicBezTo>
                    <a:pt x="4111" y="1127"/>
                    <a:pt x="3937" y="953"/>
                    <a:pt x="3937" y="739"/>
                  </a:cubicBezTo>
                  <a:cubicBezTo>
                    <a:pt x="3937" y="524"/>
                    <a:pt x="4111" y="350"/>
                    <a:pt x="4326" y="350"/>
                  </a:cubicBezTo>
                  <a:cubicBezTo>
                    <a:pt x="4541" y="350"/>
                    <a:pt x="4715" y="524"/>
                    <a:pt x="4715" y="739"/>
                  </a:cubicBezTo>
                  <a:cubicBezTo>
                    <a:pt x="4715" y="953"/>
                    <a:pt x="4541" y="1127"/>
                    <a:pt x="4326" y="1127"/>
                  </a:cubicBezTo>
                  <a:close/>
                  <a:moveTo>
                    <a:pt x="4572" y="736"/>
                  </a:moveTo>
                  <a:cubicBezTo>
                    <a:pt x="4572" y="871"/>
                    <a:pt x="4463" y="980"/>
                    <a:pt x="4328" y="980"/>
                  </a:cubicBezTo>
                  <a:cubicBezTo>
                    <a:pt x="4194" y="980"/>
                    <a:pt x="4084" y="871"/>
                    <a:pt x="4084" y="736"/>
                  </a:cubicBezTo>
                  <a:cubicBezTo>
                    <a:pt x="4084" y="602"/>
                    <a:pt x="4194" y="493"/>
                    <a:pt x="4328" y="493"/>
                  </a:cubicBezTo>
                  <a:cubicBezTo>
                    <a:pt x="4463" y="493"/>
                    <a:pt x="4572" y="602"/>
                    <a:pt x="4572" y="736"/>
                  </a:cubicBezTo>
                  <a:close/>
                </a:path>
              </a:pathLst>
            </a:custGeom>
            <a:solidFill>
              <a:schemeClr val="tx1">
                <a:lumMod val="65000"/>
                <a:lumOff val="35000"/>
              </a:schemeClr>
            </a:solidFill>
            <a:ln>
              <a:noFill/>
            </a:ln>
          </p:spPr>
        </p:sp>
        <p:sp>
          <p:nvSpPr>
            <p:cNvPr id="13" name="server-rack_31811">
              <a:extLst>
                <a:ext uri="{FF2B5EF4-FFF2-40B4-BE49-F238E27FC236}">
                  <a16:creationId xmlns:a16="http://schemas.microsoft.com/office/drawing/2014/main" id="{DA62EE33-DDCA-46B5-BCD0-44FB25AF2263}"/>
                </a:ext>
              </a:extLst>
            </p:cNvPr>
            <p:cNvSpPr>
              <a:spLocks noChangeAspect="1"/>
            </p:cNvSpPr>
            <p:nvPr/>
          </p:nvSpPr>
          <p:spPr bwMode="auto">
            <a:xfrm>
              <a:off x="6400843" y="3622836"/>
              <a:ext cx="609685" cy="389435"/>
            </a:xfrm>
            <a:custGeom>
              <a:avLst/>
              <a:gdLst>
                <a:gd name="T0" fmla="*/ 5429 w 5429"/>
                <a:gd name="T1" fmla="*/ 0 h 2128"/>
                <a:gd name="T2" fmla="*/ 0 w 5429"/>
                <a:gd name="T3" fmla="*/ 873 h 2128"/>
                <a:gd name="T4" fmla="*/ 266 w 5429"/>
                <a:gd name="T5" fmla="*/ 1254 h 2128"/>
                <a:gd name="T6" fmla="*/ 0 w 5429"/>
                <a:gd name="T7" fmla="*/ 2128 h 2128"/>
                <a:gd name="T8" fmla="*/ 5429 w 5429"/>
                <a:gd name="T9" fmla="*/ 1254 h 2128"/>
                <a:gd name="T10" fmla="*/ 5122 w 5429"/>
                <a:gd name="T11" fmla="*/ 873 h 2128"/>
                <a:gd name="T12" fmla="*/ 5429 w 5429"/>
                <a:gd name="T13" fmla="*/ 873 h 2128"/>
                <a:gd name="T14" fmla="*/ 591 w 5429"/>
                <a:gd name="T15" fmla="*/ 1770 h 2128"/>
                <a:gd name="T16" fmla="*/ 968 w 5429"/>
                <a:gd name="T17" fmla="*/ 1401 h 2128"/>
                <a:gd name="T18" fmla="*/ 968 w 5429"/>
                <a:gd name="T19" fmla="*/ 1243 h 2128"/>
                <a:gd name="T20" fmla="*/ 591 w 5429"/>
                <a:gd name="T21" fmla="*/ 874 h 2128"/>
                <a:gd name="T22" fmla="*/ 968 w 5429"/>
                <a:gd name="T23" fmla="*/ 1243 h 2128"/>
                <a:gd name="T24" fmla="*/ 591 w 5429"/>
                <a:gd name="T25" fmla="*/ 726 h 2128"/>
                <a:gd name="T26" fmla="*/ 968 w 5429"/>
                <a:gd name="T27" fmla="*/ 357 h 2128"/>
                <a:gd name="T28" fmla="*/ 1526 w 5429"/>
                <a:gd name="T29" fmla="*/ 1770 h 2128"/>
                <a:gd name="T30" fmla="*/ 1149 w 5429"/>
                <a:gd name="T31" fmla="*/ 1401 h 2128"/>
                <a:gd name="T32" fmla="*/ 1526 w 5429"/>
                <a:gd name="T33" fmla="*/ 1770 h 2128"/>
                <a:gd name="T34" fmla="*/ 1149 w 5429"/>
                <a:gd name="T35" fmla="*/ 1243 h 2128"/>
                <a:gd name="T36" fmla="*/ 1526 w 5429"/>
                <a:gd name="T37" fmla="*/ 874 h 2128"/>
                <a:gd name="T38" fmla="*/ 1526 w 5429"/>
                <a:gd name="T39" fmla="*/ 726 h 2128"/>
                <a:gd name="T40" fmla="*/ 1149 w 5429"/>
                <a:gd name="T41" fmla="*/ 357 h 2128"/>
                <a:gd name="T42" fmla="*/ 1526 w 5429"/>
                <a:gd name="T43" fmla="*/ 726 h 2128"/>
                <a:gd name="T44" fmla="*/ 1699 w 5429"/>
                <a:gd name="T45" fmla="*/ 1770 h 2128"/>
                <a:gd name="T46" fmla="*/ 2076 w 5429"/>
                <a:gd name="T47" fmla="*/ 1401 h 2128"/>
                <a:gd name="T48" fmla="*/ 2076 w 5429"/>
                <a:gd name="T49" fmla="*/ 1243 h 2128"/>
                <a:gd name="T50" fmla="*/ 1699 w 5429"/>
                <a:gd name="T51" fmla="*/ 874 h 2128"/>
                <a:gd name="T52" fmla="*/ 2076 w 5429"/>
                <a:gd name="T53" fmla="*/ 1243 h 2128"/>
                <a:gd name="T54" fmla="*/ 1699 w 5429"/>
                <a:gd name="T55" fmla="*/ 726 h 2128"/>
                <a:gd name="T56" fmla="*/ 2076 w 5429"/>
                <a:gd name="T57" fmla="*/ 357 h 2128"/>
                <a:gd name="T58" fmla="*/ 2620 w 5429"/>
                <a:gd name="T59" fmla="*/ 1770 h 2128"/>
                <a:gd name="T60" fmla="*/ 2243 w 5429"/>
                <a:gd name="T61" fmla="*/ 1401 h 2128"/>
                <a:gd name="T62" fmla="*/ 2620 w 5429"/>
                <a:gd name="T63" fmla="*/ 1770 h 2128"/>
                <a:gd name="T64" fmla="*/ 2243 w 5429"/>
                <a:gd name="T65" fmla="*/ 1243 h 2128"/>
                <a:gd name="T66" fmla="*/ 2620 w 5429"/>
                <a:gd name="T67" fmla="*/ 874 h 2128"/>
                <a:gd name="T68" fmla="*/ 2620 w 5429"/>
                <a:gd name="T69" fmla="*/ 726 h 2128"/>
                <a:gd name="T70" fmla="*/ 2243 w 5429"/>
                <a:gd name="T71" fmla="*/ 357 h 2128"/>
                <a:gd name="T72" fmla="*/ 2620 w 5429"/>
                <a:gd name="T73" fmla="*/ 726 h 2128"/>
                <a:gd name="T74" fmla="*/ 2800 w 5429"/>
                <a:gd name="T75" fmla="*/ 1770 h 2128"/>
                <a:gd name="T76" fmla="*/ 3178 w 5429"/>
                <a:gd name="T77" fmla="*/ 1401 h 2128"/>
                <a:gd name="T78" fmla="*/ 3178 w 5429"/>
                <a:gd name="T79" fmla="*/ 1243 h 2128"/>
                <a:gd name="T80" fmla="*/ 2800 w 5429"/>
                <a:gd name="T81" fmla="*/ 874 h 2128"/>
                <a:gd name="T82" fmla="*/ 3178 w 5429"/>
                <a:gd name="T83" fmla="*/ 1243 h 2128"/>
                <a:gd name="T84" fmla="*/ 2800 w 5429"/>
                <a:gd name="T85" fmla="*/ 726 h 2128"/>
                <a:gd name="T86" fmla="*/ 3178 w 5429"/>
                <a:gd name="T87" fmla="*/ 357 h 2128"/>
                <a:gd name="T88" fmla="*/ 3728 w 5429"/>
                <a:gd name="T89" fmla="*/ 1770 h 2128"/>
                <a:gd name="T90" fmla="*/ 3350 w 5429"/>
                <a:gd name="T91" fmla="*/ 1401 h 2128"/>
                <a:gd name="T92" fmla="*/ 3728 w 5429"/>
                <a:gd name="T93" fmla="*/ 1770 h 2128"/>
                <a:gd name="T94" fmla="*/ 3350 w 5429"/>
                <a:gd name="T95" fmla="*/ 1243 h 2128"/>
                <a:gd name="T96" fmla="*/ 3728 w 5429"/>
                <a:gd name="T97" fmla="*/ 874 h 2128"/>
                <a:gd name="T98" fmla="*/ 3728 w 5429"/>
                <a:gd name="T99" fmla="*/ 726 h 2128"/>
                <a:gd name="T100" fmla="*/ 3350 w 5429"/>
                <a:gd name="T101" fmla="*/ 357 h 2128"/>
                <a:gd name="T102" fmla="*/ 3728 w 5429"/>
                <a:gd name="T103" fmla="*/ 726 h 2128"/>
                <a:gd name="T104" fmla="*/ 4085 w 5429"/>
                <a:gd name="T105" fmla="*/ 1759 h 2128"/>
                <a:gd name="T106" fmla="*/ 4572 w 5429"/>
                <a:gd name="T107" fmla="*/ 1534 h 2128"/>
                <a:gd name="T108" fmla="*/ 4326 w 5429"/>
                <a:gd name="T109" fmla="*/ 1127 h 2128"/>
                <a:gd name="T110" fmla="*/ 4326 w 5429"/>
                <a:gd name="T111" fmla="*/ 350 h 2128"/>
                <a:gd name="T112" fmla="*/ 4326 w 5429"/>
                <a:gd name="T113" fmla="*/ 1127 h 2128"/>
                <a:gd name="T114" fmla="*/ 4328 w 5429"/>
                <a:gd name="T115" fmla="*/ 980 h 2128"/>
                <a:gd name="T116" fmla="*/ 4328 w 5429"/>
                <a:gd name="T117" fmla="*/ 493 h 2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29" h="2128">
                  <a:moveTo>
                    <a:pt x="5429" y="873"/>
                  </a:moveTo>
                  <a:lnTo>
                    <a:pt x="5429" y="0"/>
                  </a:lnTo>
                  <a:lnTo>
                    <a:pt x="0" y="0"/>
                  </a:lnTo>
                  <a:lnTo>
                    <a:pt x="0" y="873"/>
                  </a:lnTo>
                  <a:lnTo>
                    <a:pt x="266" y="873"/>
                  </a:lnTo>
                  <a:lnTo>
                    <a:pt x="266" y="1254"/>
                  </a:lnTo>
                  <a:lnTo>
                    <a:pt x="0" y="1254"/>
                  </a:lnTo>
                  <a:lnTo>
                    <a:pt x="0" y="2128"/>
                  </a:lnTo>
                  <a:lnTo>
                    <a:pt x="5429" y="2128"/>
                  </a:lnTo>
                  <a:lnTo>
                    <a:pt x="5429" y="1254"/>
                  </a:lnTo>
                  <a:lnTo>
                    <a:pt x="5122" y="1254"/>
                  </a:lnTo>
                  <a:lnTo>
                    <a:pt x="5122" y="873"/>
                  </a:lnTo>
                  <a:lnTo>
                    <a:pt x="5429" y="873"/>
                  </a:lnTo>
                  <a:lnTo>
                    <a:pt x="5429" y="873"/>
                  </a:lnTo>
                  <a:close/>
                  <a:moveTo>
                    <a:pt x="968" y="1770"/>
                  </a:moveTo>
                  <a:lnTo>
                    <a:pt x="591" y="1770"/>
                  </a:lnTo>
                  <a:lnTo>
                    <a:pt x="591" y="1401"/>
                  </a:lnTo>
                  <a:lnTo>
                    <a:pt x="968" y="1401"/>
                  </a:lnTo>
                  <a:lnTo>
                    <a:pt x="968" y="1770"/>
                  </a:lnTo>
                  <a:close/>
                  <a:moveTo>
                    <a:pt x="968" y="1243"/>
                  </a:moveTo>
                  <a:lnTo>
                    <a:pt x="591" y="1243"/>
                  </a:lnTo>
                  <a:lnTo>
                    <a:pt x="591" y="874"/>
                  </a:lnTo>
                  <a:lnTo>
                    <a:pt x="968" y="874"/>
                  </a:lnTo>
                  <a:lnTo>
                    <a:pt x="968" y="1243"/>
                  </a:lnTo>
                  <a:close/>
                  <a:moveTo>
                    <a:pt x="968" y="726"/>
                  </a:moveTo>
                  <a:lnTo>
                    <a:pt x="591" y="726"/>
                  </a:lnTo>
                  <a:lnTo>
                    <a:pt x="591" y="357"/>
                  </a:lnTo>
                  <a:lnTo>
                    <a:pt x="968" y="357"/>
                  </a:lnTo>
                  <a:lnTo>
                    <a:pt x="968" y="726"/>
                  </a:lnTo>
                  <a:close/>
                  <a:moveTo>
                    <a:pt x="1526" y="1770"/>
                  </a:moveTo>
                  <a:lnTo>
                    <a:pt x="1149" y="1770"/>
                  </a:lnTo>
                  <a:lnTo>
                    <a:pt x="1149" y="1401"/>
                  </a:lnTo>
                  <a:lnTo>
                    <a:pt x="1526" y="1401"/>
                  </a:lnTo>
                  <a:lnTo>
                    <a:pt x="1526" y="1770"/>
                  </a:lnTo>
                  <a:close/>
                  <a:moveTo>
                    <a:pt x="1526" y="1243"/>
                  </a:moveTo>
                  <a:lnTo>
                    <a:pt x="1149" y="1243"/>
                  </a:lnTo>
                  <a:lnTo>
                    <a:pt x="1149" y="874"/>
                  </a:lnTo>
                  <a:lnTo>
                    <a:pt x="1526" y="874"/>
                  </a:lnTo>
                  <a:lnTo>
                    <a:pt x="1526" y="1243"/>
                  </a:lnTo>
                  <a:close/>
                  <a:moveTo>
                    <a:pt x="1526" y="726"/>
                  </a:moveTo>
                  <a:lnTo>
                    <a:pt x="1149" y="726"/>
                  </a:lnTo>
                  <a:lnTo>
                    <a:pt x="1149" y="357"/>
                  </a:lnTo>
                  <a:lnTo>
                    <a:pt x="1526" y="357"/>
                  </a:lnTo>
                  <a:lnTo>
                    <a:pt x="1526" y="726"/>
                  </a:lnTo>
                  <a:close/>
                  <a:moveTo>
                    <a:pt x="2076" y="1770"/>
                  </a:moveTo>
                  <a:lnTo>
                    <a:pt x="1699" y="1770"/>
                  </a:lnTo>
                  <a:lnTo>
                    <a:pt x="1699" y="1401"/>
                  </a:lnTo>
                  <a:lnTo>
                    <a:pt x="2076" y="1401"/>
                  </a:lnTo>
                  <a:lnTo>
                    <a:pt x="2076" y="1770"/>
                  </a:lnTo>
                  <a:close/>
                  <a:moveTo>
                    <a:pt x="2076" y="1243"/>
                  </a:moveTo>
                  <a:lnTo>
                    <a:pt x="1699" y="1243"/>
                  </a:lnTo>
                  <a:lnTo>
                    <a:pt x="1699" y="874"/>
                  </a:lnTo>
                  <a:lnTo>
                    <a:pt x="2076" y="874"/>
                  </a:lnTo>
                  <a:lnTo>
                    <a:pt x="2076" y="1243"/>
                  </a:lnTo>
                  <a:close/>
                  <a:moveTo>
                    <a:pt x="2076" y="726"/>
                  </a:moveTo>
                  <a:lnTo>
                    <a:pt x="1699" y="726"/>
                  </a:lnTo>
                  <a:lnTo>
                    <a:pt x="1699" y="357"/>
                  </a:lnTo>
                  <a:lnTo>
                    <a:pt x="2076" y="357"/>
                  </a:lnTo>
                  <a:lnTo>
                    <a:pt x="2076" y="726"/>
                  </a:lnTo>
                  <a:close/>
                  <a:moveTo>
                    <a:pt x="2620" y="1770"/>
                  </a:moveTo>
                  <a:lnTo>
                    <a:pt x="2243" y="1770"/>
                  </a:lnTo>
                  <a:lnTo>
                    <a:pt x="2243" y="1401"/>
                  </a:lnTo>
                  <a:lnTo>
                    <a:pt x="2620" y="1401"/>
                  </a:lnTo>
                  <a:lnTo>
                    <a:pt x="2620" y="1770"/>
                  </a:lnTo>
                  <a:close/>
                  <a:moveTo>
                    <a:pt x="2620" y="1243"/>
                  </a:moveTo>
                  <a:lnTo>
                    <a:pt x="2243" y="1243"/>
                  </a:lnTo>
                  <a:lnTo>
                    <a:pt x="2243" y="874"/>
                  </a:lnTo>
                  <a:lnTo>
                    <a:pt x="2620" y="874"/>
                  </a:lnTo>
                  <a:lnTo>
                    <a:pt x="2620" y="1243"/>
                  </a:lnTo>
                  <a:close/>
                  <a:moveTo>
                    <a:pt x="2620" y="726"/>
                  </a:moveTo>
                  <a:lnTo>
                    <a:pt x="2243" y="726"/>
                  </a:lnTo>
                  <a:lnTo>
                    <a:pt x="2243" y="357"/>
                  </a:lnTo>
                  <a:lnTo>
                    <a:pt x="2620" y="357"/>
                  </a:lnTo>
                  <a:lnTo>
                    <a:pt x="2620" y="726"/>
                  </a:lnTo>
                  <a:close/>
                  <a:moveTo>
                    <a:pt x="3178" y="1770"/>
                  </a:moveTo>
                  <a:lnTo>
                    <a:pt x="2800" y="1770"/>
                  </a:lnTo>
                  <a:lnTo>
                    <a:pt x="2800" y="1401"/>
                  </a:lnTo>
                  <a:lnTo>
                    <a:pt x="3178" y="1401"/>
                  </a:lnTo>
                  <a:lnTo>
                    <a:pt x="3178" y="1770"/>
                  </a:lnTo>
                  <a:close/>
                  <a:moveTo>
                    <a:pt x="3178" y="1243"/>
                  </a:moveTo>
                  <a:lnTo>
                    <a:pt x="2800" y="1243"/>
                  </a:lnTo>
                  <a:lnTo>
                    <a:pt x="2800" y="874"/>
                  </a:lnTo>
                  <a:lnTo>
                    <a:pt x="3178" y="874"/>
                  </a:lnTo>
                  <a:lnTo>
                    <a:pt x="3178" y="1243"/>
                  </a:lnTo>
                  <a:close/>
                  <a:moveTo>
                    <a:pt x="3178" y="726"/>
                  </a:moveTo>
                  <a:lnTo>
                    <a:pt x="2800" y="726"/>
                  </a:lnTo>
                  <a:lnTo>
                    <a:pt x="2800" y="357"/>
                  </a:lnTo>
                  <a:lnTo>
                    <a:pt x="3178" y="357"/>
                  </a:lnTo>
                  <a:lnTo>
                    <a:pt x="3178" y="726"/>
                  </a:lnTo>
                  <a:close/>
                  <a:moveTo>
                    <a:pt x="3728" y="1770"/>
                  </a:moveTo>
                  <a:lnTo>
                    <a:pt x="3350" y="1770"/>
                  </a:lnTo>
                  <a:lnTo>
                    <a:pt x="3350" y="1401"/>
                  </a:lnTo>
                  <a:lnTo>
                    <a:pt x="3728" y="1401"/>
                  </a:lnTo>
                  <a:lnTo>
                    <a:pt x="3728" y="1770"/>
                  </a:lnTo>
                  <a:close/>
                  <a:moveTo>
                    <a:pt x="3728" y="1243"/>
                  </a:moveTo>
                  <a:lnTo>
                    <a:pt x="3350" y="1243"/>
                  </a:lnTo>
                  <a:lnTo>
                    <a:pt x="3350" y="874"/>
                  </a:lnTo>
                  <a:lnTo>
                    <a:pt x="3728" y="874"/>
                  </a:lnTo>
                  <a:lnTo>
                    <a:pt x="3728" y="1243"/>
                  </a:lnTo>
                  <a:close/>
                  <a:moveTo>
                    <a:pt x="3728" y="726"/>
                  </a:moveTo>
                  <a:lnTo>
                    <a:pt x="3350" y="726"/>
                  </a:lnTo>
                  <a:lnTo>
                    <a:pt x="3350" y="357"/>
                  </a:lnTo>
                  <a:lnTo>
                    <a:pt x="3728" y="357"/>
                  </a:lnTo>
                  <a:lnTo>
                    <a:pt x="3728" y="726"/>
                  </a:lnTo>
                  <a:close/>
                  <a:moveTo>
                    <a:pt x="4572" y="1759"/>
                  </a:moveTo>
                  <a:lnTo>
                    <a:pt x="4085" y="1759"/>
                  </a:lnTo>
                  <a:lnTo>
                    <a:pt x="4085" y="1534"/>
                  </a:lnTo>
                  <a:lnTo>
                    <a:pt x="4572" y="1534"/>
                  </a:lnTo>
                  <a:lnTo>
                    <a:pt x="4572" y="1759"/>
                  </a:lnTo>
                  <a:close/>
                  <a:moveTo>
                    <a:pt x="4326" y="1127"/>
                  </a:moveTo>
                  <a:cubicBezTo>
                    <a:pt x="4111" y="1127"/>
                    <a:pt x="3937" y="953"/>
                    <a:pt x="3937" y="739"/>
                  </a:cubicBezTo>
                  <a:cubicBezTo>
                    <a:pt x="3937" y="524"/>
                    <a:pt x="4111" y="350"/>
                    <a:pt x="4326" y="350"/>
                  </a:cubicBezTo>
                  <a:cubicBezTo>
                    <a:pt x="4541" y="350"/>
                    <a:pt x="4715" y="524"/>
                    <a:pt x="4715" y="739"/>
                  </a:cubicBezTo>
                  <a:cubicBezTo>
                    <a:pt x="4715" y="953"/>
                    <a:pt x="4541" y="1127"/>
                    <a:pt x="4326" y="1127"/>
                  </a:cubicBezTo>
                  <a:close/>
                  <a:moveTo>
                    <a:pt x="4572" y="736"/>
                  </a:moveTo>
                  <a:cubicBezTo>
                    <a:pt x="4572" y="871"/>
                    <a:pt x="4463" y="980"/>
                    <a:pt x="4328" y="980"/>
                  </a:cubicBezTo>
                  <a:cubicBezTo>
                    <a:pt x="4194" y="980"/>
                    <a:pt x="4084" y="871"/>
                    <a:pt x="4084" y="736"/>
                  </a:cubicBezTo>
                  <a:cubicBezTo>
                    <a:pt x="4084" y="602"/>
                    <a:pt x="4194" y="493"/>
                    <a:pt x="4328" y="493"/>
                  </a:cubicBezTo>
                  <a:cubicBezTo>
                    <a:pt x="4463" y="493"/>
                    <a:pt x="4572" y="602"/>
                    <a:pt x="4572" y="736"/>
                  </a:cubicBezTo>
                  <a:close/>
                </a:path>
              </a:pathLst>
            </a:custGeom>
            <a:solidFill>
              <a:schemeClr val="tx1">
                <a:lumMod val="65000"/>
                <a:lumOff val="35000"/>
              </a:schemeClr>
            </a:solidFill>
            <a:ln>
              <a:noFill/>
            </a:ln>
          </p:spPr>
        </p:sp>
      </p:grpSp>
      <p:sp>
        <p:nvSpPr>
          <p:cNvPr id="14" name="文本框 13">
            <a:extLst>
              <a:ext uri="{FF2B5EF4-FFF2-40B4-BE49-F238E27FC236}">
                <a16:creationId xmlns:a16="http://schemas.microsoft.com/office/drawing/2014/main" id="{95F04DED-7271-45E2-843C-CA378AD43A94}"/>
              </a:ext>
            </a:extLst>
          </p:cNvPr>
          <p:cNvSpPr txBox="1"/>
          <p:nvPr/>
        </p:nvSpPr>
        <p:spPr>
          <a:xfrm>
            <a:off x="5143385" y="4557208"/>
            <a:ext cx="2530548" cy="400110"/>
          </a:xfrm>
          <a:prstGeom prst="rect">
            <a:avLst/>
          </a:prstGeom>
          <a:noFill/>
        </p:spPr>
        <p:txBody>
          <a:bodyPr wrap="square" rtlCol="0">
            <a:spAutoFit/>
          </a:bodyPr>
          <a:lstStyle/>
          <a:p>
            <a:pPr algn="ctr"/>
            <a:r>
              <a:rPr lang="zh-CN" altLang="en-US" sz="2000" dirty="0">
                <a:solidFill>
                  <a:schemeClr val="bg1"/>
                </a:solidFill>
                <a:latin typeface="微软雅黑" panose="020B0503020204020204" pitchFamily="34" charset="-122"/>
                <a:ea typeface="微软雅黑" panose="020B0503020204020204" pitchFamily="34" charset="-122"/>
              </a:rPr>
              <a:t>每个项目部署</a:t>
            </a:r>
            <a:r>
              <a:rPr lang="zh-CN" altLang="en-US" sz="2000" dirty="0">
                <a:solidFill>
                  <a:srgbClr val="FFC000"/>
                </a:solidFill>
                <a:latin typeface="微软雅黑" panose="020B0503020204020204" pitchFamily="34" charset="-122"/>
                <a:ea typeface="微软雅黑" panose="020B0503020204020204" pitchFamily="34" charset="-122"/>
              </a:rPr>
              <a:t>不限</a:t>
            </a:r>
            <a:r>
              <a:rPr lang="zh-CN" altLang="en-US" sz="2000" dirty="0">
                <a:solidFill>
                  <a:schemeClr val="bg1"/>
                </a:solidFill>
                <a:latin typeface="微软雅黑" panose="020B0503020204020204" pitchFamily="34" charset="-122"/>
                <a:ea typeface="微软雅黑" panose="020B0503020204020204" pitchFamily="34" charset="-122"/>
              </a:rPr>
              <a:t>套</a:t>
            </a:r>
          </a:p>
        </p:txBody>
      </p:sp>
      <p:sp>
        <p:nvSpPr>
          <p:cNvPr id="15" name="文本框 14">
            <a:extLst>
              <a:ext uri="{FF2B5EF4-FFF2-40B4-BE49-F238E27FC236}">
                <a16:creationId xmlns:a16="http://schemas.microsoft.com/office/drawing/2014/main" id="{D6FC9FAC-9ABF-4FF0-82F8-6013835983A8}"/>
              </a:ext>
            </a:extLst>
          </p:cNvPr>
          <p:cNvSpPr txBox="1"/>
          <p:nvPr/>
        </p:nvSpPr>
        <p:spPr>
          <a:xfrm>
            <a:off x="8080704" y="3179296"/>
            <a:ext cx="1699504" cy="1107996"/>
          </a:xfrm>
          <a:prstGeom prst="rect">
            <a:avLst/>
          </a:prstGeom>
          <a:noFill/>
        </p:spPr>
        <p:txBody>
          <a:bodyPr wrap="none" rtlCol="0">
            <a:spAutoFit/>
          </a:bodyPr>
          <a:lstStyle/>
          <a:p>
            <a:pPr algn="l"/>
            <a:r>
              <a:rPr lang="en-US" altLang="zh-CN" sz="3600" dirty="0">
                <a:solidFill>
                  <a:srgbClr val="FFC000"/>
                </a:solidFill>
                <a:latin typeface="微软雅黑" panose="020B0503020204020204" pitchFamily="34" charset="-122"/>
                <a:ea typeface="微软雅黑" panose="020B0503020204020204" pitchFamily="34" charset="-122"/>
              </a:rPr>
              <a:t>= </a:t>
            </a:r>
            <a:r>
              <a:rPr lang="en-US" altLang="zh-CN" sz="6600" b="1" dirty="0">
                <a:solidFill>
                  <a:srgbClr val="FFC000"/>
                </a:solidFill>
                <a:latin typeface="微软雅黑" panose="020B0503020204020204" pitchFamily="34" charset="-122"/>
                <a:ea typeface="微软雅黑" panose="020B0503020204020204" pitchFamily="34" charset="-122"/>
              </a:rPr>
              <a:t>8</a:t>
            </a:r>
            <a:r>
              <a:rPr lang="zh-CN" altLang="en-US" sz="4000" dirty="0">
                <a:solidFill>
                  <a:srgbClr val="FFC000"/>
                </a:solidFill>
                <a:latin typeface="微软雅黑" panose="020B0503020204020204" pitchFamily="34" charset="-122"/>
                <a:ea typeface="微软雅黑" panose="020B0503020204020204" pitchFamily="34" charset="-122"/>
              </a:rPr>
              <a:t>万</a:t>
            </a:r>
            <a:endParaRPr lang="zh-CN" altLang="en-US" sz="3600" dirty="0">
              <a:solidFill>
                <a:srgbClr val="FFC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2207671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a:extLst>
              <a:ext uri="{FF2B5EF4-FFF2-40B4-BE49-F238E27FC236}">
                <a16:creationId xmlns:a16="http://schemas.microsoft.com/office/drawing/2014/main" id="{7A484053-8B98-4620-A56E-357D05B985EC}"/>
              </a:ext>
            </a:extLst>
          </p:cNvPr>
          <p:cNvSpPr txBox="1"/>
          <p:nvPr/>
        </p:nvSpPr>
        <p:spPr>
          <a:xfrm>
            <a:off x="839787" y="511970"/>
            <a:ext cx="10512425" cy="1569660"/>
          </a:xfrm>
          <a:prstGeom prst="rect">
            <a:avLst/>
          </a:prstGeom>
          <a:noFill/>
        </p:spPr>
        <p:txBody>
          <a:bodyPr wrap="square" rtlCol="0">
            <a:spAutoFit/>
          </a:bodyPr>
          <a:lstStyle/>
          <a:p>
            <a:pPr algn="ctr"/>
            <a:r>
              <a:rPr lang="zh-CN" altLang="en-US" sz="4800" dirty="0">
                <a:solidFill>
                  <a:schemeClr val="bg1">
                    <a:lumMod val="65000"/>
                  </a:schemeClr>
                </a:solidFill>
                <a:latin typeface="锐字逼格青春粗黑体简2.0" panose="02010604000000000000" pitchFamily="2" charset="-122"/>
                <a:ea typeface="锐字逼格青春粗黑体简2.0" panose="02010604000000000000" pitchFamily="2" charset="-122"/>
              </a:rPr>
              <a:t>润乾报表</a:t>
            </a:r>
            <a:endParaRPr lang="en-US" altLang="zh-CN" sz="4800" dirty="0">
              <a:solidFill>
                <a:schemeClr val="bg1">
                  <a:lumMod val="65000"/>
                </a:schemeClr>
              </a:solidFill>
              <a:latin typeface="锐字逼格青春粗黑体简2.0" panose="02010604000000000000" pitchFamily="2" charset="-122"/>
              <a:ea typeface="锐字逼格青春粗黑体简2.0" panose="02010604000000000000" pitchFamily="2" charset="-122"/>
            </a:endParaRPr>
          </a:p>
          <a:p>
            <a:pPr algn="ctr"/>
            <a:r>
              <a:rPr lang="zh-CN" altLang="en-US" sz="4800" dirty="0">
                <a:solidFill>
                  <a:schemeClr val="bg1">
                    <a:lumMod val="65000"/>
                  </a:schemeClr>
                </a:solidFill>
                <a:latin typeface="锐字逼格青春粗黑体简2.0" panose="02010604000000000000" pitchFamily="2" charset="-122"/>
                <a:ea typeface="锐字逼格青春粗黑体简2.0" panose="02010604000000000000" pitchFamily="2" charset="-122"/>
              </a:rPr>
              <a:t>可能</a:t>
            </a:r>
            <a:r>
              <a:rPr lang="zh-CN" altLang="en-US" sz="4800" dirty="0">
                <a:solidFill>
                  <a:srgbClr val="FFC000"/>
                </a:solidFill>
                <a:latin typeface="锐字逼格青春粗黑体简2.0" panose="02010604000000000000" pitchFamily="2" charset="-122"/>
                <a:ea typeface="锐字逼格青春粗黑体简2.0" panose="02010604000000000000" pitchFamily="2" charset="-122"/>
              </a:rPr>
              <a:t>比开源还便宜</a:t>
            </a:r>
            <a:r>
              <a:rPr lang="zh-CN" altLang="en-US" sz="4800" dirty="0">
                <a:solidFill>
                  <a:schemeClr val="bg1">
                    <a:lumMod val="65000"/>
                  </a:schemeClr>
                </a:solidFill>
                <a:latin typeface="锐字逼格青春粗黑体简2.0" panose="02010604000000000000" pitchFamily="2" charset="-122"/>
                <a:ea typeface="锐字逼格青春粗黑体简2.0" panose="02010604000000000000" pitchFamily="2" charset="-122"/>
              </a:rPr>
              <a:t>的报表工具</a:t>
            </a:r>
            <a:endParaRPr lang="zh-CN" altLang="en-US" sz="4800" dirty="0">
              <a:solidFill>
                <a:srgbClr val="FFC000"/>
              </a:solidFill>
              <a:latin typeface="锐字逼格青春粗黑体简2.0" panose="02010604000000000000" pitchFamily="2" charset="-122"/>
              <a:ea typeface="锐字逼格青春粗黑体简2.0" panose="02010604000000000000" pitchFamily="2" charset="-122"/>
            </a:endParaRPr>
          </a:p>
        </p:txBody>
      </p:sp>
      <p:sp>
        <p:nvSpPr>
          <p:cNvPr id="4" name="文本框 3">
            <a:extLst>
              <a:ext uri="{FF2B5EF4-FFF2-40B4-BE49-F238E27FC236}">
                <a16:creationId xmlns:a16="http://schemas.microsoft.com/office/drawing/2014/main" id="{0722B357-5C6B-437A-A0B9-9254E23FBC27}"/>
              </a:ext>
            </a:extLst>
          </p:cNvPr>
          <p:cNvSpPr txBox="1"/>
          <p:nvPr/>
        </p:nvSpPr>
        <p:spPr>
          <a:xfrm>
            <a:off x="1616272" y="2806071"/>
            <a:ext cx="1317990" cy="3046988"/>
          </a:xfrm>
          <a:prstGeom prst="rect">
            <a:avLst/>
          </a:prstGeom>
          <a:noFill/>
        </p:spPr>
        <p:txBody>
          <a:bodyPr wrap="none" rtlCol="0">
            <a:spAutoFit/>
          </a:bodyPr>
          <a:lstStyle/>
          <a:p>
            <a:pPr algn="ctr"/>
            <a:r>
              <a:rPr lang="zh-CN" altLang="en-US" sz="9600" dirty="0">
                <a:solidFill>
                  <a:schemeClr val="tx1">
                    <a:lumMod val="75000"/>
                    <a:lumOff val="25000"/>
                  </a:schemeClr>
                </a:solidFill>
                <a:latin typeface="庞门正道标题体" panose="02010600030101010101" pitchFamily="2" charset="-122"/>
                <a:ea typeface="庞门正道标题体" panose="02010600030101010101" pitchFamily="2" charset="-122"/>
              </a:rPr>
              <a:t>原</a:t>
            </a:r>
          </a:p>
          <a:p>
            <a:pPr algn="ctr"/>
            <a:r>
              <a:rPr lang="zh-CN" altLang="en-US" sz="9600" dirty="0">
                <a:solidFill>
                  <a:schemeClr val="tx1">
                    <a:lumMod val="75000"/>
                    <a:lumOff val="25000"/>
                  </a:schemeClr>
                </a:solidFill>
                <a:latin typeface="庞门正道标题体" panose="02010600030101010101" pitchFamily="2" charset="-122"/>
                <a:ea typeface="庞门正道标题体" panose="02010600030101010101" pitchFamily="2" charset="-122"/>
              </a:rPr>
              <a:t>因</a:t>
            </a:r>
          </a:p>
        </p:txBody>
      </p:sp>
      <p:sp>
        <p:nvSpPr>
          <p:cNvPr id="5" name="矩形 4">
            <a:extLst>
              <a:ext uri="{FF2B5EF4-FFF2-40B4-BE49-F238E27FC236}">
                <a16:creationId xmlns:a16="http://schemas.microsoft.com/office/drawing/2014/main" id="{F7B4C4EB-1135-4058-9924-525F28610242}"/>
              </a:ext>
            </a:extLst>
          </p:cNvPr>
          <p:cNvSpPr/>
          <p:nvPr/>
        </p:nvSpPr>
        <p:spPr>
          <a:xfrm>
            <a:off x="1178442" y="2412566"/>
            <a:ext cx="9835117" cy="3833998"/>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a:extLst>
              <a:ext uri="{FF2B5EF4-FFF2-40B4-BE49-F238E27FC236}">
                <a16:creationId xmlns:a16="http://schemas.microsoft.com/office/drawing/2014/main" id="{C80C42E2-BDBE-477D-BC13-ED37AB7D0CC8}"/>
              </a:ext>
            </a:extLst>
          </p:cNvPr>
          <p:cNvSpPr txBox="1"/>
          <p:nvPr/>
        </p:nvSpPr>
        <p:spPr>
          <a:xfrm>
            <a:off x="3466370" y="2806071"/>
            <a:ext cx="6687238" cy="2862322"/>
          </a:xfrm>
          <a:prstGeom prst="rect">
            <a:avLst/>
          </a:prstGeom>
          <a:noFill/>
        </p:spPr>
        <p:txBody>
          <a:bodyPr wrap="square" rtlCol="0">
            <a:spAutoFit/>
          </a:bodyPr>
          <a:lstStyle/>
          <a:p>
            <a:pPr marL="342900" indent="-342900" algn="l">
              <a:lnSpc>
                <a:spcPct val="150000"/>
              </a:lnSpc>
              <a:buFont typeface="Wingdings" panose="05000000000000000000" pitchFamily="2" charset="2"/>
              <a:buChar char="ü"/>
            </a:pPr>
            <a:r>
              <a:rPr lang="zh-CN" altLang="en-US" sz="2400" dirty="0">
                <a:solidFill>
                  <a:srgbClr val="FFC000"/>
                </a:solidFill>
                <a:latin typeface="微软雅黑" panose="020B0503020204020204" pitchFamily="34" charset="-122"/>
                <a:ea typeface="微软雅黑" panose="020B0503020204020204" pitchFamily="34" charset="-122"/>
              </a:rPr>
              <a:t>历经</a:t>
            </a:r>
            <a:r>
              <a:rPr lang="en-US" altLang="zh-CN" sz="2400" dirty="0">
                <a:solidFill>
                  <a:srgbClr val="FFC000"/>
                </a:solidFill>
                <a:latin typeface="微软雅黑" panose="020B0503020204020204" pitchFamily="34" charset="-122"/>
                <a:ea typeface="微软雅黑" panose="020B0503020204020204" pitchFamily="34" charset="-122"/>
              </a:rPr>
              <a:t>16</a:t>
            </a:r>
            <a:r>
              <a:rPr lang="zh-CN" altLang="en-US" sz="2400" dirty="0">
                <a:solidFill>
                  <a:srgbClr val="FFC000"/>
                </a:solidFill>
                <a:latin typeface="微软雅黑" panose="020B0503020204020204" pitchFamily="34" charset="-122"/>
                <a:ea typeface="微软雅黑" panose="020B0503020204020204" pitchFamily="34" charset="-122"/>
              </a:rPr>
              <a:t>年</a:t>
            </a:r>
            <a:r>
              <a:rPr lang="zh-CN" altLang="en-US" sz="2400" dirty="0">
                <a:solidFill>
                  <a:schemeClr val="bg1">
                    <a:lumMod val="65000"/>
                  </a:schemeClr>
                </a:solidFill>
                <a:latin typeface="微软雅黑" panose="020B0503020204020204" pitchFamily="34" charset="-122"/>
                <a:ea typeface="微软雅黑" panose="020B0503020204020204" pitchFamily="34" charset="-122"/>
              </a:rPr>
              <a:t>，中国式报表工具鼻祖</a:t>
            </a:r>
            <a:endParaRPr lang="en-US" altLang="zh-CN" sz="2400" dirty="0">
              <a:solidFill>
                <a:schemeClr val="bg1">
                  <a:lumMod val="65000"/>
                </a:schemeClr>
              </a:solidFill>
              <a:latin typeface="微软雅黑" panose="020B0503020204020204" pitchFamily="34" charset="-122"/>
              <a:ea typeface="微软雅黑" panose="020B0503020204020204" pitchFamily="34" charset="-122"/>
            </a:endParaRPr>
          </a:p>
          <a:p>
            <a:pPr marL="342900" indent="-342900" algn="l">
              <a:lnSpc>
                <a:spcPct val="150000"/>
              </a:lnSpc>
              <a:buFont typeface="Wingdings" panose="05000000000000000000" pitchFamily="2" charset="2"/>
              <a:buChar char="ü"/>
            </a:pPr>
            <a:r>
              <a:rPr lang="zh-CN" altLang="en-US" sz="2400" dirty="0">
                <a:solidFill>
                  <a:schemeClr val="bg1">
                    <a:lumMod val="65000"/>
                  </a:schemeClr>
                </a:solidFill>
                <a:latin typeface="微软雅黑" panose="020B0503020204020204" pitchFamily="34" charset="-122"/>
                <a:ea typeface="微软雅黑" panose="020B0503020204020204" pitchFamily="34" charset="-122"/>
              </a:rPr>
              <a:t>自主研发的非线性报表模型已成为</a:t>
            </a:r>
            <a:r>
              <a:rPr lang="zh-CN" altLang="en-US" sz="2400" dirty="0">
                <a:solidFill>
                  <a:srgbClr val="FFC000"/>
                </a:solidFill>
                <a:latin typeface="微软雅黑" panose="020B0503020204020204" pitchFamily="34" charset="-122"/>
                <a:ea typeface="微软雅黑" panose="020B0503020204020204" pitchFamily="34" charset="-122"/>
              </a:rPr>
              <a:t>行业标准</a:t>
            </a:r>
            <a:endParaRPr lang="en-US" altLang="zh-CN" sz="2400" dirty="0">
              <a:solidFill>
                <a:srgbClr val="FFC000"/>
              </a:solidFill>
              <a:latin typeface="微软雅黑" panose="020B0503020204020204" pitchFamily="34" charset="-122"/>
              <a:ea typeface="微软雅黑" panose="020B0503020204020204" pitchFamily="34" charset="-122"/>
            </a:endParaRPr>
          </a:p>
          <a:p>
            <a:pPr marL="342900" indent="-342900" algn="l">
              <a:lnSpc>
                <a:spcPct val="150000"/>
              </a:lnSpc>
              <a:buFont typeface="Wingdings" panose="05000000000000000000" pitchFamily="2" charset="2"/>
              <a:buChar char="ü"/>
            </a:pPr>
            <a:r>
              <a:rPr lang="zh-CN" altLang="en-US" sz="2400" dirty="0">
                <a:solidFill>
                  <a:schemeClr val="bg1">
                    <a:lumMod val="65000"/>
                  </a:schemeClr>
                </a:solidFill>
                <a:latin typeface="微软雅黑" panose="020B0503020204020204" pitchFamily="34" charset="-122"/>
                <a:ea typeface="微软雅黑" panose="020B0503020204020204" pitchFamily="34" charset="-122"/>
              </a:rPr>
              <a:t>经</a:t>
            </a:r>
            <a:r>
              <a:rPr lang="en-US" altLang="zh-CN" sz="2400" dirty="0">
                <a:solidFill>
                  <a:srgbClr val="FFC000"/>
                </a:solidFill>
                <a:latin typeface="微软雅黑" panose="020B0503020204020204" pitchFamily="34" charset="-122"/>
                <a:ea typeface="微软雅黑" panose="020B0503020204020204" pitchFamily="34" charset="-122"/>
              </a:rPr>
              <a:t>1</a:t>
            </a:r>
            <a:r>
              <a:rPr lang="zh-CN" altLang="en-US" sz="2400" dirty="0">
                <a:solidFill>
                  <a:srgbClr val="FFC000"/>
                </a:solidFill>
                <a:latin typeface="微软雅黑" panose="020B0503020204020204" pitchFamily="34" charset="-122"/>
                <a:ea typeface="微软雅黑" panose="020B0503020204020204" pitchFamily="34" charset="-122"/>
              </a:rPr>
              <a:t>万家</a:t>
            </a:r>
            <a:r>
              <a:rPr lang="zh-CN" altLang="en-US" sz="2400" dirty="0">
                <a:solidFill>
                  <a:schemeClr val="bg1">
                    <a:lumMod val="65000"/>
                  </a:schemeClr>
                </a:solidFill>
                <a:latin typeface="微软雅黑" panose="020B0503020204020204" pitchFamily="34" charset="-122"/>
                <a:ea typeface="微软雅黑" panose="020B0503020204020204" pitchFamily="34" charset="-122"/>
              </a:rPr>
              <a:t>企业用户考验，产品稳定</a:t>
            </a:r>
            <a:endParaRPr lang="en-US" altLang="zh-CN" sz="2400" dirty="0">
              <a:solidFill>
                <a:schemeClr val="bg1">
                  <a:lumMod val="65000"/>
                </a:schemeClr>
              </a:solidFill>
              <a:latin typeface="微软雅黑" panose="020B0503020204020204" pitchFamily="34" charset="-122"/>
              <a:ea typeface="微软雅黑" panose="020B0503020204020204" pitchFamily="34" charset="-122"/>
            </a:endParaRPr>
          </a:p>
          <a:p>
            <a:pPr marL="342900" indent="-342900" algn="l">
              <a:lnSpc>
                <a:spcPct val="150000"/>
              </a:lnSpc>
              <a:buFont typeface="Wingdings" panose="05000000000000000000" pitchFamily="2" charset="2"/>
              <a:buChar char="ü"/>
            </a:pPr>
            <a:r>
              <a:rPr lang="en-US" altLang="zh-CN" sz="2400" dirty="0">
                <a:solidFill>
                  <a:srgbClr val="FFC000"/>
                </a:solidFill>
                <a:latin typeface="微软雅黑" panose="020B0503020204020204" pitchFamily="34" charset="-122"/>
                <a:ea typeface="微软雅黑" panose="020B0503020204020204" pitchFamily="34" charset="-122"/>
              </a:rPr>
              <a:t>8</a:t>
            </a:r>
            <a:r>
              <a:rPr lang="zh-CN" altLang="en-US" sz="2400" dirty="0">
                <a:solidFill>
                  <a:srgbClr val="FFC000"/>
                </a:solidFill>
                <a:latin typeface="微软雅黑" panose="020B0503020204020204" pitchFamily="34" charset="-122"/>
                <a:ea typeface="微软雅黑" panose="020B0503020204020204" pitchFamily="34" charset="-122"/>
              </a:rPr>
              <a:t>万</a:t>
            </a:r>
            <a:r>
              <a:rPr lang="zh-CN" altLang="en-US" sz="2400" dirty="0">
                <a:solidFill>
                  <a:schemeClr val="bg1">
                    <a:lumMod val="65000"/>
                  </a:schemeClr>
                </a:solidFill>
                <a:latin typeface="微软雅黑" panose="020B0503020204020204" pitchFamily="34" charset="-122"/>
                <a:ea typeface="微软雅黑" panose="020B0503020204020204" pitchFamily="34" charset="-122"/>
              </a:rPr>
              <a:t>年买断，可用于</a:t>
            </a:r>
            <a:r>
              <a:rPr lang="en-US" altLang="zh-CN" sz="2400" dirty="0">
                <a:solidFill>
                  <a:srgbClr val="FFC000"/>
                </a:solidFill>
                <a:latin typeface="微软雅黑" panose="020B0503020204020204" pitchFamily="34" charset="-122"/>
                <a:ea typeface="微软雅黑" panose="020B0503020204020204" pitchFamily="34" charset="-122"/>
              </a:rPr>
              <a:t>20</a:t>
            </a:r>
            <a:r>
              <a:rPr lang="zh-CN" altLang="en-US" sz="2400" dirty="0">
                <a:solidFill>
                  <a:srgbClr val="FFC000"/>
                </a:solidFill>
                <a:latin typeface="微软雅黑" panose="020B0503020204020204" pitchFamily="34" charset="-122"/>
                <a:ea typeface="微软雅黑" panose="020B0503020204020204" pitchFamily="34" charset="-122"/>
              </a:rPr>
              <a:t>项目</a:t>
            </a:r>
            <a:r>
              <a:rPr lang="zh-CN" altLang="en-US" sz="2400" dirty="0">
                <a:solidFill>
                  <a:schemeClr val="bg1">
                    <a:lumMod val="65000"/>
                  </a:schemeClr>
                </a:solidFill>
                <a:latin typeface="微软雅黑" panose="020B0503020204020204" pitchFamily="34" charset="-122"/>
                <a:ea typeface="微软雅黑" panose="020B0503020204020204" pitchFamily="34" charset="-122"/>
              </a:rPr>
              <a:t>，每个项目工具成本</a:t>
            </a:r>
            <a:r>
              <a:rPr lang="en-US" altLang="zh-CN" sz="2400" dirty="0">
                <a:solidFill>
                  <a:srgbClr val="FFC000"/>
                </a:solidFill>
                <a:latin typeface="微软雅黑" panose="020B0503020204020204" pitchFamily="34" charset="-122"/>
                <a:ea typeface="微软雅黑" panose="020B0503020204020204" pitchFamily="34" charset="-122"/>
              </a:rPr>
              <a:t>4</a:t>
            </a:r>
            <a:r>
              <a:rPr lang="zh-CN" altLang="en-US" sz="2400" dirty="0">
                <a:solidFill>
                  <a:srgbClr val="FFC000"/>
                </a:solidFill>
                <a:latin typeface="微软雅黑" panose="020B0503020204020204" pitchFamily="34" charset="-122"/>
                <a:ea typeface="微软雅黑" panose="020B0503020204020204" pitchFamily="34" charset="-122"/>
              </a:rPr>
              <a:t>千</a:t>
            </a:r>
            <a:r>
              <a:rPr lang="zh-CN" altLang="en-US" sz="2400" dirty="0">
                <a:solidFill>
                  <a:schemeClr val="bg1">
                    <a:lumMod val="65000"/>
                  </a:schemeClr>
                </a:solidFill>
                <a:latin typeface="微软雅黑" panose="020B0503020204020204" pitchFamily="34" charset="-122"/>
                <a:ea typeface="微软雅黑" panose="020B0503020204020204" pitchFamily="34" charset="-122"/>
              </a:rPr>
              <a:t>，还可以部署多个节点，单节点成本</a:t>
            </a:r>
            <a:r>
              <a:rPr lang="en-US" altLang="zh-CN" sz="2400" dirty="0">
                <a:solidFill>
                  <a:schemeClr val="bg1">
                    <a:lumMod val="65000"/>
                  </a:schemeClr>
                </a:solidFill>
                <a:latin typeface="微软雅黑" panose="020B0503020204020204" pitchFamily="34" charset="-122"/>
                <a:ea typeface="微软雅黑" panose="020B0503020204020204" pitchFamily="34" charset="-122"/>
              </a:rPr>
              <a:t>…</a:t>
            </a:r>
          </a:p>
        </p:txBody>
      </p:sp>
    </p:spTree>
    <p:extLst>
      <p:ext uri="{BB962C8B-B14F-4D97-AF65-F5344CB8AC3E}">
        <p14:creationId xmlns:p14="http://schemas.microsoft.com/office/powerpoint/2010/main" val="4040631421"/>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Black-Arial">
      <a:majorFont>
        <a:latin typeface="Arial Black"/>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lgn="l">
          <a:defRPr sz="2400" dirty="0" smtClean="0">
            <a:solidFill>
              <a:srgbClr val="FFC000"/>
            </a:solidFill>
            <a:latin typeface="微软雅黑" panose="020B0503020204020204" pitchFamily="34" charset="-122"/>
            <a:ea typeface="微软雅黑" panose="020B0503020204020204" pitchFamily="34" charset="-122"/>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12046</TotalTime>
  <Words>1114</Words>
  <Application>Microsoft Office PowerPoint</Application>
  <PresentationFormat>宽屏</PresentationFormat>
  <Paragraphs>156</Paragraphs>
  <Slides>18</Slides>
  <Notes>4</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18</vt:i4>
      </vt:variant>
    </vt:vector>
  </HeadingPairs>
  <TitlesOfParts>
    <vt:vector size="28" baseType="lpstr">
      <vt:lpstr>Arial</vt:lpstr>
      <vt:lpstr>等线</vt:lpstr>
      <vt:lpstr>方正美黑简体</vt:lpstr>
      <vt:lpstr>微软雅黑 Light</vt:lpstr>
      <vt:lpstr>Wingdings</vt:lpstr>
      <vt:lpstr>Arial Black</vt:lpstr>
      <vt:lpstr>锐字逼格青春粗黑体简2.0</vt:lpstr>
      <vt:lpstr>微软雅黑</vt:lpstr>
      <vt:lpstr>庞门正道标题体</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李松波</dc:creator>
  <cp:lastModifiedBy>李松波</cp:lastModifiedBy>
  <cp:revision>261</cp:revision>
  <dcterms:created xsi:type="dcterms:W3CDTF">2019-01-23T13:01:01Z</dcterms:created>
  <dcterms:modified xsi:type="dcterms:W3CDTF">2019-04-19T00:26:24Z</dcterms:modified>
</cp:coreProperties>
</file>