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383" r:id="rId2"/>
    <p:sldId id="258" r:id="rId3"/>
    <p:sldId id="289" r:id="rId4"/>
    <p:sldId id="382" r:id="rId5"/>
    <p:sldId id="298" r:id="rId6"/>
    <p:sldId id="299" r:id="rId7"/>
    <p:sldId id="300" r:id="rId8"/>
    <p:sldId id="317" r:id="rId9"/>
    <p:sldId id="318" r:id="rId10"/>
    <p:sldId id="305" r:id="rId11"/>
    <p:sldId id="319" r:id="rId12"/>
    <p:sldId id="302" r:id="rId13"/>
    <p:sldId id="303" r:id="rId14"/>
    <p:sldId id="306" r:id="rId15"/>
    <p:sldId id="307" r:id="rId16"/>
    <p:sldId id="308" r:id="rId17"/>
    <p:sldId id="309" r:id="rId18"/>
    <p:sldId id="380" r:id="rId19"/>
    <p:sldId id="381" r:id="rId20"/>
    <p:sldId id="384" r:id="rId21"/>
    <p:sldId id="312" r:id="rId22"/>
    <p:sldId id="315" r:id="rId23"/>
    <p:sldId id="316" r:id="rId24"/>
  </p:sldIdLst>
  <p:sldSz cx="12192000" cy="6858000"/>
  <p:notesSz cx="6858000" cy="9144000"/>
  <p:embeddedFontLst>
    <p:embeddedFont>
      <p:font typeface="锐字逼格青春粗黑体简2.0" charset="-122"/>
      <p:regular r:id="rId26"/>
    </p:embeddedFont>
    <p:embeddedFont>
      <p:font typeface="等线" pitchFamily="2" charset="-122"/>
      <p:regular r:id="rId27"/>
      <p:bold r:id="rId28"/>
    </p:embeddedFont>
    <p:embeddedFont>
      <p:font typeface="Lucida Console" pitchFamily="49" charset="0"/>
      <p:regular r:id="rId29"/>
    </p:embeddedFont>
    <p:embeddedFont>
      <p:font typeface="微软雅黑" pitchFamily="34" charset="-122"/>
      <p:regular r:id="rId30"/>
      <p:bold r:id="rId31"/>
    </p:embeddedFont>
    <p:embeddedFont>
      <p:font typeface="庞门正道标题体" charset="-122"/>
      <p:regular r:id="rId32"/>
    </p:embeddedFont>
    <p:embeddedFont>
      <p:font typeface="黑体" pitchFamily="49" charset="-122"/>
      <p:regular r:id="rId33"/>
    </p:embeddedFont>
    <p:embeddedFont>
      <p:font typeface="华文楷体" pitchFamily="2" charset="-122"/>
      <p:regular r:id="rId34"/>
    </p:embeddedFont>
    <p:embeddedFont>
      <p:font typeface="微软雅黑 Light" pitchFamily="34" charset="-122"/>
      <p:regular r:id="rId35"/>
    </p:embeddedFont>
    <p:embeddedFont>
      <p:font typeface="Arial Black" pitchFamily="34" charset="0"/>
      <p:bold r:id="rId36"/>
    </p:embeddedFont>
    <p:embeddedFont>
      <p:font typeface="Calibri" pitchFamily="34" charset="0"/>
      <p:regular r:id="rId37"/>
      <p:bold r:id="rId38"/>
      <p:italic r:id="rId39"/>
      <p:boldItalic r:id="rId40"/>
    </p:embeddedFont>
    <p:embeddedFont>
      <p:font typeface="方正美黑简体" charset="-122"/>
      <p:regular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26" userDrawn="1">
          <p15:clr>
            <a:srgbClr val="A4A3A4"/>
          </p15:clr>
        </p15:guide>
        <p15:guide id="2" pos="3840" userDrawn="1">
          <p15:clr>
            <a:srgbClr val="A4A3A4"/>
          </p15:clr>
        </p15:guide>
        <p15:guide id="3" pos="529" userDrawn="1">
          <p15:clr>
            <a:srgbClr val="A4A3A4"/>
          </p15:clr>
        </p15:guide>
        <p15:guide id="4" pos="7151" userDrawn="1">
          <p15:clr>
            <a:srgbClr val="A4A3A4"/>
          </p15:clr>
        </p15:guide>
        <p15:guide id="5"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2E2E2E"/>
    <a:srgbClr val="D09E00"/>
    <a:srgbClr val="000000"/>
    <a:srgbClr val="4472C4"/>
    <a:srgbClr val="2C2C2C"/>
    <a:srgbClr val="212121"/>
    <a:srgbClr val="323232"/>
    <a:srgbClr val="363636"/>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2781" autoAdjust="0"/>
  </p:normalViewPr>
  <p:slideViewPr>
    <p:cSldViewPr snapToGrid="0">
      <p:cViewPr varScale="1">
        <p:scale>
          <a:sx n="65" d="100"/>
          <a:sy n="65" d="100"/>
        </p:scale>
        <p:origin x="-894" y="-114"/>
      </p:cViewPr>
      <p:guideLst>
        <p:guide orient="horz" pos="1026"/>
        <p:guide orient="horz" pos="2160"/>
        <p:guide pos="3840"/>
        <p:guide pos="529"/>
        <p:guide pos="71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71421-F2A1-4FE0-AC16-AE6BDC8D8584}" type="datetimeFigureOut">
              <a:rPr lang="zh-CN" altLang="en-US" smtClean="0"/>
              <a:t>2019/4/19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F6807-8945-4542-BC41-EDEB94915A30}" type="slidenum">
              <a:rPr lang="zh-CN" altLang="en-US" smtClean="0"/>
              <a:t>‹#›</a:t>
            </a:fld>
            <a:endParaRPr lang="zh-CN" altLang="en-US"/>
          </a:p>
        </p:txBody>
      </p:sp>
    </p:spTree>
    <p:extLst>
      <p:ext uri="{BB962C8B-B14F-4D97-AF65-F5344CB8AC3E}">
        <p14:creationId xmlns:p14="http://schemas.microsoft.com/office/powerpoint/2010/main" val="201973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3F6807-8945-4542-BC41-EDEB94915A30}" type="slidenum">
              <a:rPr lang="zh-CN" altLang="en-US" smtClean="0"/>
              <a:t>1</a:t>
            </a:fld>
            <a:endParaRPr lang="zh-CN" altLang="en-US"/>
          </a:p>
        </p:txBody>
      </p:sp>
    </p:spTree>
    <p:extLst>
      <p:ext uri="{BB962C8B-B14F-4D97-AF65-F5344CB8AC3E}">
        <p14:creationId xmlns:p14="http://schemas.microsoft.com/office/powerpoint/2010/main" val="1734172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50D4F1-D401-4CCD-A0EF-F41AA0D8CEFC}" type="slidenum">
              <a:rPr lang="zh-CN" altLang="en-US" smtClean="0"/>
              <a:t>18</a:t>
            </a:fld>
            <a:endParaRPr lang="zh-CN" altLang="en-US"/>
          </a:p>
        </p:txBody>
      </p:sp>
    </p:spTree>
    <p:extLst>
      <p:ext uri="{BB962C8B-B14F-4D97-AF65-F5344CB8AC3E}">
        <p14:creationId xmlns:p14="http://schemas.microsoft.com/office/powerpoint/2010/main" val="311679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这一页不要了，在这里不是重点</a:t>
            </a:r>
            <a:endParaRPr lang="zh-CN" altLang="en-US" dirty="0"/>
          </a:p>
        </p:txBody>
      </p:sp>
      <p:sp>
        <p:nvSpPr>
          <p:cNvPr id="4" name="灯片编号占位符 3"/>
          <p:cNvSpPr>
            <a:spLocks noGrp="1"/>
          </p:cNvSpPr>
          <p:nvPr>
            <p:ph type="sldNum" sz="quarter" idx="10"/>
          </p:nvPr>
        </p:nvSpPr>
        <p:spPr/>
        <p:txBody>
          <a:bodyPr/>
          <a:lstStyle/>
          <a:p>
            <a:fld id="{2E3F6807-8945-4542-BC41-EDEB94915A30}" type="slidenum">
              <a:rPr lang="zh-CN" altLang="en-US" smtClean="0"/>
              <a:t>19</a:t>
            </a:fld>
            <a:endParaRPr lang="zh-CN" altLang="en-US"/>
          </a:p>
        </p:txBody>
      </p:sp>
    </p:spTree>
    <p:extLst>
      <p:ext uri="{BB962C8B-B14F-4D97-AF65-F5344CB8AC3E}">
        <p14:creationId xmlns:p14="http://schemas.microsoft.com/office/powerpoint/2010/main" val="250565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F6807-8945-4542-BC41-EDEB94915A30}" type="slidenum">
              <a:rPr lang="zh-CN" altLang="en-US" smtClean="0"/>
              <a:t>21</a:t>
            </a:fld>
            <a:endParaRPr lang="zh-CN" altLang="en-US"/>
          </a:p>
        </p:txBody>
      </p:sp>
    </p:spTree>
    <p:extLst>
      <p:ext uri="{BB962C8B-B14F-4D97-AF65-F5344CB8AC3E}">
        <p14:creationId xmlns:p14="http://schemas.microsoft.com/office/powerpoint/2010/main" val="49805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F6807-8945-4542-BC41-EDEB94915A30}" type="slidenum">
              <a:rPr lang="zh-CN" altLang="en-US" smtClean="0"/>
              <a:t>2</a:t>
            </a:fld>
            <a:endParaRPr lang="zh-CN" altLang="en-US"/>
          </a:p>
        </p:txBody>
      </p:sp>
    </p:spTree>
    <p:extLst>
      <p:ext uri="{BB962C8B-B14F-4D97-AF65-F5344CB8AC3E}">
        <p14:creationId xmlns:p14="http://schemas.microsoft.com/office/powerpoint/2010/main" val="206398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3F6807-8945-4542-BC41-EDEB94915A30}" type="slidenum">
              <a:rPr lang="zh-CN" altLang="en-US" smtClean="0"/>
              <a:t>3</a:t>
            </a:fld>
            <a:endParaRPr lang="zh-CN" altLang="en-US"/>
          </a:p>
        </p:txBody>
      </p:sp>
    </p:spTree>
    <p:extLst>
      <p:ext uri="{BB962C8B-B14F-4D97-AF65-F5344CB8AC3E}">
        <p14:creationId xmlns:p14="http://schemas.microsoft.com/office/powerpoint/2010/main" val="136295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3F6807-8945-4542-BC41-EDEB94915A30}" type="slidenum">
              <a:rPr lang="zh-CN" altLang="en-US" smtClean="0"/>
              <a:t>6</a:t>
            </a:fld>
            <a:endParaRPr lang="zh-CN" altLang="en-US"/>
          </a:p>
        </p:txBody>
      </p:sp>
    </p:spTree>
    <p:extLst>
      <p:ext uri="{BB962C8B-B14F-4D97-AF65-F5344CB8AC3E}">
        <p14:creationId xmlns:p14="http://schemas.microsoft.com/office/powerpoint/2010/main" val="2623142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3F6807-8945-4542-BC41-EDEB94915A30}" type="slidenum">
              <a:rPr lang="zh-CN" altLang="en-US" smtClean="0"/>
              <a:t>7</a:t>
            </a:fld>
            <a:endParaRPr lang="zh-CN" altLang="en-US"/>
          </a:p>
        </p:txBody>
      </p:sp>
    </p:spTree>
    <p:extLst>
      <p:ext uri="{BB962C8B-B14F-4D97-AF65-F5344CB8AC3E}">
        <p14:creationId xmlns:p14="http://schemas.microsoft.com/office/powerpoint/2010/main" val="356045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3F6807-8945-4542-BC41-EDEB94915A30}" type="slidenum">
              <a:rPr lang="zh-CN" altLang="en-US" smtClean="0"/>
              <a:t>8</a:t>
            </a:fld>
            <a:endParaRPr lang="zh-CN" altLang="en-US"/>
          </a:p>
        </p:txBody>
      </p:sp>
    </p:spTree>
    <p:extLst>
      <p:ext uri="{BB962C8B-B14F-4D97-AF65-F5344CB8AC3E}">
        <p14:creationId xmlns:p14="http://schemas.microsoft.com/office/powerpoint/2010/main" val="413301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3F6807-8945-4542-BC41-EDEB94915A30}" type="slidenum">
              <a:rPr lang="zh-CN" altLang="en-US" smtClean="0"/>
              <a:t>9</a:t>
            </a:fld>
            <a:endParaRPr lang="zh-CN" altLang="en-US"/>
          </a:p>
        </p:txBody>
      </p:sp>
    </p:spTree>
    <p:extLst>
      <p:ext uri="{BB962C8B-B14F-4D97-AF65-F5344CB8AC3E}">
        <p14:creationId xmlns:p14="http://schemas.microsoft.com/office/powerpoint/2010/main" val="276158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F6807-8945-4542-BC41-EDEB94915A30}" type="slidenum">
              <a:rPr lang="zh-CN" altLang="en-US" smtClean="0"/>
              <a:t>10</a:t>
            </a:fld>
            <a:endParaRPr lang="zh-CN" altLang="en-US"/>
          </a:p>
        </p:txBody>
      </p:sp>
    </p:spTree>
    <p:extLst>
      <p:ext uri="{BB962C8B-B14F-4D97-AF65-F5344CB8AC3E}">
        <p14:creationId xmlns:p14="http://schemas.microsoft.com/office/powerpoint/2010/main" val="2557842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3F6807-8945-4542-BC41-EDEB94915A30}" type="slidenum">
              <a:rPr lang="zh-CN" altLang="en-US" smtClean="0"/>
              <a:t>11</a:t>
            </a:fld>
            <a:endParaRPr lang="zh-CN" altLang="en-US"/>
          </a:p>
        </p:txBody>
      </p:sp>
    </p:spTree>
    <p:extLst>
      <p:ext uri="{BB962C8B-B14F-4D97-AF65-F5344CB8AC3E}">
        <p14:creationId xmlns:p14="http://schemas.microsoft.com/office/powerpoint/2010/main" val="266240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A440E68-2A9E-49B1-861C-DB4C100DC184}"/>
              </a:ext>
            </a:extLst>
          </p:cNvPr>
          <p:cNvSpPr>
            <a:spLocks noGrp="1"/>
          </p:cNvSpPr>
          <p:nvPr>
            <p:ph type="ctrTitle"/>
          </p:nvPr>
        </p:nvSpPr>
        <p:spPr>
          <a:xfrm>
            <a:off x="1524000" y="1122363"/>
            <a:ext cx="9144000" cy="2387600"/>
          </a:xfrm>
          <a:solidFill>
            <a:srgbClr val="282725"/>
          </a:solidFill>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xmlns="" id="{37A0680A-5DB5-455C-8A5D-4C538E9EB6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68D30C87-58EE-4ECD-A29A-3F5050A3A58D}"/>
              </a:ext>
            </a:extLst>
          </p:cNvPr>
          <p:cNvSpPr>
            <a:spLocks noGrp="1"/>
          </p:cNvSpPr>
          <p:nvPr>
            <p:ph type="dt" sz="half" idx="10"/>
          </p:nvPr>
        </p:nvSpPr>
        <p:spPr/>
        <p:txBody>
          <a:bodyPr/>
          <a:lstStyle/>
          <a:p>
            <a:fld id="{D7433B0D-E76A-4939-B570-6B5F7E76FE51}" type="datetimeFigureOut">
              <a:rPr lang="zh-CN" altLang="en-US" smtClean="0"/>
              <a:t>2019/4/19</a:t>
            </a:fld>
            <a:endParaRPr lang="zh-CN" altLang="en-US"/>
          </a:p>
        </p:txBody>
      </p:sp>
      <p:sp>
        <p:nvSpPr>
          <p:cNvPr id="5" name="页脚占位符 4">
            <a:extLst>
              <a:ext uri="{FF2B5EF4-FFF2-40B4-BE49-F238E27FC236}">
                <a16:creationId xmlns:a16="http://schemas.microsoft.com/office/drawing/2014/main" xmlns="" id="{74A6F902-8E41-4108-9528-D4E30071C6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F0014C9-572C-4275-9B32-CBA3446754B8}"/>
              </a:ext>
            </a:extLst>
          </p:cNvPr>
          <p:cNvSpPr>
            <a:spLocks noGrp="1"/>
          </p:cNvSpPr>
          <p:nvPr>
            <p:ph type="sldNum" sz="quarter" idx="12"/>
          </p:nvPr>
        </p:nvSpPr>
        <p:spPr/>
        <p:txBody>
          <a:bodyPr/>
          <a:lstStyle/>
          <a:p>
            <a:fld id="{67D1D098-8648-44D9-A000-20444545A78B}" type="slidenum">
              <a:rPr lang="zh-CN" altLang="en-US" smtClean="0"/>
              <a:t>‹#›</a:t>
            </a:fld>
            <a:endParaRPr lang="zh-CN" altLang="en-US"/>
          </a:p>
        </p:txBody>
      </p:sp>
    </p:spTree>
    <p:extLst>
      <p:ext uri="{BB962C8B-B14F-4D97-AF65-F5344CB8AC3E}">
        <p14:creationId xmlns:p14="http://schemas.microsoft.com/office/powerpoint/2010/main" val="26672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F2EA1A-7940-4305-9FA5-F96BAFFB7B73}"/>
              </a:ext>
            </a:extLst>
          </p:cNvPr>
          <p:cNvSpPr>
            <a:spLocks noGrp="1"/>
          </p:cNvSpPr>
          <p:nvPr>
            <p:ph type="title"/>
          </p:nvPr>
        </p:nvSpPr>
        <p:spPr>
          <a:xfrm>
            <a:off x="838200" y="365126"/>
            <a:ext cx="10515600" cy="726256"/>
          </a:xfrm>
        </p:spPr>
        <p:txBody>
          <a:bodyPr/>
          <a:lstStyle>
            <a:lvl1pPr>
              <a:defRPr>
                <a:solidFill>
                  <a:srgbClr val="FFC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xmlns="" id="{C63A1905-645C-49A6-BB44-CF227B7C04FD}"/>
              </a:ext>
            </a:extLst>
          </p:cNvPr>
          <p:cNvSpPr>
            <a:spLocks noGrp="1"/>
          </p:cNvSpPr>
          <p:nvPr>
            <p:ph idx="1"/>
          </p:nvPr>
        </p:nvSpPr>
        <p:spPr>
          <a:xfrm>
            <a:off x="838200" y="1347019"/>
            <a:ext cx="10515600" cy="4829944"/>
          </a:xfrm>
        </p:spPr>
        <p:txBody>
          <a:bodyPr/>
          <a:lstStyle>
            <a:lvl1pPr>
              <a:defRPr>
                <a:solidFill>
                  <a:schemeClr val="bg1"/>
                </a:solidFill>
                <a:latin typeface="微软雅黑" panose="020B0503020204020204" pitchFamily="34" charset="-122"/>
                <a:ea typeface="微软雅黑" panose="020B0503020204020204" pitchFamily="34" charset="-122"/>
              </a:defRPr>
            </a:lvl1pPr>
            <a:lvl2pPr>
              <a:defRPr>
                <a:solidFill>
                  <a:schemeClr val="bg1"/>
                </a:solidFill>
                <a:latin typeface="微软雅黑" panose="020B0503020204020204" pitchFamily="34" charset="-122"/>
                <a:ea typeface="微软雅黑" panose="020B0503020204020204" pitchFamily="34" charset="-122"/>
              </a:defRPr>
            </a:lvl2pPr>
            <a:lvl3pPr>
              <a:defRPr>
                <a:solidFill>
                  <a:schemeClr val="bg1"/>
                </a:solidFill>
                <a:latin typeface="微软雅黑" panose="020B0503020204020204" pitchFamily="34" charset="-122"/>
                <a:ea typeface="微软雅黑" panose="020B0503020204020204" pitchFamily="34" charset="-122"/>
              </a:defRPr>
            </a:lvl3pPr>
            <a:lvl4pPr>
              <a:defRPr>
                <a:solidFill>
                  <a:schemeClr val="bg1"/>
                </a:solidFill>
                <a:latin typeface="微软雅黑" panose="020B0503020204020204" pitchFamily="34" charset="-122"/>
                <a:ea typeface="微软雅黑" panose="020B0503020204020204" pitchFamily="34" charset="-122"/>
              </a:defRPr>
            </a:lvl4pPr>
            <a:lvl5pPr>
              <a:defRPr>
                <a:solidFill>
                  <a:schemeClr val="bg1"/>
                </a:solidFill>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A5DFC071-849E-49D5-B3CB-C9A76C73CB3D}"/>
              </a:ext>
            </a:extLst>
          </p:cNvPr>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fld id="{D7433B0D-E76A-4939-B570-6B5F7E76FE51}" type="datetimeFigureOut">
              <a:rPr lang="zh-CN" altLang="en-US" smtClean="0"/>
              <a:pPr/>
              <a:t>2019/4/19</a:t>
            </a:fld>
            <a:endParaRPr lang="zh-CN" altLang="en-US"/>
          </a:p>
        </p:txBody>
      </p:sp>
      <p:sp>
        <p:nvSpPr>
          <p:cNvPr id="5" name="页脚占位符 4">
            <a:extLst>
              <a:ext uri="{FF2B5EF4-FFF2-40B4-BE49-F238E27FC236}">
                <a16:creationId xmlns:a16="http://schemas.microsoft.com/office/drawing/2014/main" xmlns="" id="{01E9E5A2-8458-4A76-AC92-6D8990C1F390}"/>
              </a:ext>
            </a:extLst>
          </p:cNvPr>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a:extLst>
              <a:ext uri="{FF2B5EF4-FFF2-40B4-BE49-F238E27FC236}">
                <a16:creationId xmlns:a16="http://schemas.microsoft.com/office/drawing/2014/main" xmlns="" id="{0EFCC8D5-675A-4199-B936-371C95E4B8D3}"/>
              </a:ext>
            </a:extLst>
          </p:cNvPr>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fld id="{67D1D098-8648-44D9-A000-20444545A78B}" type="slidenum">
              <a:rPr lang="zh-CN" altLang="en-US" smtClean="0"/>
              <a:pPr/>
              <a:t>‹#›</a:t>
            </a:fld>
            <a:endParaRPr lang="zh-CN" altLang="en-US"/>
          </a:p>
        </p:txBody>
      </p:sp>
    </p:spTree>
    <p:extLst>
      <p:ext uri="{BB962C8B-B14F-4D97-AF65-F5344CB8AC3E}">
        <p14:creationId xmlns:p14="http://schemas.microsoft.com/office/powerpoint/2010/main" val="15117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713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E5B5BF62-0E8A-415D-B50B-2ABF47E90E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8FF964B-3ADB-461B-B1A1-64415A45B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ED1978A-25EE-4BFC-AF04-5E3B464C89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33B0D-E76A-4939-B570-6B5F7E76FE51}" type="datetimeFigureOut">
              <a:rPr lang="zh-CN" altLang="en-US" smtClean="0"/>
              <a:t>2019/4/19</a:t>
            </a:fld>
            <a:endParaRPr lang="zh-CN" altLang="en-US"/>
          </a:p>
        </p:txBody>
      </p:sp>
      <p:sp>
        <p:nvSpPr>
          <p:cNvPr id="5" name="页脚占位符 4">
            <a:extLst>
              <a:ext uri="{FF2B5EF4-FFF2-40B4-BE49-F238E27FC236}">
                <a16:creationId xmlns:a16="http://schemas.microsoft.com/office/drawing/2014/main" xmlns="" id="{4FB1F8E3-FD7E-4F0A-A1F0-162675977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99CCF33-A81B-4E05-8111-1A1AFB109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1D098-8648-44D9-A000-20444545A78B}" type="slidenum">
              <a:rPr lang="zh-CN" altLang="en-US" smtClean="0"/>
              <a:t>‹#›</a:t>
            </a:fld>
            <a:endParaRPr lang="zh-CN" altLang="en-US"/>
          </a:p>
        </p:txBody>
      </p:sp>
    </p:spTree>
    <p:extLst>
      <p:ext uri="{BB962C8B-B14F-4D97-AF65-F5344CB8AC3E}">
        <p14:creationId xmlns:p14="http://schemas.microsoft.com/office/powerpoint/2010/main" val="854698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raqsoft.com.cn/p/esproc-edition"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C93BCF0-25D3-46A2-B96E-ABBDC4CA7858}"/>
              </a:ext>
            </a:extLst>
          </p:cNvPr>
          <p:cNvSpPr/>
          <p:nvPr/>
        </p:nvSpPr>
        <p:spPr>
          <a:xfrm>
            <a:off x="2328530" y="1422166"/>
            <a:ext cx="7644810" cy="295844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C9E20FDF-C0BE-4C93-81AC-CE3BD36B27CC}"/>
              </a:ext>
            </a:extLst>
          </p:cNvPr>
          <p:cNvSpPr/>
          <p:nvPr/>
        </p:nvSpPr>
        <p:spPr>
          <a:xfrm>
            <a:off x="897045" y="1998921"/>
            <a:ext cx="10507780" cy="1822456"/>
          </a:xfrm>
          <a:prstGeom prst="rect">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 id="{3D3B6D1E-2919-4A46-B856-A47625A9666E}"/>
              </a:ext>
            </a:extLst>
          </p:cNvPr>
          <p:cNvSpPr txBox="1"/>
          <p:nvPr/>
        </p:nvSpPr>
        <p:spPr>
          <a:xfrm>
            <a:off x="1389321" y="2116560"/>
            <a:ext cx="9413358" cy="1569660"/>
          </a:xfrm>
          <a:prstGeom prst="rect">
            <a:avLst/>
          </a:prstGeom>
          <a:noFill/>
        </p:spPr>
        <p:txBody>
          <a:bodyPr wrap="square" rtlCol="0">
            <a:spAutoFit/>
          </a:bodyPr>
          <a:lstStyle/>
          <a:p>
            <a:pPr algn="ctr"/>
            <a:r>
              <a:rPr lang="zh-CN" altLang="en-US" sz="9600" spc="100" dirty="0">
                <a:solidFill>
                  <a:srgbClr val="FFC000"/>
                </a:solidFill>
                <a:latin typeface="锐字逼格青春粗黑体简2.0" panose="02010604000000000000" pitchFamily="2" charset="-122"/>
                <a:ea typeface="锐字逼格青春粗黑体简2.0" panose="02010604000000000000" pitchFamily="2" charset="-122"/>
              </a:rPr>
              <a:t>您烦的</a:t>
            </a:r>
            <a:r>
              <a:rPr lang="en-US" altLang="zh-CN" sz="9600" spc="100" dirty="0">
                <a:solidFill>
                  <a:srgbClr val="FFC000"/>
                </a:solidFill>
                <a:latin typeface="锐字逼格青春粗黑体简2.0" panose="02010604000000000000" pitchFamily="2" charset="-122"/>
                <a:ea typeface="锐字逼格青春粗黑体简2.0" panose="02010604000000000000" pitchFamily="2" charset="-122"/>
              </a:rPr>
              <a:t>·</a:t>
            </a:r>
            <a:r>
              <a:rPr lang="zh-CN" altLang="en-US" sz="9600" spc="100" dirty="0">
                <a:solidFill>
                  <a:srgbClr val="FFC000"/>
                </a:solidFill>
                <a:latin typeface="锐字逼格青春粗黑体简2.0" panose="02010604000000000000" pitchFamily="2" charset="-122"/>
                <a:ea typeface="锐字逼格青春粗黑体简2.0" panose="02010604000000000000" pitchFamily="2" charset="-122"/>
              </a:rPr>
              <a:t>我想的</a:t>
            </a:r>
          </a:p>
        </p:txBody>
      </p:sp>
      <p:sp>
        <p:nvSpPr>
          <p:cNvPr id="5" name="椭圆 4">
            <a:extLst>
              <a:ext uri="{FF2B5EF4-FFF2-40B4-BE49-F238E27FC236}">
                <a16:creationId xmlns:a16="http://schemas.microsoft.com/office/drawing/2014/main" xmlns="" id="{5C9A90A1-7FCF-4ABA-AAFB-AF1B91AC6F34}"/>
              </a:ext>
            </a:extLst>
          </p:cNvPr>
          <p:cNvSpPr/>
          <p:nvPr/>
        </p:nvSpPr>
        <p:spPr>
          <a:xfrm>
            <a:off x="10478509" y="1889999"/>
            <a:ext cx="324170" cy="3241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0982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3A921108-5EA9-4823-9E2D-DA1D38035028}"/>
              </a:ext>
            </a:extLst>
          </p:cNvPr>
          <p:cNvSpPr txBox="1"/>
          <p:nvPr/>
        </p:nvSpPr>
        <p:spPr>
          <a:xfrm>
            <a:off x="780828" y="205041"/>
            <a:ext cx="2600326" cy="6447919"/>
          </a:xfrm>
          <a:prstGeom prst="rect">
            <a:avLst/>
          </a:prstGeom>
          <a:noFill/>
        </p:spPr>
        <p:txBody>
          <a:bodyPr wrap="square" rtlCol="0">
            <a:spAutoFit/>
          </a:bodyPr>
          <a:lstStyle/>
          <a:p>
            <a:pPr algn="ctr"/>
            <a:r>
              <a:rPr lang="en-US" altLang="zh-CN" sz="41300" dirty="0">
                <a:solidFill>
                  <a:schemeClr val="tx1">
                    <a:lumMod val="75000"/>
                    <a:lumOff val="25000"/>
                  </a:schemeClr>
                </a:solidFill>
                <a:latin typeface="庞门正道标题体" panose="02010600030101010101" pitchFamily="2" charset="-122"/>
                <a:ea typeface="庞门正道标题体" panose="02010600030101010101" pitchFamily="2" charset="-122"/>
              </a:rPr>
              <a:t>2</a:t>
            </a:r>
            <a:endParaRPr lang="zh-CN" altLang="en-US" sz="41300" dirty="0">
              <a:solidFill>
                <a:schemeClr val="tx1">
                  <a:lumMod val="75000"/>
                  <a:lumOff val="25000"/>
                </a:schemeClr>
              </a:solidFill>
              <a:latin typeface="庞门正道标题体" panose="02010600030101010101" pitchFamily="2" charset="-122"/>
              <a:ea typeface="庞门正道标题体" panose="02010600030101010101" pitchFamily="2" charset="-122"/>
            </a:endParaRPr>
          </a:p>
        </p:txBody>
      </p:sp>
      <p:sp>
        <p:nvSpPr>
          <p:cNvPr id="6" name="文本框 5">
            <a:extLst>
              <a:ext uri="{FF2B5EF4-FFF2-40B4-BE49-F238E27FC236}">
                <a16:creationId xmlns:a16="http://schemas.microsoft.com/office/drawing/2014/main" xmlns="" id="{5E008405-42BF-4942-A205-B4451961140D}"/>
              </a:ext>
            </a:extLst>
          </p:cNvPr>
          <p:cNvSpPr txBox="1"/>
          <p:nvPr/>
        </p:nvSpPr>
        <p:spPr>
          <a:xfrm>
            <a:off x="4618672" y="2828835"/>
            <a:ext cx="2954655" cy="1200329"/>
          </a:xfrm>
          <a:prstGeom prst="rect">
            <a:avLst/>
          </a:prstGeom>
          <a:noFill/>
        </p:spPr>
        <p:txBody>
          <a:bodyPr wrap="none" rtlCol="0">
            <a:spAutoFit/>
          </a:bodyPr>
          <a:lstStyle/>
          <a:p>
            <a:pPr algn="ctr"/>
            <a:r>
              <a:rPr lang="zh-CN" altLang="en-US" sz="7200" dirty="0">
                <a:solidFill>
                  <a:srgbClr val="FFC000"/>
                </a:solidFill>
                <a:latin typeface="锐字逼格青春粗黑体简2.0" panose="02010604000000000000" pitchFamily="2" charset="-122"/>
                <a:ea typeface="锐字逼格青春粗黑体简2.0" panose="02010604000000000000" pitchFamily="2" charset="-122"/>
              </a:rPr>
              <a:t>集算器</a:t>
            </a:r>
          </a:p>
        </p:txBody>
      </p:sp>
    </p:spTree>
    <p:extLst>
      <p:ext uri="{BB962C8B-B14F-4D97-AF65-F5344CB8AC3E}">
        <p14:creationId xmlns:p14="http://schemas.microsoft.com/office/powerpoint/2010/main" val="114988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3D8383F2-0D37-4B08-8688-E0C1705D8D70}"/>
              </a:ext>
            </a:extLst>
          </p:cNvPr>
          <p:cNvSpPr/>
          <p:nvPr/>
        </p:nvSpPr>
        <p:spPr>
          <a:xfrm rot="19799621">
            <a:off x="7467702" y="3881058"/>
            <a:ext cx="5109091" cy="830997"/>
          </a:xfrm>
          <a:prstGeom prst="rect">
            <a:avLst/>
          </a:prstGeom>
        </p:spPr>
        <p:txBody>
          <a:bodyPr wrap="none">
            <a:spAutoFit/>
          </a:bodyPr>
          <a:lstStyle/>
          <a:p>
            <a:r>
              <a:rPr lang="zh-CN" altLang="en-US" sz="4800" b="1" dirty="0">
                <a:solidFill>
                  <a:srgbClr val="323232"/>
                </a:solidFill>
                <a:latin typeface="锐字逼格青春粗黑体简2.0" panose="02010604000000000000" pitchFamily="2" charset="-122"/>
                <a:ea typeface="锐字逼格青春粗黑体简2.0" panose="02010604000000000000" pitchFamily="2" charset="-122"/>
              </a:rPr>
              <a:t>三“化”一“能”</a:t>
            </a:r>
            <a:endParaRPr lang="zh-CN" altLang="en-US" sz="4800" b="1" dirty="0">
              <a:solidFill>
                <a:srgbClr val="323232"/>
              </a:solidFill>
            </a:endParaRPr>
          </a:p>
        </p:txBody>
      </p:sp>
      <p:sp>
        <p:nvSpPr>
          <p:cNvPr id="26" name="文本框 25">
            <a:extLst>
              <a:ext uri="{FF2B5EF4-FFF2-40B4-BE49-F238E27FC236}">
                <a16:creationId xmlns:a16="http://schemas.microsoft.com/office/drawing/2014/main" xmlns="" id="{82D48EE7-1AFE-4F01-86B9-D24ECEA35198}"/>
              </a:ext>
            </a:extLst>
          </p:cNvPr>
          <p:cNvSpPr txBox="1"/>
          <p:nvPr/>
        </p:nvSpPr>
        <p:spPr>
          <a:xfrm>
            <a:off x="2990031" y="458323"/>
            <a:ext cx="6211957" cy="707886"/>
          </a:xfrm>
          <a:prstGeom prst="rect">
            <a:avLst/>
          </a:prstGeom>
          <a:noFill/>
        </p:spPr>
        <p:txBody>
          <a:bodyPr wrap="none" rtlCol="0">
            <a:spAutoFit/>
          </a:bodyPr>
          <a:lstStyle/>
          <a:p>
            <a:pPr algn="ct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解决方案</a:t>
            </a:r>
            <a:r>
              <a:rPr lang="en-US" altLang="zh-CN" sz="4000" dirty="0">
                <a:solidFill>
                  <a:srgbClr val="FFC000"/>
                </a:solidFill>
                <a:latin typeface="锐字逼格青春粗黑体简2.0" panose="02010604000000000000" pitchFamily="2" charset="-122"/>
                <a:ea typeface="锐字逼格青春粗黑体简2.0" panose="02010604000000000000" pitchFamily="2" charset="-122"/>
              </a:rPr>
              <a:t>-</a:t>
            </a: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数据计算工具化</a:t>
            </a:r>
            <a:endParaRPr lang="zh-CN" altLang="en-US" sz="5400" dirty="0">
              <a:solidFill>
                <a:srgbClr val="FFC000"/>
              </a:solidFill>
              <a:latin typeface="锐字逼格青春粗黑体简2.0" panose="02010604000000000000" pitchFamily="2" charset="-122"/>
              <a:ea typeface="锐字逼格青春粗黑体简2.0" panose="02010604000000000000" pitchFamily="2" charset="-122"/>
            </a:endParaRPr>
          </a:p>
        </p:txBody>
      </p:sp>
      <p:sp>
        <p:nvSpPr>
          <p:cNvPr id="27" name="矩形 26">
            <a:extLst>
              <a:ext uri="{FF2B5EF4-FFF2-40B4-BE49-F238E27FC236}">
                <a16:creationId xmlns:a16="http://schemas.microsoft.com/office/drawing/2014/main" xmlns="" id="{89A1A621-2A54-40C3-B3CC-07CB2C443574}"/>
              </a:ext>
            </a:extLst>
          </p:cNvPr>
          <p:cNvSpPr/>
          <p:nvPr/>
        </p:nvSpPr>
        <p:spPr>
          <a:xfrm>
            <a:off x="882250" y="2193437"/>
            <a:ext cx="5066163" cy="420624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xmlns="" id="{544BABBB-E214-45D9-84E0-D465DB96F26B}"/>
              </a:ext>
            </a:extLst>
          </p:cNvPr>
          <p:cNvSpPr/>
          <p:nvPr/>
        </p:nvSpPr>
        <p:spPr>
          <a:xfrm>
            <a:off x="1261132" y="3660396"/>
            <a:ext cx="4201335" cy="636161"/>
          </a:xfrm>
          <a:prstGeom prst="rect">
            <a:avLst/>
          </a:prstGeom>
          <a:solidFill>
            <a:srgbClr val="F4910C"/>
          </a:solidFill>
          <a:ln>
            <a:noFill/>
          </a:ln>
          <a:effectLst/>
        </p:spPr>
        <p:txBody>
          <a:bodyPr spcFirstLastPara="0" vert="horz" wrap="square" lIns="810851" tIns="812278" rIns="810850" bIns="812277" numCol="1" spcCol="1270" rtlCol="0" anchor="ctr" anchorCtr="0">
            <a:noAutofit/>
          </a:bodyPr>
          <a:lstStyle/>
          <a:p>
            <a:pPr algn="r" defTabSz="711200">
              <a:spcAft>
                <a:spcPct val="35000"/>
              </a:spcAft>
            </a:pPr>
            <a:endParaRPr lang="zh-CN" altLang="en-US" b="1" kern="0" dirty="0">
              <a:solidFill>
                <a:sysClr val="window" lastClr="FFFFFF"/>
              </a:solidFill>
              <a:latin typeface="Lucida Console" panose="020B0609040504020204" pitchFamily="49" charset="0"/>
              <a:ea typeface="微软雅黑" panose="020B0503020204020204" pitchFamily="34" charset="-122"/>
            </a:endParaRPr>
          </a:p>
        </p:txBody>
      </p:sp>
      <p:sp>
        <p:nvSpPr>
          <p:cNvPr id="29" name="文本框 28">
            <a:extLst>
              <a:ext uri="{FF2B5EF4-FFF2-40B4-BE49-F238E27FC236}">
                <a16:creationId xmlns:a16="http://schemas.microsoft.com/office/drawing/2014/main" xmlns="" id="{E3BD5F2D-04EF-452C-95D0-B09A5B52761B}"/>
              </a:ext>
            </a:extLst>
          </p:cNvPr>
          <p:cNvSpPr txBox="1"/>
          <p:nvPr/>
        </p:nvSpPr>
        <p:spPr>
          <a:xfrm>
            <a:off x="829121" y="1378542"/>
            <a:ext cx="11572399" cy="525657"/>
          </a:xfrm>
          <a:prstGeom prst="rect">
            <a:avLst/>
          </a:prstGeom>
          <a:noFill/>
        </p:spPr>
        <p:txBody>
          <a:bodyPr wrap="none" rtlCol="0">
            <a:spAutoFit/>
          </a:bodyPr>
          <a:lstStyle/>
          <a:p>
            <a:pPr algn="l">
              <a:lnSpc>
                <a:spcPct val="130000"/>
              </a:lnSpc>
              <a:spcBef>
                <a:spcPts val="600"/>
              </a:spcBef>
            </a:pPr>
            <a:r>
              <a:rPr lang="zh-CN" altLang="en-US" sz="2400" kern="0" dirty="0">
                <a:solidFill>
                  <a:srgbClr val="FFC000"/>
                </a:solidFill>
                <a:latin typeface="微软雅黑" panose="020B0503020204020204" pitchFamily="34" charset="-122"/>
                <a:ea typeface="微软雅黑" panose="020B0503020204020204" pitchFamily="34" charset="-122"/>
                <a:cs typeface="+mn-ea"/>
                <a:sym typeface="+mn-lt"/>
              </a:rPr>
              <a:t>报表数据准备环节独立出来，报表开发彻底工具化，实现开发高效率、运行高性能！</a:t>
            </a:r>
          </a:p>
        </p:txBody>
      </p:sp>
      <p:sp>
        <p:nvSpPr>
          <p:cNvPr id="30" name="矩形 29">
            <a:extLst>
              <a:ext uri="{FF2B5EF4-FFF2-40B4-BE49-F238E27FC236}">
                <a16:creationId xmlns:a16="http://schemas.microsoft.com/office/drawing/2014/main" xmlns="" id="{FAF5E953-282A-4881-B4BF-BA97198C8124}"/>
              </a:ext>
            </a:extLst>
          </p:cNvPr>
          <p:cNvSpPr/>
          <p:nvPr/>
        </p:nvSpPr>
        <p:spPr>
          <a:xfrm>
            <a:off x="1261132" y="4918959"/>
            <a:ext cx="4201335" cy="636160"/>
          </a:xfrm>
          <a:prstGeom prst="rect">
            <a:avLst/>
          </a:prstGeom>
          <a:solidFill>
            <a:srgbClr val="262626"/>
          </a:solidFill>
          <a:ln>
            <a:noFill/>
          </a:ln>
          <a:effectLst/>
        </p:spPr>
        <p:txBody>
          <a:bodyPr spcFirstLastPara="0" vert="horz" wrap="square" lIns="810851" tIns="812278" rIns="810850" bIns="812277" numCol="1" spcCol="1270" rtlCol="0" anchor="ctr" anchorCtr="0">
            <a:noAutofit/>
          </a:bodyPr>
          <a:lstStyle/>
          <a:p>
            <a:pPr algn="r" defTabSz="711200">
              <a:spcAft>
                <a:spcPct val="35000"/>
              </a:spcAft>
            </a:pPr>
            <a:endParaRPr lang="zh-CN" altLang="en-US" b="1" kern="0" dirty="0">
              <a:solidFill>
                <a:sysClr val="window" lastClr="FFFFFF"/>
              </a:solidFill>
              <a:latin typeface="Lucida Console" panose="020B0609040504020204" pitchFamily="49" charset="0"/>
              <a:ea typeface="微软雅黑" panose="020B0503020204020204" pitchFamily="34" charset="-122"/>
            </a:endParaRPr>
          </a:p>
        </p:txBody>
      </p:sp>
      <p:sp>
        <p:nvSpPr>
          <p:cNvPr id="31" name="矩形 30">
            <a:extLst>
              <a:ext uri="{FF2B5EF4-FFF2-40B4-BE49-F238E27FC236}">
                <a16:creationId xmlns:a16="http://schemas.microsoft.com/office/drawing/2014/main" xmlns="" id="{506547D6-D704-4324-9491-4B7CA92C7EF2}"/>
              </a:ext>
            </a:extLst>
          </p:cNvPr>
          <p:cNvSpPr/>
          <p:nvPr/>
        </p:nvSpPr>
        <p:spPr>
          <a:xfrm>
            <a:off x="1261132" y="2462857"/>
            <a:ext cx="4201335" cy="636161"/>
          </a:xfrm>
          <a:prstGeom prst="rect">
            <a:avLst/>
          </a:prstGeom>
          <a:solidFill>
            <a:srgbClr val="262626"/>
          </a:solidFill>
          <a:ln>
            <a:noFill/>
          </a:ln>
          <a:effectLst/>
        </p:spPr>
        <p:txBody>
          <a:bodyPr spcFirstLastPara="0" vert="horz" wrap="square" lIns="810851" tIns="812278" rIns="810850" bIns="812277" numCol="1" spcCol="1270" rtlCol="0" anchor="ctr" anchorCtr="0">
            <a:noAutofit/>
          </a:bodyPr>
          <a:lstStyle/>
          <a:p>
            <a:pPr algn="r" defTabSz="711200">
              <a:spcAft>
                <a:spcPct val="35000"/>
              </a:spcAft>
            </a:pPr>
            <a:endParaRPr lang="zh-CN" altLang="en-US" b="1" kern="0" dirty="0">
              <a:solidFill>
                <a:sysClr val="window" lastClr="FFFFFF"/>
              </a:solidFill>
              <a:latin typeface="Lucida Console" panose="020B0609040504020204" pitchFamily="49" charset="0"/>
              <a:ea typeface="微软雅黑" panose="020B0503020204020204" pitchFamily="34" charset="-122"/>
            </a:endParaRPr>
          </a:p>
        </p:txBody>
      </p:sp>
      <p:sp>
        <p:nvSpPr>
          <p:cNvPr id="32" name="spreadsheet-cell_31023">
            <a:extLst>
              <a:ext uri="{FF2B5EF4-FFF2-40B4-BE49-F238E27FC236}">
                <a16:creationId xmlns:a16="http://schemas.microsoft.com/office/drawing/2014/main" xmlns="" id="{F988BDC6-0881-4ED2-A558-466975598739}"/>
              </a:ext>
            </a:extLst>
          </p:cNvPr>
          <p:cNvSpPr>
            <a:spLocks noChangeAspect="1"/>
          </p:cNvSpPr>
          <p:nvPr/>
        </p:nvSpPr>
        <p:spPr bwMode="auto">
          <a:xfrm>
            <a:off x="3381281" y="2580881"/>
            <a:ext cx="455594" cy="406282"/>
          </a:xfrm>
          <a:custGeom>
            <a:avLst/>
            <a:gdLst>
              <a:gd name="T0" fmla="*/ 0 w 5960"/>
              <a:gd name="T1" fmla="*/ 223 h 5323"/>
              <a:gd name="T2" fmla="*/ 95 w 5960"/>
              <a:gd name="T3" fmla="*/ 5318 h 5323"/>
              <a:gd name="T4" fmla="*/ 5737 w 5960"/>
              <a:gd name="T5" fmla="*/ 5323 h 5323"/>
              <a:gd name="T6" fmla="*/ 5795 w 5960"/>
              <a:gd name="T7" fmla="*/ 5315 h 5323"/>
              <a:gd name="T8" fmla="*/ 5737 w 5960"/>
              <a:gd name="T9" fmla="*/ 0 h 5323"/>
              <a:gd name="T10" fmla="*/ 191 w 5960"/>
              <a:gd name="T11" fmla="*/ 5101 h 5323"/>
              <a:gd name="T12" fmla="*/ 880 w 5960"/>
              <a:gd name="T13" fmla="*/ 5127 h 5323"/>
              <a:gd name="T14" fmla="*/ 191 w 5960"/>
              <a:gd name="T15" fmla="*/ 3705 h 5323"/>
              <a:gd name="T16" fmla="*/ 880 w 5960"/>
              <a:gd name="T17" fmla="*/ 3514 h 5323"/>
              <a:gd name="T18" fmla="*/ 880 w 5960"/>
              <a:gd name="T19" fmla="*/ 2853 h 5323"/>
              <a:gd name="T20" fmla="*/ 191 w 5960"/>
              <a:gd name="T21" fmla="*/ 2662 h 5323"/>
              <a:gd name="T22" fmla="*/ 880 w 5960"/>
              <a:gd name="T23" fmla="*/ 2662 h 5323"/>
              <a:gd name="T24" fmla="*/ 191 w 5960"/>
              <a:gd name="T25" fmla="*/ 1055 h 5323"/>
              <a:gd name="T26" fmla="*/ 2487 w 5960"/>
              <a:gd name="T27" fmla="*/ 5127 h 5323"/>
              <a:gd name="T28" fmla="*/ 2487 w 5960"/>
              <a:gd name="T29" fmla="*/ 4523 h 5323"/>
              <a:gd name="T30" fmla="*/ 1071 w 5960"/>
              <a:gd name="T31" fmla="*/ 4332 h 5323"/>
              <a:gd name="T32" fmla="*/ 2487 w 5960"/>
              <a:gd name="T33" fmla="*/ 4332 h 5323"/>
              <a:gd name="T34" fmla="*/ 1071 w 5960"/>
              <a:gd name="T35" fmla="*/ 2853 h 5323"/>
              <a:gd name="T36" fmla="*/ 2487 w 5960"/>
              <a:gd name="T37" fmla="*/ 2662 h 5323"/>
              <a:gd name="T38" fmla="*/ 2487 w 5960"/>
              <a:gd name="T39" fmla="*/ 1946 h 5323"/>
              <a:gd name="T40" fmla="*/ 1071 w 5960"/>
              <a:gd name="T41" fmla="*/ 1755 h 5323"/>
              <a:gd name="T42" fmla="*/ 2487 w 5960"/>
              <a:gd name="T43" fmla="*/ 1755 h 5323"/>
              <a:gd name="T44" fmla="*/ 1071 w 5960"/>
              <a:gd name="T45" fmla="*/ 191 h 5323"/>
              <a:gd name="T46" fmla="*/ 4109 w 5960"/>
              <a:gd name="T47" fmla="*/ 5127 h 5323"/>
              <a:gd name="T48" fmla="*/ 4109 w 5960"/>
              <a:gd name="T49" fmla="*/ 4523 h 5323"/>
              <a:gd name="T50" fmla="*/ 2677 w 5960"/>
              <a:gd name="T51" fmla="*/ 4332 h 5323"/>
              <a:gd name="T52" fmla="*/ 4109 w 5960"/>
              <a:gd name="T53" fmla="*/ 4332 h 5323"/>
              <a:gd name="T54" fmla="*/ 2677 w 5960"/>
              <a:gd name="T55" fmla="*/ 2853 h 5323"/>
              <a:gd name="T56" fmla="*/ 4109 w 5960"/>
              <a:gd name="T57" fmla="*/ 2662 h 5323"/>
              <a:gd name="T58" fmla="*/ 4109 w 5960"/>
              <a:gd name="T59" fmla="*/ 1946 h 5323"/>
              <a:gd name="T60" fmla="*/ 2677 w 5960"/>
              <a:gd name="T61" fmla="*/ 1755 h 5323"/>
              <a:gd name="T62" fmla="*/ 4109 w 5960"/>
              <a:gd name="T63" fmla="*/ 1755 h 5323"/>
              <a:gd name="T64" fmla="*/ 2677 w 5960"/>
              <a:gd name="T65" fmla="*/ 191 h 5323"/>
              <a:gd name="T66" fmla="*/ 5769 w 5960"/>
              <a:gd name="T67" fmla="*/ 5101 h 5323"/>
              <a:gd name="T68" fmla="*/ 4300 w 5960"/>
              <a:gd name="T69" fmla="*/ 4523 h 5323"/>
              <a:gd name="T70" fmla="*/ 5769 w 5960"/>
              <a:gd name="T71" fmla="*/ 4332 h 5323"/>
              <a:gd name="T72" fmla="*/ 5769 w 5960"/>
              <a:gd name="T73" fmla="*/ 3705 h 5323"/>
              <a:gd name="T74" fmla="*/ 4300 w 5960"/>
              <a:gd name="T75" fmla="*/ 3514 h 5323"/>
              <a:gd name="T76" fmla="*/ 5769 w 5960"/>
              <a:gd name="T77" fmla="*/ 3514 h 5323"/>
              <a:gd name="T78" fmla="*/ 4300 w 5960"/>
              <a:gd name="T79" fmla="*/ 1946 h 5323"/>
              <a:gd name="T80" fmla="*/ 5769 w 5960"/>
              <a:gd name="T81" fmla="*/ 1755 h 5323"/>
              <a:gd name="T82" fmla="*/ 5769 w 5960"/>
              <a:gd name="T83" fmla="*/ 1055 h 5323"/>
              <a:gd name="T84" fmla="*/ 4300 w 5960"/>
              <a:gd name="T85" fmla="*/ 864 h 5323"/>
              <a:gd name="T86" fmla="*/ 5769 w 5960"/>
              <a:gd name="T87" fmla="*/ 223 h 5323"/>
              <a:gd name="T88" fmla="*/ 2818 w 5960"/>
              <a:gd name="T89" fmla="*/ 1579 h 5323"/>
              <a:gd name="T90" fmla="*/ 3963 w 5960"/>
              <a:gd name="T91" fmla="*/ 1579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60" h="5323">
                <a:moveTo>
                  <a:pt x="5737" y="0"/>
                </a:moveTo>
                <a:lnTo>
                  <a:pt x="223" y="0"/>
                </a:lnTo>
                <a:cubicBezTo>
                  <a:pt x="100" y="0"/>
                  <a:pt x="0" y="100"/>
                  <a:pt x="0" y="223"/>
                </a:cubicBezTo>
                <a:lnTo>
                  <a:pt x="0" y="5101"/>
                </a:lnTo>
                <a:cubicBezTo>
                  <a:pt x="0" y="5176"/>
                  <a:pt x="38" y="5243"/>
                  <a:pt x="95" y="5283"/>
                </a:cubicBezTo>
                <a:lnTo>
                  <a:pt x="95" y="5318"/>
                </a:lnTo>
                <a:lnTo>
                  <a:pt x="175" y="5318"/>
                </a:lnTo>
                <a:cubicBezTo>
                  <a:pt x="191" y="5321"/>
                  <a:pt x="206" y="5323"/>
                  <a:pt x="223" y="5323"/>
                </a:cubicBezTo>
                <a:lnTo>
                  <a:pt x="5737" y="5323"/>
                </a:lnTo>
                <a:cubicBezTo>
                  <a:pt x="5753" y="5323"/>
                  <a:pt x="5769" y="5321"/>
                  <a:pt x="5784" y="5318"/>
                </a:cubicBezTo>
                <a:lnTo>
                  <a:pt x="5795" y="5318"/>
                </a:lnTo>
                <a:lnTo>
                  <a:pt x="5795" y="5315"/>
                </a:lnTo>
                <a:cubicBezTo>
                  <a:pt x="5890" y="5289"/>
                  <a:pt x="5960" y="5203"/>
                  <a:pt x="5960" y="5101"/>
                </a:cubicBezTo>
                <a:lnTo>
                  <a:pt x="5960" y="223"/>
                </a:lnTo>
                <a:cubicBezTo>
                  <a:pt x="5960" y="100"/>
                  <a:pt x="5860" y="0"/>
                  <a:pt x="5737" y="0"/>
                </a:cubicBezTo>
                <a:close/>
                <a:moveTo>
                  <a:pt x="880" y="5127"/>
                </a:moveTo>
                <a:lnTo>
                  <a:pt x="206" y="5127"/>
                </a:lnTo>
                <a:cubicBezTo>
                  <a:pt x="197" y="5122"/>
                  <a:pt x="191" y="5112"/>
                  <a:pt x="191" y="5101"/>
                </a:cubicBezTo>
                <a:lnTo>
                  <a:pt x="191" y="4523"/>
                </a:lnTo>
                <a:lnTo>
                  <a:pt x="880" y="4523"/>
                </a:lnTo>
                <a:lnTo>
                  <a:pt x="880" y="5127"/>
                </a:lnTo>
                <a:close/>
                <a:moveTo>
                  <a:pt x="880" y="4332"/>
                </a:moveTo>
                <a:lnTo>
                  <a:pt x="191" y="4332"/>
                </a:lnTo>
                <a:lnTo>
                  <a:pt x="191" y="3705"/>
                </a:lnTo>
                <a:lnTo>
                  <a:pt x="880" y="3705"/>
                </a:lnTo>
                <a:lnTo>
                  <a:pt x="880" y="4332"/>
                </a:lnTo>
                <a:close/>
                <a:moveTo>
                  <a:pt x="880" y="3514"/>
                </a:moveTo>
                <a:lnTo>
                  <a:pt x="191" y="3514"/>
                </a:lnTo>
                <a:lnTo>
                  <a:pt x="191" y="2853"/>
                </a:lnTo>
                <a:lnTo>
                  <a:pt x="880" y="2853"/>
                </a:lnTo>
                <a:lnTo>
                  <a:pt x="880" y="3514"/>
                </a:lnTo>
                <a:close/>
                <a:moveTo>
                  <a:pt x="880" y="2662"/>
                </a:moveTo>
                <a:lnTo>
                  <a:pt x="191" y="2662"/>
                </a:lnTo>
                <a:lnTo>
                  <a:pt x="191" y="1946"/>
                </a:lnTo>
                <a:lnTo>
                  <a:pt x="880" y="1946"/>
                </a:lnTo>
                <a:lnTo>
                  <a:pt x="880" y="2662"/>
                </a:lnTo>
                <a:close/>
                <a:moveTo>
                  <a:pt x="880" y="1755"/>
                </a:moveTo>
                <a:lnTo>
                  <a:pt x="191" y="1755"/>
                </a:lnTo>
                <a:lnTo>
                  <a:pt x="191" y="1055"/>
                </a:lnTo>
                <a:lnTo>
                  <a:pt x="880" y="1055"/>
                </a:lnTo>
                <a:lnTo>
                  <a:pt x="880" y="1755"/>
                </a:lnTo>
                <a:close/>
                <a:moveTo>
                  <a:pt x="2487" y="5127"/>
                </a:moveTo>
                <a:lnTo>
                  <a:pt x="1071" y="5127"/>
                </a:lnTo>
                <a:lnTo>
                  <a:pt x="1071" y="4523"/>
                </a:lnTo>
                <a:lnTo>
                  <a:pt x="2487" y="4523"/>
                </a:lnTo>
                <a:lnTo>
                  <a:pt x="2487" y="5127"/>
                </a:lnTo>
                <a:close/>
                <a:moveTo>
                  <a:pt x="2487" y="4332"/>
                </a:moveTo>
                <a:lnTo>
                  <a:pt x="1071" y="4332"/>
                </a:lnTo>
                <a:lnTo>
                  <a:pt x="1071" y="3705"/>
                </a:lnTo>
                <a:lnTo>
                  <a:pt x="2487" y="3705"/>
                </a:lnTo>
                <a:lnTo>
                  <a:pt x="2487" y="4332"/>
                </a:lnTo>
                <a:close/>
                <a:moveTo>
                  <a:pt x="2487" y="3514"/>
                </a:moveTo>
                <a:lnTo>
                  <a:pt x="1071" y="3514"/>
                </a:lnTo>
                <a:lnTo>
                  <a:pt x="1071" y="2853"/>
                </a:lnTo>
                <a:lnTo>
                  <a:pt x="2487" y="2853"/>
                </a:lnTo>
                <a:lnTo>
                  <a:pt x="2487" y="3514"/>
                </a:lnTo>
                <a:close/>
                <a:moveTo>
                  <a:pt x="2487" y="2662"/>
                </a:moveTo>
                <a:lnTo>
                  <a:pt x="1071" y="2662"/>
                </a:lnTo>
                <a:lnTo>
                  <a:pt x="1071" y="1946"/>
                </a:lnTo>
                <a:lnTo>
                  <a:pt x="2487" y="1946"/>
                </a:lnTo>
                <a:lnTo>
                  <a:pt x="2487" y="2662"/>
                </a:lnTo>
                <a:close/>
                <a:moveTo>
                  <a:pt x="2487" y="1755"/>
                </a:moveTo>
                <a:lnTo>
                  <a:pt x="1071" y="1755"/>
                </a:lnTo>
                <a:lnTo>
                  <a:pt x="1071" y="1055"/>
                </a:lnTo>
                <a:lnTo>
                  <a:pt x="2487" y="1055"/>
                </a:lnTo>
                <a:lnTo>
                  <a:pt x="2487" y="1755"/>
                </a:lnTo>
                <a:close/>
                <a:moveTo>
                  <a:pt x="2487" y="864"/>
                </a:moveTo>
                <a:lnTo>
                  <a:pt x="1071" y="864"/>
                </a:lnTo>
                <a:lnTo>
                  <a:pt x="1071" y="191"/>
                </a:lnTo>
                <a:lnTo>
                  <a:pt x="2487" y="191"/>
                </a:lnTo>
                <a:lnTo>
                  <a:pt x="2487" y="864"/>
                </a:lnTo>
                <a:close/>
                <a:moveTo>
                  <a:pt x="4109" y="5127"/>
                </a:moveTo>
                <a:lnTo>
                  <a:pt x="2677" y="5127"/>
                </a:lnTo>
                <a:lnTo>
                  <a:pt x="2677" y="4523"/>
                </a:lnTo>
                <a:lnTo>
                  <a:pt x="4109" y="4523"/>
                </a:lnTo>
                <a:lnTo>
                  <a:pt x="4109" y="5127"/>
                </a:lnTo>
                <a:close/>
                <a:moveTo>
                  <a:pt x="4109" y="4332"/>
                </a:moveTo>
                <a:lnTo>
                  <a:pt x="2677" y="4332"/>
                </a:lnTo>
                <a:lnTo>
                  <a:pt x="2677" y="3705"/>
                </a:lnTo>
                <a:lnTo>
                  <a:pt x="4109" y="3705"/>
                </a:lnTo>
                <a:lnTo>
                  <a:pt x="4109" y="4332"/>
                </a:lnTo>
                <a:close/>
                <a:moveTo>
                  <a:pt x="4109" y="3514"/>
                </a:moveTo>
                <a:lnTo>
                  <a:pt x="2677" y="3514"/>
                </a:lnTo>
                <a:lnTo>
                  <a:pt x="2677" y="2853"/>
                </a:lnTo>
                <a:lnTo>
                  <a:pt x="4109" y="2853"/>
                </a:lnTo>
                <a:lnTo>
                  <a:pt x="4109" y="3514"/>
                </a:lnTo>
                <a:close/>
                <a:moveTo>
                  <a:pt x="4109" y="2662"/>
                </a:moveTo>
                <a:lnTo>
                  <a:pt x="2677" y="2662"/>
                </a:lnTo>
                <a:lnTo>
                  <a:pt x="2677" y="1946"/>
                </a:lnTo>
                <a:lnTo>
                  <a:pt x="4109" y="1946"/>
                </a:lnTo>
                <a:lnTo>
                  <a:pt x="4109" y="2662"/>
                </a:lnTo>
                <a:close/>
                <a:moveTo>
                  <a:pt x="4109" y="1755"/>
                </a:moveTo>
                <a:lnTo>
                  <a:pt x="2677" y="1755"/>
                </a:lnTo>
                <a:lnTo>
                  <a:pt x="2677" y="1055"/>
                </a:lnTo>
                <a:lnTo>
                  <a:pt x="4109" y="1055"/>
                </a:lnTo>
                <a:lnTo>
                  <a:pt x="4109" y="1755"/>
                </a:lnTo>
                <a:close/>
                <a:moveTo>
                  <a:pt x="4109" y="864"/>
                </a:moveTo>
                <a:lnTo>
                  <a:pt x="2677" y="864"/>
                </a:lnTo>
                <a:lnTo>
                  <a:pt x="2677" y="191"/>
                </a:lnTo>
                <a:lnTo>
                  <a:pt x="4109" y="191"/>
                </a:lnTo>
                <a:lnTo>
                  <a:pt x="4109" y="864"/>
                </a:lnTo>
                <a:close/>
                <a:moveTo>
                  <a:pt x="5769" y="5101"/>
                </a:moveTo>
                <a:cubicBezTo>
                  <a:pt x="5769" y="5112"/>
                  <a:pt x="5762" y="5122"/>
                  <a:pt x="5753" y="5127"/>
                </a:cubicBezTo>
                <a:lnTo>
                  <a:pt x="4300" y="5127"/>
                </a:lnTo>
                <a:lnTo>
                  <a:pt x="4300" y="4523"/>
                </a:lnTo>
                <a:lnTo>
                  <a:pt x="5769" y="4523"/>
                </a:lnTo>
                <a:lnTo>
                  <a:pt x="5769" y="5101"/>
                </a:lnTo>
                <a:close/>
                <a:moveTo>
                  <a:pt x="5769" y="4332"/>
                </a:moveTo>
                <a:lnTo>
                  <a:pt x="4300" y="4332"/>
                </a:lnTo>
                <a:lnTo>
                  <a:pt x="4300" y="3705"/>
                </a:lnTo>
                <a:lnTo>
                  <a:pt x="5769" y="3705"/>
                </a:lnTo>
                <a:lnTo>
                  <a:pt x="5769" y="4332"/>
                </a:lnTo>
                <a:close/>
                <a:moveTo>
                  <a:pt x="5769" y="3514"/>
                </a:moveTo>
                <a:lnTo>
                  <a:pt x="4300" y="3514"/>
                </a:lnTo>
                <a:lnTo>
                  <a:pt x="4300" y="2853"/>
                </a:lnTo>
                <a:lnTo>
                  <a:pt x="5769" y="2853"/>
                </a:lnTo>
                <a:lnTo>
                  <a:pt x="5769" y="3514"/>
                </a:lnTo>
                <a:close/>
                <a:moveTo>
                  <a:pt x="5769" y="2662"/>
                </a:moveTo>
                <a:lnTo>
                  <a:pt x="4300" y="2662"/>
                </a:lnTo>
                <a:lnTo>
                  <a:pt x="4300" y="1946"/>
                </a:lnTo>
                <a:lnTo>
                  <a:pt x="5769" y="1946"/>
                </a:lnTo>
                <a:lnTo>
                  <a:pt x="5769" y="2662"/>
                </a:lnTo>
                <a:close/>
                <a:moveTo>
                  <a:pt x="5769" y="1755"/>
                </a:moveTo>
                <a:lnTo>
                  <a:pt x="4300" y="1755"/>
                </a:lnTo>
                <a:lnTo>
                  <a:pt x="4300" y="1055"/>
                </a:lnTo>
                <a:lnTo>
                  <a:pt x="5769" y="1055"/>
                </a:lnTo>
                <a:lnTo>
                  <a:pt x="5769" y="1755"/>
                </a:lnTo>
                <a:close/>
                <a:moveTo>
                  <a:pt x="5769" y="864"/>
                </a:moveTo>
                <a:lnTo>
                  <a:pt x="4300" y="864"/>
                </a:lnTo>
                <a:lnTo>
                  <a:pt x="4300" y="191"/>
                </a:lnTo>
                <a:lnTo>
                  <a:pt x="5737" y="191"/>
                </a:lnTo>
                <a:cubicBezTo>
                  <a:pt x="5754" y="191"/>
                  <a:pt x="5769" y="205"/>
                  <a:pt x="5769" y="223"/>
                </a:cubicBezTo>
                <a:lnTo>
                  <a:pt x="5769" y="864"/>
                </a:lnTo>
                <a:close/>
                <a:moveTo>
                  <a:pt x="3963" y="1579"/>
                </a:moveTo>
                <a:lnTo>
                  <a:pt x="2818" y="1579"/>
                </a:lnTo>
                <a:lnTo>
                  <a:pt x="2818" y="1180"/>
                </a:lnTo>
                <a:lnTo>
                  <a:pt x="3963" y="1180"/>
                </a:lnTo>
                <a:lnTo>
                  <a:pt x="3963" y="1579"/>
                </a:lnTo>
                <a:lnTo>
                  <a:pt x="3963" y="1579"/>
                </a:lnTo>
                <a:close/>
              </a:path>
            </a:pathLst>
          </a:custGeom>
          <a:solidFill>
            <a:schemeClr val="bg1"/>
          </a:solidFill>
          <a:ln>
            <a:noFill/>
          </a:ln>
        </p:spPr>
      </p:sp>
      <p:sp>
        <p:nvSpPr>
          <p:cNvPr id="33" name="educational-graphic_42927">
            <a:extLst>
              <a:ext uri="{FF2B5EF4-FFF2-40B4-BE49-F238E27FC236}">
                <a16:creationId xmlns:a16="http://schemas.microsoft.com/office/drawing/2014/main" xmlns="" id="{1F8112E7-3635-4089-91D0-8BEEF5E99E73}"/>
              </a:ext>
            </a:extLst>
          </p:cNvPr>
          <p:cNvSpPr>
            <a:spLocks noChangeAspect="1"/>
          </p:cNvSpPr>
          <p:nvPr/>
        </p:nvSpPr>
        <p:spPr bwMode="auto">
          <a:xfrm>
            <a:off x="4318261" y="2580881"/>
            <a:ext cx="455594" cy="406282"/>
          </a:xfrm>
          <a:custGeom>
            <a:avLst/>
            <a:gdLst>
              <a:gd name="connsiteX0" fmla="*/ 370392 w 608536"/>
              <a:gd name="connsiteY0" fmla="*/ 352702 h 594971"/>
              <a:gd name="connsiteX1" fmla="*/ 340239 w 608536"/>
              <a:gd name="connsiteY1" fmla="*/ 382819 h 594971"/>
              <a:gd name="connsiteX2" fmla="*/ 370392 w 608536"/>
              <a:gd name="connsiteY2" fmla="*/ 411502 h 594971"/>
              <a:gd name="connsiteX3" fmla="*/ 399110 w 608536"/>
              <a:gd name="connsiteY3" fmla="*/ 382819 h 594971"/>
              <a:gd name="connsiteX4" fmla="*/ 370392 w 608536"/>
              <a:gd name="connsiteY4" fmla="*/ 352702 h 594971"/>
              <a:gd name="connsiteX5" fmla="*/ 219626 w 608536"/>
              <a:gd name="connsiteY5" fmla="*/ 213589 h 594971"/>
              <a:gd name="connsiteX6" fmla="*/ 190909 w 608536"/>
              <a:gd name="connsiteY6" fmla="*/ 242272 h 594971"/>
              <a:gd name="connsiteX7" fmla="*/ 219626 w 608536"/>
              <a:gd name="connsiteY7" fmla="*/ 272389 h 594971"/>
              <a:gd name="connsiteX8" fmla="*/ 248343 w 608536"/>
              <a:gd name="connsiteY8" fmla="*/ 242272 h 594971"/>
              <a:gd name="connsiteX9" fmla="*/ 219626 w 608536"/>
              <a:gd name="connsiteY9" fmla="*/ 213589 h 594971"/>
              <a:gd name="connsiteX10" fmla="*/ 526902 w 608536"/>
              <a:gd name="connsiteY10" fmla="*/ 93120 h 594971"/>
              <a:gd name="connsiteX11" fmla="*/ 498184 w 608536"/>
              <a:gd name="connsiteY11" fmla="*/ 121803 h 594971"/>
              <a:gd name="connsiteX12" fmla="*/ 526902 w 608536"/>
              <a:gd name="connsiteY12" fmla="*/ 150486 h 594971"/>
              <a:gd name="connsiteX13" fmla="*/ 555619 w 608536"/>
              <a:gd name="connsiteY13" fmla="*/ 121803 h 594971"/>
              <a:gd name="connsiteX14" fmla="*/ 526902 w 608536"/>
              <a:gd name="connsiteY14" fmla="*/ 93120 h 594971"/>
              <a:gd name="connsiteX15" fmla="*/ 526902 w 608536"/>
              <a:gd name="connsiteY15" fmla="*/ 68739 h 594971"/>
              <a:gd name="connsiteX16" fmla="*/ 580029 w 608536"/>
              <a:gd name="connsiteY16" fmla="*/ 121803 h 594971"/>
              <a:gd name="connsiteX17" fmla="*/ 526902 w 608536"/>
              <a:gd name="connsiteY17" fmla="*/ 174867 h 594971"/>
              <a:gd name="connsiteX18" fmla="*/ 503928 w 608536"/>
              <a:gd name="connsiteY18" fmla="*/ 169130 h 594971"/>
              <a:gd name="connsiteX19" fmla="*/ 404853 w 608536"/>
              <a:gd name="connsiteY19" fmla="*/ 342663 h 594971"/>
              <a:gd name="connsiteX20" fmla="*/ 423519 w 608536"/>
              <a:gd name="connsiteY20" fmla="*/ 382819 h 594971"/>
              <a:gd name="connsiteX21" fmla="*/ 370392 w 608536"/>
              <a:gd name="connsiteY21" fmla="*/ 435883 h 594971"/>
              <a:gd name="connsiteX22" fmla="*/ 315829 w 608536"/>
              <a:gd name="connsiteY22" fmla="*/ 382819 h 594971"/>
              <a:gd name="connsiteX23" fmla="*/ 325880 w 608536"/>
              <a:gd name="connsiteY23" fmla="*/ 351268 h 594971"/>
              <a:gd name="connsiteX24" fmla="*/ 256959 w 608536"/>
              <a:gd name="connsiteY24" fmla="*/ 280994 h 594971"/>
              <a:gd name="connsiteX25" fmla="*/ 219626 w 608536"/>
              <a:gd name="connsiteY25" fmla="*/ 296770 h 594971"/>
              <a:gd name="connsiteX26" fmla="*/ 189473 w 608536"/>
              <a:gd name="connsiteY26" fmla="*/ 286731 h 594971"/>
              <a:gd name="connsiteX27" fmla="*/ 87526 w 608536"/>
              <a:gd name="connsiteY27" fmla="*/ 420107 h 594971"/>
              <a:gd name="connsiteX28" fmla="*/ 77475 w 608536"/>
              <a:gd name="connsiteY28" fmla="*/ 411502 h 594971"/>
              <a:gd name="connsiteX29" fmla="*/ 179422 w 608536"/>
              <a:gd name="connsiteY29" fmla="*/ 278126 h 594971"/>
              <a:gd name="connsiteX30" fmla="*/ 166499 w 608536"/>
              <a:gd name="connsiteY30" fmla="*/ 242272 h 594971"/>
              <a:gd name="connsiteX31" fmla="*/ 219626 w 608536"/>
              <a:gd name="connsiteY31" fmla="*/ 189208 h 594971"/>
              <a:gd name="connsiteX32" fmla="*/ 272753 w 608536"/>
              <a:gd name="connsiteY32" fmla="*/ 242272 h 594971"/>
              <a:gd name="connsiteX33" fmla="*/ 264138 w 608536"/>
              <a:gd name="connsiteY33" fmla="*/ 272389 h 594971"/>
              <a:gd name="connsiteX34" fmla="*/ 334495 w 608536"/>
              <a:gd name="connsiteY34" fmla="*/ 342663 h 594971"/>
              <a:gd name="connsiteX35" fmla="*/ 370392 w 608536"/>
              <a:gd name="connsiteY35" fmla="*/ 328321 h 594971"/>
              <a:gd name="connsiteX36" fmla="*/ 394802 w 608536"/>
              <a:gd name="connsiteY36" fmla="*/ 335492 h 594971"/>
              <a:gd name="connsiteX37" fmla="*/ 493877 w 608536"/>
              <a:gd name="connsiteY37" fmla="*/ 163393 h 594971"/>
              <a:gd name="connsiteX38" fmla="*/ 473775 w 608536"/>
              <a:gd name="connsiteY38" fmla="*/ 121803 h 594971"/>
              <a:gd name="connsiteX39" fmla="*/ 526902 w 608536"/>
              <a:gd name="connsiteY39" fmla="*/ 68739 h 594971"/>
              <a:gd name="connsiteX40" fmla="*/ 37316 w 608536"/>
              <a:gd name="connsiteY40" fmla="*/ 0 h 594971"/>
              <a:gd name="connsiteX41" fmla="*/ 76067 w 608536"/>
              <a:gd name="connsiteY41" fmla="*/ 60214 h 594971"/>
              <a:gd name="connsiteX42" fmla="*/ 50233 w 608536"/>
              <a:gd name="connsiteY42" fmla="*/ 60214 h 594971"/>
              <a:gd name="connsiteX43" fmla="*/ 50233 w 608536"/>
              <a:gd name="connsiteY43" fmla="*/ 544793 h 594971"/>
              <a:gd name="connsiteX44" fmla="*/ 548256 w 608536"/>
              <a:gd name="connsiteY44" fmla="*/ 544793 h 594971"/>
              <a:gd name="connsiteX45" fmla="*/ 548256 w 608536"/>
              <a:gd name="connsiteY45" fmla="*/ 518987 h 594971"/>
              <a:gd name="connsiteX46" fmla="*/ 608536 w 608536"/>
              <a:gd name="connsiteY46" fmla="*/ 557696 h 594971"/>
              <a:gd name="connsiteX47" fmla="*/ 548256 w 608536"/>
              <a:gd name="connsiteY47" fmla="*/ 594971 h 594971"/>
              <a:gd name="connsiteX48" fmla="*/ 548256 w 608536"/>
              <a:gd name="connsiteY48" fmla="*/ 569165 h 594971"/>
              <a:gd name="connsiteX49" fmla="*/ 25834 w 608536"/>
              <a:gd name="connsiteY49" fmla="*/ 569165 h 594971"/>
              <a:gd name="connsiteX50" fmla="*/ 25834 w 608536"/>
              <a:gd name="connsiteY50" fmla="*/ 60214 h 594971"/>
              <a:gd name="connsiteX51" fmla="*/ 0 w 608536"/>
              <a:gd name="connsiteY51" fmla="*/ 60214 h 59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8536" h="594971">
                <a:moveTo>
                  <a:pt x="370392" y="352702"/>
                </a:moveTo>
                <a:cubicBezTo>
                  <a:pt x="353162" y="352702"/>
                  <a:pt x="340239" y="367043"/>
                  <a:pt x="340239" y="382819"/>
                </a:cubicBezTo>
                <a:cubicBezTo>
                  <a:pt x="340239" y="398595"/>
                  <a:pt x="353162" y="411502"/>
                  <a:pt x="370392" y="411502"/>
                </a:cubicBezTo>
                <a:cubicBezTo>
                  <a:pt x="386187" y="411502"/>
                  <a:pt x="399110" y="398595"/>
                  <a:pt x="399110" y="382819"/>
                </a:cubicBezTo>
                <a:cubicBezTo>
                  <a:pt x="399110" y="367043"/>
                  <a:pt x="386187" y="352702"/>
                  <a:pt x="370392" y="352702"/>
                </a:cubicBezTo>
                <a:close/>
                <a:moveTo>
                  <a:pt x="219626" y="213589"/>
                </a:moveTo>
                <a:cubicBezTo>
                  <a:pt x="203831" y="213589"/>
                  <a:pt x="190909" y="226496"/>
                  <a:pt x="190909" y="242272"/>
                </a:cubicBezTo>
                <a:cubicBezTo>
                  <a:pt x="190909" y="259482"/>
                  <a:pt x="203831" y="272389"/>
                  <a:pt x="219626" y="272389"/>
                </a:cubicBezTo>
                <a:cubicBezTo>
                  <a:pt x="235421" y="272389"/>
                  <a:pt x="248343" y="259482"/>
                  <a:pt x="248343" y="242272"/>
                </a:cubicBezTo>
                <a:cubicBezTo>
                  <a:pt x="248343" y="226496"/>
                  <a:pt x="235421" y="213589"/>
                  <a:pt x="219626" y="213589"/>
                </a:cubicBezTo>
                <a:close/>
                <a:moveTo>
                  <a:pt x="526902" y="93120"/>
                </a:moveTo>
                <a:cubicBezTo>
                  <a:pt x="511107" y="93120"/>
                  <a:pt x="498184" y="106027"/>
                  <a:pt x="498184" y="121803"/>
                </a:cubicBezTo>
                <a:cubicBezTo>
                  <a:pt x="498184" y="137579"/>
                  <a:pt x="511107" y="150486"/>
                  <a:pt x="526902" y="150486"/>
                </a:cubicBezTo>
                <a:cubicBezTo>
                  <a:pt x="542696" y="150486"/>
                  <a:pt x="555619" y="137579"/>
                  <a:pt x="555619" y="121803"/>
                </a:cubicBezTo>
                <a:cubicBezTo>
                  <a:pt x="555619" y="106027"/>
                  <a:pt x="542696" y="93120"/>
                  <a:pt x="526902" y="93120"/>
                </a:cubicBezTo>
                <a:close/>
                <a:moveTo>
                  <a:pt x="526902" y="68739"/>
                </a:moveTo>
                <a:cubicBezTo>
                  <a:pt x="557055" y="68739"/>
                  <a:pt x="580029" y="91685"/>
                  <a:pt x="580029" y="121803"/>
                </a:cubicBezTo>
                <a:cubicBezTo>
                  <a:pt x="580029" y="150486"/>
                  <a:pt x="557055" y="174867"/>
                  <a:pt x="526902" y="174867"/>
                </a:cubicBezTo>
                <a:cubicBezTo>
                  <a:pt x="518287" y="174867"/>
                  <a:pt x="511107" y="173432"/>
                  <a:pt x="503928" y="169130"/>
                </a:cubicBezTo>
                <a:lnTo>
                  <a:pt x="404853" y="342663"/>
                </a:lnTo>
                <a:cubicBezTo>
                  <a:pt x="416340" y="351268"/>
                  <a:pt x="423519" y="365609"/>
                  <a:pt x="423519" y="382819"/>
                </a:cubicBezTo>
                <a:cubicBezTo>
                  <a:pt x="423519" y="411502"/>
                  <a:pt x="399110" y="435883"/>
                  <a:pt x="370392" y="435883"/>
                </a:cubicBezTo>
                <a:cubicBezTo>
                  <a:pt x="340239" y="435883"/>
                  <a:pt x="315829" y="411502"/>
                  <a:pt x="315829" y="382819"/>
                </a:cubicBezTo>
                <a:cubicBezTo>
                  <a:pt x="315829" y="371346"/>
                  <a:pt x="320137" y="359873"/>
                  <a:pt x="325880" y="351268"/>
                </a:cubicBezTo>
                <a:lnTo>
                  <a:pt x="256959" y="280994"/>
                </a:lnTo>
                <a:cubicBezTo>
                  <a:pt x="246907" y="291033"/>
                  <a:pt x="233985" y="296770"/>
                  <a:pt x="219626" y="296770"/>
                </a:cubicBezTo>
                <a:cubicBezTo>
                  <a:pt x="208139" y="296770"/>
                  <a:pt x="198088" y="292467"/>
                  <a:pt x="189473" y="286731"/>
                </a:cubicBezTo>
                <a:lnTo>
                  <a:pt x="87526" y="420107"/>
                </a:lnTo>
                <a:lnTo>
                  <a:pt x="77475" y="411502"/>
                </a:lnTo>
                <a:lnTo>
                  <a:pt x="179422" y="278126"/>
                </a:lnTo>
                <a:cubicBezTo>
                  <a:pt x="172242" y="268087"/>
                  <a:pt x="166499" y="256613"/>
                  <a:pt x="166499" y="242272"/>
                </a:cubicBezTo>
                <a:cubicBezTo>
                  <a:pt x="166499" y="213589"/>
                  <a:pt x="190909" y="189208"/>
                  <a:pt x="219626" y="189208"/>
                </a:cubicBezTo>
                <a:cubicBezTo>
                  <a:pt x="249779" y="189208"/>
                  <a:pt x="272753" y="213589"/>
                  <a:pt x="272753" y="242272"/>
                </a:cubicBezTo>
                <a:cubicBezTo>
                  <a:pt x="272753" y="253745"/>
                  <a:pt x="269881" y="263784"/>
                  <a:pt x="264138" y="272389"/>
                </a:cubicBezTo>
                <a:lnTo>
                  <a:pt x="334495" y="342663"/>
                </a:lnTo>
                <a:cubicBezTo>
                  <a:pt x="343111" y="334058"/>
                  <a:pt x="356034" y="328321"/>
                  <a:pt x="370392" y="328321"/>
                </a:cubicBezTo>
                <a:cubicBezTo>
                  <a:pt x="379007" y="328321"/>
                  <a:pt x="387623" y="331190"/>
                  <a:pt x="394802" y="335492"/>
                </a:cubicBezTo>
                <a:lnTo>
                  <a:pt x="493877" y="163393"/>
                </a:lnTo>
                <a:cubicBezTo>
                  <a:pt x="480954" y="153354"/>
                  <a:pt x="473775" y="139013"/>
                  <a:pt x="473775" y="121803"/>
                </a:cubicBezTo>
                <a:cubicBezTo>
                  <a:pt x="473775" y="91685"/>
                  <a:pt x="496749" y="68739"/>
                  <a:pt x="526902" y="68739"/>
                </a:cubicBezTo>
                <a:close/>
                <a:moveTo>
                  <a:pt x="37316" y="0"/>
                </a:moveTo>
                <a:lnTo>
                  <a:pt x="76067" y="60214"/>
                </a:lnTo>
                <a:lnTo>
                  <a:pt x="50233" y="60214"/>
                </a:lnTo>
                <a:lnTo>
                  <a:pt x="50233" y="544793"/>
                </a:lnTo>
                <a:lnTo>
                  <a:pt x="548256" y="544793"/>
                </a:lnTo>
                <a:lnTo>
                  <a:pt x="548256" y="518987"/>
                </a:lnTo>
                <a:lnTo>
                  <a:pt x="608536" y="557696"/>
                </a:lnTo>
                <a:lnTo>
                  <a:pt x="548256" y="594971"/>
                </a:lnTo>
                <a:lnTo>
                  <a:pt x="548256" y="569165"/>
                </a:lnTo>
                <a:lnTo>
                  <a:pt x="25834" y="569165"/>
                </a:lnTo>
                <a:lnTo>
                  <a:pt x="25834" y="60214"/>
                </a:lnTo>
                <a:lnTo>
                  <a:pt x="0" y="60214"/>
                </a:lnTo>
                <a:close/>
              </a:path>
            </a:pathLst>
          </a:custGeom>
          <a:solidFill>
            <a:schemeClr val="bg1"/>
          </a:solidFill>
          <a:ln>
            <a:noFill/>
          </a:ln>
        </p:spPr>
      </p:sp>
      <p:pic>
        <p:nvPicPr>
          <p:cNvPr id="34" name="Picture 3" descr="C:\Users\Mars\Downloads\hdfs.png">
            <a:extLst>
              <a:ext uri="{FF2B5EF4-FFF2-40B4-BE49-F238E27FC236}">
                <a16:creationId xmlns:a16="http://schemas.microsoft.com/office/drawing/2014/main" xmlns="" id="{DD69E046-22A2-4C9E-8A2F-5050CF9995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7453" y="5044960"/>
            <a:ext cx="370568" cy="37056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Mars\Downloads\数据源.png">
            <a:extLst>
              <a:ext uri="{FF2B5EF4-FFF2-40B4-BE49-F238E27FC236}">
                <a16:creationId xmlns:a16="http://schemas.microsoft.com/office/drawing/2014/main" xmlns="" id="{88AE13AF-5570-4B44-87A6-F938CCF2CD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1833" y="5044960"/>
            <a:ext cx="370568" cy="37056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Mars\Downloads\数据文件.png">
            <a:extLst>
              <a:ext uri="{FF2B5EF4-FFF2-40B4-BE49-F238E27FC236}">
                <a16:creationId xmlns:a16="http://schemas.microsoft.com/office/drawing/2014/main" xmlns="" id="{F9C2123D-5C55-47D9-A81E-F811C647F9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4643" y="5044960"/>
            <a:ext cx="370568" cy="3705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Mars\Downloads\其他.png">
            <a:extLst>
              <a:ext uri="{FF2B5EF4-FFF2-40B4-BE49-F238E27FC236}">
                <a16:creationId xmlns:a16="http://schemas.microsoft.com/office/drawing/2014/main" xmlns="" id="{DF765456-090C-47DF-A24D-365F8F7CE7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0264" y="5044960"/>
            <a:ext cx="370568" cy="370568"/>
          </a:xfrm>
          <a:prstGeom prst="rect">
            <a:avLst/>
          </a:prstGeom>
          <a:noFill/>
          <a:extLst>
            <a:ext uri="{909E8E84-426E-40DD-AFC4-6F175D3DCCD1}">
              <a14:hiddenFill xmlns:a14="http://schemas.microsoft.com/office/drawing/2010/main">
                <a:solidFill>
                  <a:srgbClr val="FFFFFF"/>
                </a:solidFill>
              </a14:hiddenFill>
            </a:ext>
          </a:extLst>
        </p:spPr>
      </p:pic>
      <p:sp>
        <p:nvSpPr>
          <p:cNvPr id="38" name="文本框 37">
            <a:extLst>
              <a:ext uri="{FF2B5EF4-FFF2-40B4-BE49-F238E27FC236}">
                <a16:creationId xmlns:a16="http://schemas.microsoft.com/office/drawing/2014/main" xmlns="" id="{3875CF90-A13E-434E-9A6E-AB41D9713223}"/>
              </a:ext>
            </a:extLst>
          </p:cNvPr>
          <p:cNvSpPr txBox="1"/>
          <p:nvPr/>
        </p:nvSpPr>
        <p:spPr>
          <a:xfrm>
            <a:off x="1376808" y="2611711"/>
            <a:ext cx="1561703"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报表呈现层</a:t>
            </a:r>
          </a:p>
        </p:txBody>
      </p:sp>
      <p:sp>
        <p:nvSpPr>
          <p:cNvPr id="39" name="文本框 38">
            <a:extLst>
              <a:ext uri="{FF2B5EF4-FFF2-40B4-BE49-F238E27FC236}">
                <a16:creationId xmlns:a16="http://schemas.microsoft.com/office/drawing/2014/main" xmlns="" id="{68FFCE9C-69F3-471A-9E10-020FC9746FBF}"/>
              </a:ext>
            </a:extLst>
          </p:cNvPr>
          <p:cNvSpPr txBox="1"/>
          <p:nvPr/>
        </p:nvSpPr>
        <p:spPr>
          <a:xfrm>
            <a:off x="1376808" y="3809199"/>
            <a:ext cx="1638648"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数据准备层</a:t>
            </a:r>
          </a:p>
        </p:txBody>
      </p:sp>
      <p:sp>
        <p:nvSpPr>
          <p:cNvPr id="40" name="文本框 39">
            <a:extLst>
              <a:ext uri="{FF2B5EF4-FFF2-40B4-BE49-F238E27FC236}">
                <a16:creationId xmlns:a16="http://schemas.microsoft.com/office/drawing/2014/main" xmlns="" id="{C130450C-4B2A-4D30-8835-81DFC2F5D9FE}"/>
              </a:ext>
            </a:extLst>
          </p:cNvPr>
          <p:cNvSpPr txBox="1"/>
          <p:nvPr/>
        </p:nvSpPr>
        <p:spPr>
          <a:xfrm>
            <a:off x="2169753" y="5852317"/>
            <a:ext cx="261943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新型报表应用三层结构</a:t>
            </a:r>
          </a:p>
        </p:txBody>
      </p:sp>
      <p:sp>
        <p:nvSpPr>
          <p:cNvPr id="41" name="文本框 40">
            <a:extLst>
              <a:ext uri="{FF2B5EF4-FFF2-40B4-BE49-F238E27FC236}">
                <a16:creationId xmlns:a16="http://schemas.microsoft.com/office/drawing/2014/main" xmlns="" id="{21C61DEC-D0E9-4FC8-BB56-379186D0FE20}"/>
              </a:ext>
            </a:extLst>
          </p:cNvPr>
          <p:cNvSpPr txBox="1"/>
          <p:nvPr/>
        </p:nvSpPr>
        <p:spPr>
          <a:xfrm>
            <a:off x="1376808" y="5046196"/>
            <a:ext cx="1638648"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数据源层</a:t>
            </a:r>
          </a:p>
        </p:txBody>
      </p:sp>
      <p:sp>
        <p:nvSpPr>
          <p:cNvPr id="42" name="double-wrench-tool-and-hammer-forming-a-cross-of-outlines_25718">
            <a:extLst>
              <a:ext uri="{FF2B5EF4-FFF2-40B4-BE49-F238E27FC236}">
                <a16:creationId xmlns:a16="http://schemas.microsoft.com/office/drawing/2014/main" xmlns="" id="{39278A40-02D5-4032-ACA3-3691C34443B1}"/>
              </a:ext>
            </a:extLst>
          </p:cNvPr>
          <p:cNvSpPr>
            <a:spLocks noChangeAspect="1"/>
          </p:cNvSpPr>
          <p:nvPr/>
        </p:nvSpPr>
        <p:spPr bwMode="auto">
          <a:xfrm>
            <a:off x="3251972" y="3769528"/>
            <a:ext cx="454993" cy="433785"/>
          </a:xfrm>
          <a:custGeom>
            <a:avLst/>
            <a:gdLst>
              <a:gd name="connsiteX0" fmla="*/ 465419 w 606261"/>
              <a:gd name="connsiteY0" fmla="*/ 425880 h 578002"/>
              <a:gd name="connsiteX1" fmla="*/ 424940 w 606261"/>
              <a:gd name="connsiteY1" fmla="*/ 436700 h 578002"/>
              <a:gd name="connsiteX2" fmla="*/ 414103 w 606261"/>
              <a:gd name="connsiteY2" fmla="*/ 477117 h 578002"/>
              <a:gd name="connsiteX3" fmla="*/ 443746 w 606261"/>
              <a:gd name="connsiteY3" fmla="*/ 506714 h 578002"/>
              <a:gd name="connsiteX4" fmla="*/ 484225 w 606261"/>
              <a:gd name="connsiteY4" fmla="*/ 495894 h 578002"/>
              <a:gd name="connsiteX5" fmla="*/ 495062 w 606261"/>
              <a:gd name="connsiteY5" fmla="*/ 455477 h 578002"/>
              <a:gd name="connsiteX6" fmla="*/ 467651 w 606261"/>
              <a:gd name="connsiteY6" fmla="*/ 410127 h 578002"/>
              <a:gd name="connsiteX7" fmla="*/ 472910 w 606261"/>
              <a:gd name="connsiteY7" fmla="*/ 412355 h 578002"/>
              <a:gd name="connsiteX8" fmla="*/ 508767 w 606261"/>
              <a:gd name="connsiteY8" fmla="*/ 447998 h 578002"/>
              <a:gd name="connsiteX9" fmla="*/ 510680 w 606261"/>
              <a:gd name="connsiteY9" fmla="*/ 455158 h 578002"/>
              <a:gd name="connsiteX10" fmla="*/ 497611 w 606261"/>
              <a:gd name="connsiteY10" fmla="*/ 503850 h 578002"/>
              <a:gd name="connsiteX11" fmla="*/ 492193 w 606261"/>
              <a:gd name="connsiteY11" fmla="*/ 509101 h 578002"/>
              <a:gd name="connsiteX12" fmla="*/ 443427 w 606261"/>
              <a:gd name="connsiteY12" fmla="*/ 522149 h 578002"/>
              <a:gd name="connsiteX13" fmla="*/ 441514 w 606261"/>
              <a:gd name="connsiteY13" fmla="*/ 522467 h 578002"/>
              <a:gd name="connsiteX14" fmla="*/ 436255 w 606261"/>
              <a:gd name="connsiteY14" fmla="*/ 520239 h 578002"/>
              <a:gd name="connsiteX15" fmla="*/ 400557 w 606261"/>
              <a:gd name="connsiteY15" fmla="*/ 484596 h 578002"/>
              <a:gd name="connsiteX16" fmla="*/ 398645 w 606261"/>
              <a:gd name="connsiteY16" fmla="*/ 477436 h 578002"/>
              <a:gd name="connsiteX17" fmla="*/ 411713 w 606261"/>
              <a:gd name="connsiteY17" fmla="*/ 428744 h 578002"/>
              <a:gd name="connsiteX18" fmla="*/ 416972 w 606261"/>
              <a:gd name="connsiteY18" fmla="*/ 423493 h 578002"/>
              <a:gd name="connsiteX19" fmla="*/ 465738 w 606261"/>
              <a:gd name="connsiteY19" fmla="*/ 410286 h 578002"/>
              <a:gd name="connsiteX20" fmla="*/ 467651 w 606261"/>
              <a:gd name="connsiteY20" fmla="*/ 410127 h 578002"/>
              <a:gd name="connsiteX21" fmla="*/ 454594 w 606261"/>
              <a:gd name="connsiteY21" fmla="*/ 369425 h 578002"/>
              <a:gd name="connsiteX22" fmla="*/ 386080 w 606261"/>
              <a:gd name="connsiteY22" fmla="*/ 397904 h 578002"/>
              <a:gd name="connsiteX23" fmla="*/ 366163 w 606261"/>
              <a:gd name="connsiteY23" fmla="*/ 426860 h 578002"/>
              <a:gd name="connsiteX24" fmla="*/ 365526 w 606261"/>
              <a:gd name="connsiteY24" fmla="*/ 428291 h 578002"/>
              <a:gd name="connsiteX25" fmla="*/ 364570 w 606261"/>
              <a:gd name="connsiteY25" fmla="*/ 430519 h 578002"/>
              <a:gd name="connsiteX26" fmla="*/ 363932 w 606261"/>
              <a:gd name="connsiteY26" fmla="*/ 431951 h 578002"/>
              <a:gd name="connsiteX27" fmla="*/ 386080 w 606261"/>
              <a:gd name="connsiteY27" fmla="*/ 534727 h 578002"/>
              <a:gd name="connsiteX28" fmla="*/ 454594 w 606261"/>
              <a:gd name="connsiteY28" fmla="*/ 563047 h 578002"/>
              <a:gd name="connsiteX29" fmla="*/ 523267 w 606261"/>
              <a:gd name="connsiteY29" fmla="*/ 534727 h 578002"/>
              <a:gd name="connsiteX30" fmla="*/ 551628 w 606261"/>
              <a:gd name="connsiteY30" fmla="*/ 466316 h 578002"/>
              <a:gd name="connsiteX31" fmla="*/ 523267 w 606261"/>
              <a:gd name="connsiteY31" fmla="*/ 397904 h 578002"/>
              <a:gd name="connsiteX32" fmla="*/ 454594 w 606261"/>
              <a:gd name="connsiteY32" fmla="*/ 369425 h 578002"/>
              <a:gd name="connsiteX33" fmla="*/ 349114 w 606261"/>
              <a:gd name="connsiteY33" fmla="*/ 312628 h 578002"/>
              <a:gd name="connsiteX34" fmla="*/ 300836 w 606261"/>
              <a:gd name="connsiteY34" fmla="*/ 360993 h 578002"/>
              <a:gd name="connsiteX35" fmla="*/ 355010 w 606261"/>
              <a:gd name="connsiteY35" fmla="*/ 415086 h 578002"/>
              <a:gd name="connsiteX36" fmla="*/ 376839 w 606261"/>
              <a:gd name="connsiteY36" fmla="*/ 383744 h 578002"/>
              <a:gd name="connsiteX37" fmla="*/ 401695 w 606261"/>
              <a:gd name="connsiteY37" fmla="*/ 365289 h 578002"/>
              <a:gd name="connsiteX38" fmla="*/ 211290 w 606261"/>
              <a:gd name="connsiteY38" fmla="*/ 175008 h 578002"/>
              <a:gd name="connsiteX39" fmla="*/ 211131 w 606261"/>
              <a:gd name="connsiteY39" fmla="*/ 175327 h 578002"/>
              <a:gd name="connsiteX40" fmla="*/ 210494 w 606261"/>
              <a:gd name="connsiteY40" fmla="*/ 176440 h 578002"/>
              <a:gd name="connsiteX41" fmla="*/ 205873 w 606261"/>
              <a:gd name="connsiteY41" fmla="*/ 184395 h 578002"/>
              <a:gd name="connsiteX42" fmla="*/ 204120 w 606261"/>
              <a:gd name="connsiteY42" fmla="*/ 186941 h 578002"/>
              <a:gd name="connsiteX43" fmla="*/ 199659 w 606261"/>
              <a:gd name="connsiteY43" fmla="*/ 193146 h 578002"/>
              <a:gd name="connsiteX44" fmla="*/ 197906 w 606261"/>
              <a:gd name="connsiteY44" fmla="*/ 195373 h 578002"/>
              <a:gd name="connsiteX45" fmla="*/ 191055 w 606261"/>
              <a:gd name="connsiteY45" fmla="*/ 203010 h 578002"/>
              <a:gd name="connsiteX46" fmla="*/ 183885 w 606261"/>
              <a:gd name="connsiteY46" fmla="*/ 209533 h 578002"/>
              <a:gd name="connsiteX47" fmla="*/ 181654 w 606261"/>
              <a:gd name="connsiteY47" fmla="*/ 211283 h 578002"/>
              <a:gd name="connsiteX48" fmla="*/ 176078 w 606261"/>
              <a:gd name="connsiteY48" fmla="*/ 215419 h 578002"/>
              <a:gd name="connsiteX49" fmla="*/ 173369 w 606261"/>
              <a:gd name="connsiteY49" fmla="*/ 217328 h 578002"/>
              <a:gd name="connsiteX50" fmla="*/ 167792 w 606261"/>
              <a:gd name="connsiteY50" fmla="*/ 220669 h 578002"/>
              <a:gd name="connsiteX51" fmla="*/ 164924 w 606261"/>
              <a:gd name="connsiteY51" fmla="*/ 222260 h 578002"/>
              <a:gd name="connsiteX52" fmla="*/ 163012 w 606261"/>
              <a:gd name="connsiteY52" fmla="*/ 223374 h 578002"/>
              <a:gd name="connsiteX53" fmla="*/ 241883 w 606261"/>
              <a:gd name="connsiteY53" fmla="*/ 302127 h 578002"/>
              <a:gd name="connsiteX54" fmla="*/ 290161 w 606261"/>
              <a:gd name="connsiteY54" fmla="*/ 253921 h 578002"/>
              <a:gd name="connsiteX55" fmla="*/ 424957 w 606261"/>
              <a:gd name="connsiteY55" fmla="*/ 140325 h 578002"/>
              <a:gd name="connsiteX56" fmla="*/ 308006 w 606261"/>
              <a:gd name="connsiteY56" fmla="*/ 256944 h 578002"/>
              <a:gd name="connsiteX57" fmla="*/ 306413 w 606261"/>
              <a:gd name="connsiteY57" fmla="*/ 259648 h 578002"/>
              <a:gd name="connsiteX58" fmla="*/ 247619 w 606261"/>
              <a:gd name="connsiteY58" fmla="*/ 318355 h 578002"/>
              <a:gd name="connsiteX59" fmla="*/ 245069 w 606261"/>
              <a:gd name="connsiteY59" fmla="*/ 319946 h 578002"/>
              <a:gd name="connsiteX60" fmla="*/ 114256 w 606261"/>
              <a:gd name="connsiteY60" fmla="*/ 450565 h 578002"/>
              <a:gd name="connsiteX61" fmla="*/ 113459 w 606261"/>
              <a:gd name="connsiteY61" fmla="*/ 452156 h 578002"/>
              <a:gd name="connsiteX62" fmla="*/ 116965 w 606261"/>
              <a:gd name="connsiteY62" fmla="*/ 485407 h 578002"/>
              <a:gd name="connsiteX63" fmla="*/ 150425 w 606261"/>
              <a:gd name="connsiteY63" fmla="*/ 488907 h 578002"/>
              <a:gd name="connsiteX64" fmla="*/ 151859 w 606261"/>
              <a:gd name="connsiteY64" fmla="*/ 488112 h 578002"/>
              <a:gd name="connsiteX65" fmla="*/ 154408 w 606261"/>
              <a:gd name="connsiteY65" fmla="*/ 485566 h 578002"/>
              <a:gd name="connsiteX66" fmla="*/ 154727 w 606261"/>
              <a:gd name="connsiteY66" fmla="*/ 485407 h 578002"/>
              <a:gd name="connsiteX67" fmla="*/ 462242 w 606261"/>
              <a:gd name="connsiteY67" fmla="*/ 177395 h 578002"/>
              <a:gd name="connsiteX68" fmla="*/ 111866 w 606261"/>
              <a:gd name="connsiteY68" fmla="*/ 27207 h 578002"/>
              <a:gd name="connsiteX69" fmla="*/ 86054 w 606261"/>
              <a:gd name="connsiteY69" fmla="*/ 30707 h 578002"/>
              <a:gd name="connsiteX70" fmla="*/ 132898 w 606261"/>
              <a:gd name="connsiteY70" fmla="*/ 77482 h 578002"/>
              <a:gd name="connsiteX71" fmla="*/ 135129 w 606261"/>
              <a:gd name="connsiteY71" fmla="*/ 83209 h 578002"/>
              <a:gd name="connsiteX72" fmla="*/ 132101 w 606261"/>
              <a:gd name="connsiteY72" fmla="*/ 137302 h 578002"/>
              <a:gd name="connsiteX73" fmla="*/ 125091 w 606261"/>
              <a:gd name="connsiteY73" fmla="*/ 144303 h 578002"/>
              <a:gd name="connsiteX74" fmla="*/ 70917 w 606261"/>
              <a:gd name="connsiteY74" fmla="*/ 147166 h 578002"/>
              <a:gd name="connsiteX75" fmla="*/ 65181 w 606261"/>
              <a:gd name="connsiteY75" fmla="*/ 145098 h 578002"/>
              <a:gd name="connsiteX76" fmla="*/ 18496 w 606261"/>
              <a:gd name="connsiteY76" fmla="*/ 98324 h 578002"/>
              <a:gd name="connsiteX77" fmla="*/ 43352 w 606261"/>
              <a:gd name="connsiteY77" fmla="*/ 192509 h 578002"/>
              <a:gd name="connsiteX78" fmla="*/ 111707 w 606261"/>
              <a:gd name="connsiteY78" fmla="*/ 220828 h 578002"/>
              <a:gd name="connsiteX79" fmla="*/ 147397 w 606261"/>
              <a:gd name="connsiteY79" fmla="*/ 213987 h 578002"/>
              <a:gd name="connsiteX80" fmla="*/ 148831 w 606261"/>
              <a:gd name="connsiteY80" fmla="*/ 213510 h 578002"/>
              <a:gd name="connsiteX81" fmla="*/ 150425 w 606261"/>
              <a:gd name="connsiteY81" fmla="*/ 212874 h 578002"/>
              <a:gd name="connsiteX82" fmla="*/ 180380 w 606261"/>
              <a:gd name="connsiteY82" fmla="*/ 192509 h 578002"/>
              <a:gd name="connsiteX83" fmla="*/ 201890 w 606261"/>
              <a:gd name="connsiteY83" fmla="*/ 159576 h 578002"/>
              <a:gd name="connsiteX84" fmla="*/ 202527 w 606261"/>
              <a:gd name="connsiteY84" fmla="*/ 157826 h 578002"/>
              <a:gd name="connsiteX85" fmla="*/ 203164 w 606261"/>
              <a:gd name="connsiteY85" fmla="*/ 156394 h 578002"/>
              <a:gd name="connsiteX86" fmla="*/ 180539 w 606261"/>
              <a:gd name="connsiteY86" fmla="*/ 55685 h 578002"/>
              <a:gd name="connsiteX87" fmla="*/ 111866 w 606261"/>
              <a:gd name="connsiteY87" fmla="*/ 27207 h 578002"/>
              <a:gd name="connsiteX88" fmla="*/ 359630 w 606261"/>
              <a:gd name="connsiteY88" fmla="*/ 16070 h 578002"/>
              <a:gd name="connsiteX89" fmla="*/ 344175 w 606261"/>
              <a:gd name="connsiteY89" fmla="*/ 65549 h 578002"/>
              <a:gd name="connsiteX90" fmla="*/ 358674 w 606261"/>
              <a:gd name="connsiteY90" fmla="*/ 86391 h 578002"/>
              <a:gd name="connsiteX91" fmla="*/ 428463 w 606261"/>
              <a:gd name="connsiteY91" fmla="*/ 123143 h 578002"/>
              <a:gd name="connsiteX92" fmla="*/ 429897 w 606261"/>
              <a:gd name="connsiteY92" fmla="*/ 124256 h 578002"/>
              <a:gd name="connsiteX93" fmla="*/ 430215 w 606261"/>
              <a:gd name="connsiteY93" fmla="*/ 124575 h 578002"/>
              <a:gd name="connsiteX94" fmla="*/ 478016 w 606261"/>
              <a:gd name="connsiteY94" fmla="*/ 172145 h 578002"/>
              <a:gd name="connsiteX95" fmla="*/ 478016 w 606261"/>
              <a:gd name="connsiteY95" fmla="*/ 172304 h 578002"/>
              <a:gd name="connsiteX96" fmla="*/ 478812 w 606261"/>
              <a:gd name="connsiteY96" fmla="*/ 173099 h 578002"/>
              <a:gd name="connsiteX97" fmla="*/ 585407 w 606261"/>
              <a:gd name="connsiteY97" fmla="*/ 322492 h 578002"/>
              <a:gd name="connsiteX98" fmla="*/ 589072 w 606261"/>
              <a:gd name="connsiteY98" fmla="*/ 321060 h 578002"/>
              <a:gd name="connsiteX99" fmla="*/ 514185 w 606261"/>
              <a:gd name="connsiteY99" fmla="*/ 135393 h 578002"/>
              <a:gd name="connsiteX100" fmla="*/ 377476 w 606261"/>
              <a:gd name="connsiteY100" fmla="*/ 19570 h 578002"/>
              <a:gd name="connsiteX101" fmla="*/ 355966 w 606261"/>
              <a:gd name="connsiteY101" fmla="*/ 160 h 578002"/>
              <a:gd name="connsiteX102" fmla="*/ 382256 w 606261"/>
              <a:gd name="connsiteY102" fmla="*/ 5411 h 578002"/>
              <a:gd name="connsiteX103" fmla="*/ 385602 w 606261"/>
              <a:gd name="connsiteY103" fmla="*/ 7002 h 578002"/>
              <a:gd name="connsiteX104" fmla="*/ 525179 w 606261"/>
              <a:gd name="connsiteY104" fmla="*/ 125211 h 578002"/>
              <a:gd name="connsiteX105" fmla="*/ 527250 w 606261"/>
              <a:gd name="connsiteY105" fmla="*/ 128075 h 578002"/>
              <a:gd name="connsiteX106" fmla="*/ 605802 w 606261"/>
              <a:gd name="connsiteY106" fmla="*/ 322333 h 578002"/>
              <a:gd name="connsiteX107" fmla="*/ 605642 w 606261"/>
              <a:gd name="connsiteY107" fmla="*/ 328060 h 578002"/>
              <a:gd name="connsiteX108" fmla="*/ 601659 w 606261"/>
              <a:gd name="connsiteY108" fmla="*/ 332038 h 578002"/>
              <a:gd name="connsiteX109" fmla="*/ 585566 w 606261"/>
              <a:gd name="connsiteY109" fmla="*/ 338561 h 578002"/>
              <a:gd name="connsiteX110" fmla="*/ 582858 w 606261"/>
              <a:gd name="connsiteY110" fmla="*/ 339038 h 578002"/>
              <a:gd name="connsiteX111" fmla="*/ 576803 w 606261"/>
              <a:gd name="connsiteY111" fmla="*/ 335856 h 578002"/>
              <a:gd name="connsiteX112" fmla="*/ 471802 w 606261"/>
              <a:gd name="connsiteY112" fmla="*/ 188850 h 578002"/>
              <a:gd name="connsiteX113" fmla="*/ 359152 w 606261"/>
              <a:gd name="connsiteY113" fmla="*/ 301809 h 578002"/>
              <a:gd name="connsiteX114" fmla="*/ 418265 w 606261"/>
              <a:gd name="connsiteY114" fmla="*/ 360834 h 578002"/>
              <a:gd name="connsiteX115" fmla="*/ 454594 w 606261"/>
              <a:gd name="connsiteY115" fmla="*/ 354629 h 578002"/>
              <a:gd name="connsiteX116" fmla="*/ 533783 w 606261"/>
              <a:gd name="connsiteY116" fmla="*/ 387244 h 578002"/>
              <a:gd name="connsiteX117" fmla="*/ 566446 w 606261"/>
              <a:gd name="connsiteY117" fmla="*/ 466316 h 578002"/>
              <a:gd name="connsiteX118" fmla="*/ 533783 w 606261"/>
              <a:gd name="connsiteY118" fmla="*/ 545228 h 578002"/>
              <a:gd name="connsiteX119" fmla="*/ 454594 w 606261"/>
              <a:gd name="connsiteY119" fmla="*/ 578002 h 578002"/>
              <a:gd name="connsiteX120" fmla="*/ 375564 w 606261"/>
              <a:gd name="connsiteY120" fmla="*/ 545228 h 578002"/>
              <a:gd name="connsiteX121" fmla="*/ 348955 w 606261"/>
              <a:gd name="connsiteY121" fmla="*/ 429882 h 578002"/>
              <a:gd name="connsiteX122" fmla="*/ 290001 w 606261"/>
              <a:gd name="connsiteY122" fmla="*/ 371016 h 578002"/>
              <a:gd name="connsiteX123" fmla="*/ 165243 w 606261"/>
              <a:gd name="connsiteY123" fmla="*/ 495908 h 578002"/>
              <a:gd name="connsiteX124" fmla="*/ 164446 w 606261"/>
              <a:gd name="connsiteY124" fmla="*/ 496544 h 578002"/>
              <a:gd name="connsiteX125" fmla="*/ 159985 w 606261"/>
              <a:gd name="connsiteY125" fmla="*/ 500999 h 578002"/>
              <a:gd name="connsiteX126" fmla="*/ 155364 w 606261"/>
              <a:gd name="connsiteY126" fmla="*/ 503226 h 578002"/>
              <a:gd name="connsiteX127" fmla="*/ 135766 w 606261"/>
              <a:gd name="connsiteY127" fmla="*/ 508158 h 578002"/>
              <a:gd name="connsiteX128" fmla="*/ 106449 w 606261"/>
              <a:gd name="connsiteY128" fmla="*/ 496067 h 578002"/>
              <a:gd name="connsiteX129" fmla="*/ 99119 w 606261"/>
              <a:gd name="connsiteY129" fmla="*/ 447065 h 578002"/>
              <a:gd name="connsiteX130" fmla="*/ 101191 w 606261"/>
              <a:gd name="connsiteY130" fmla="*/ 442451 h 578002"/>
              <a:gd name="connsiteX131" fmla="*/ 231366 w 606261"/>
              <a:gd name="connsiteY131" fmla="*/ 312628 h 578002"/>
              <a:gd name="connsiteX132" fmla="*/ 148194 w 606261"/>
              <a:gd name="connsiteY132" fmla="*/ 229420 h 578002"/>
              <a:gd name="connsiteX133" fmla="*/ 111707 w 606261"/>
              <a:gd name="connsiteY133" fmla="*/ 235625 h 578002"/>
              <a:gd name="connsiteX134" fmla="*/ 32836 w 606261"/>
              <a:gd name="connsiteY134" fmla="*/ 203010 h 578002"/>
              <a:gd name="connsiteX135" fmla="*/ 8299 w 606261"/>
              <a:gd name="connsiteY135" fmla="*/ 81777 h 578002"/>
              <a:gd name="connsiteX136" fmla="*/ 13716 w 606261"/>
              <a:gd name="connsiteY136" fmla="*/ 77323 h 578002"/>
              <a:gd name="connsiteX137" fmla="*/ 20567 w 606261"/>
              <a:gd name="connsiteY137" fmla="*/ 79391 h 578002"/>
              <a:gd name="connsiteX138" fmla="*/ 73466 w 606261"/>
              <a:gd name="connsiteY138" fmla="*/ 132211 h 578002"/>
              <a:gd name="connsiteX139" fmla="*/ 117602 w 606261"/>
              <a:gd name="connsiteY139" fmla="*/ 129825 h 578002"/>
              <a:gd name="connsiteX140" fmla="*/ 119992 w 606261"/>
              <a:gd name="connsiteY140" fmla="*/ 85596 h 578002"/>
              <a:gd name="connsiteX141" fmla="*/ 67093 w 606261"/>
              <a:gd name="connsiteY141" fmla="*/ 32775 h 578002"/>
              <a:gd name="connsiteX142" fmla="*/ 65022 w 606261"/>
              <a:gd name="connsiteY142" fmla="*/ 26093 h 578002"/>
              <a:gd name="connsiteX143" fmla="*/ 69642 w 606261"/>
              <a:gd name="connsiteY143" fmla="*/ 20684 h 578002"/>
              <a:gd name="connsiteX144" fmla="*/ 111866 w 606261"/>
              <a:gd name="connsiteY144" fmla="*/ 12411 h 578002"/>
              <a:gd name="connsiteX145" fmla="*/ 191055 w 606261"/>
              <a:gd name="connsiteY145" fmla="*/ 45026 h 578002"/>
              <a:gd name="connsiteX146" fmla="*/ 217504 w 606261"/>
              <a:gd name="connsiteY146" fmla="*/ 160371 h 578002"/>
              <a:gd name="connsiteX147" fmla="*/ 300677 w 606261"/>
              <a:gd name="connsiteY147" fmla="*/ 243420 h 578002"/>
              <a:gd name="connsiteX148" fmla="*/ 412529 w 606261"/>
              <a:gd name="connsiteY148" fmla="*/ 131575 h 578002"/>
              <a:gd name="connsiteX149" fmla="*/ 350070 w 606261"/>
              <a:gd name="connsiteY149" fmla="*/ 98801 h 578002"/>
              <a:gd name="connsiteX150" fmla="*/ 347521 w 606261"/>
              <a:gd name="connsiteY150" fmla="*/ 96414 h 578002"/>
              <a:gd name="connsiteX151" fmla="*/ 329835 w 606261"/>
              <a:gd name="connsiteY151" fmla="*/ 71118 h 578002"/>
              <a:gd name="connsiteX152" fmla="*/ 328879 w 606261"/>
              <a:gd name="connsiteY152" fmla="*/ 64595 h 578002"/>
              <a:gd name="connsiteX153" fmla="*/ 347362 w 606261"/>
              <a:gd name="connsiteY153" fmla="*/ 5252 h 578002"/>
              <a:gd name="connsiteX154" fmla="*/ 355966 w 606261"/>
              <a:gd name="connsiteY154" fmla="*/ 160 h 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606261" h="578002">
                <a:moveTo>
                  <a:pt x="465419" y="425880"/>
                </a:moveTo>
                <a:lnTo>
                  <a:pt x="424940" y="436700"/>
                </a:lnTo>
                <a:lnTo>
                  <a:pt x="414103" y="477117"/>
                </a:lnTo>
                <a:lnTo>
                  <a:pt x="443746" y="506714"/>
                </a:lnTo>
                <a:lnTo>
                  <a:pt x="484225" y="495894"/>
                </a:lnTo>
                <a:lnTo>
                  <a:pt x="495062" y="455477"/>
                </a:lnTo>
                <a:close/>
                <a:moveTo>
                  <a:pt x="467651" y="410127"/>
                </a:moveTo>
                <a:cubicBezTo>
                  <a:pt x="469722" y="410127"/>
                  <a:pt x="471635" y="410923"/>
                  <a:pt x="472910" y="412355"/>
                </a:cubicBezTo>
                <a:lnTo>
                  <a:pt x="508767" y="447998"/>
                </a:lnTo>
                <a:cubicBezTo>
                  <a:pt x="510520" y="449907"/>
                  <a:pt x="511317" y="452613"/>
                  <a:pt x="510680" y="455158"/>
                </a:cubicBezTo>
                <a:lnTo>
                  <a:pt x="497611" y="503850"/>
                </a:lnTo>
                <a:cubicBezTo>
                  <a:pt x="496815" y="506396"/>
                  <a:pt x="494902" y="508464"/>
                  <a:pt x="492193" y="509101"/>
                </a:cubicBezTo>
                <a:lnTo>
                  <a:pt x="443427" y="522149"/>
                </a:lnTo>
                <a:cubicBezTo>
                  <a:pt x="442789" y="522308"/>
                  <a:pt x="442152" y="522467"/>
                  <a:pt x="441514" y="522467"/>
                </a:cubicBezTo>
                <a:cubicBezTo>
                  <a:pt x="439602" y="522467"/>
                  <a:pt x="437690" y="521671"/>
                  <a:pt x="436255" y="520239"/>
                </a:cubicBezTo>
                <a:lnTo>
                  <a:pt x="400557" y="484596"/>
                </a:lnTo>
                <a:cubicBezTo>
                  <a:pt x="398645" y="482687"/>
                  <a:pt x="397848" y="479981"/>
                  <a:pt x="398645" y="477436"/>
                </a:cubicBezTo>
                <a:lnTo>
                  <a:pt x="411713" y="428744"/>
                </a:lnTo>
                <a:cubicBezTo>
                  <a:pt x="412350" y="426039"/>
                  <a:pt x="414422" y="424130"/>
                  <a:pt x="416972" y="423493"/>
                </a:cubicBezTo>
                <a:lnTo>
                  <a:pt x="465738" y="410286"/>
                </a:lnTo>
                <a:cubicBezTo>
                  <a:pt x="466376" y="410127"/>
                  <a:pt x="467013" y="410127"/>
                  <a:pt x="467651" y="410127"/>
                </a:cubicBezTo>
                <a:close/>
                <a:moveTo>
                  <a:pt x="454594" y="369425"/>
                </a:moveTo>
                <a:cubicBezTo>
                  <a:pt x="428781" y="369425"/>
                  <a:pt x="404403" y="379608"/>
                  <a:pt x="386080" y="397904"/>
                </a:cubicBezTo>
                <a:cubicBezTo>
                  <a:pt x="377795" y="406177"/>
                  <a:pt x="371103" y="415882"/>
                  <a:pt x="366163" y="426860"/>
                </a:cubicBezTo>
                <a:lnTo>
                  <a:pt x="365526" y="428291"/>
                </a:lnTo>
                <a:cubicBezTo>
                  <a:pt x="365207" y="429087"/>
                  <a:pt x="364888" y="429882"/>
                  <a:pt x="364570" y="430519"/>
                </a:cubicBezTo>
                <a:cubicBezTo>
                  <a:pt x="364410" y="430996"/>
                  <a:pt x="364251" y="431473"/>
                  <a:pt x="363932" y="431951"/>
                </a:cubicBezTo>
                <a:cubicBezTo>
                  <a:pt x="350548" y="467588"/>
                  <a:pt x="358993" y="507840"/>
                  <a:pt x="386080" y="534727"/>
                </a:cubicBezTo>
                <a:cubicBezTo>
                  <a:pt x="404403" y="553024"/>
                  <a:pt x="428781" y="563047"/>
                  <a:pt x="454594" y="563047"/>
                </a:cubicBezTo>
                <a:cubicBezTo>
                  <a:pt x="480565" y="563047"/>
                  <a:pt x="504943" y="553024"/>
                  <a:pt x="523267" y="534727"/>
                </a:cubicBezTo>
                <a:cubicBezTo>
                  <a:pt x="541431" y="516431"/>
                  <a:pt x="551628" y="492089"/>
                  <a:pt x="551628" y="466316"/>
                </a:cubicBezTo>
                <a:cubicBezTo>
                  <a:pt x="551628" y="440383"/>
                  <a:pt x="541431" y="416041"/>
                  <a:pt x="523267" y="397904"/>
                </a:cubicBezTo>
                <a:cubicBezTo>
                  <a:pt x="504943" y="379608"/>
                  <a:pt x="480565" y="369425"/>
                  <a:pt x="454594" y="369425"/>
                </a:cubicBezTo>
                <a:close/>
                <a:moveTo>
                  <a:pt x="349114" y="312628"/>
                </a:moveTo>
                <a:lnTo>
                  <a:pt x="300836" y="360993"/>
                </a:lnTo>
                <a:lnTo>
                  <a:pt x="355010" y="415086"/>
                </a:lnTo>
                <a:cubicBezTo>
                  <a:pt x="360586" y="403313"/>
                  <a:pt x="367916" y="392813"/>
                  <a:pt x="376839" y="383744"/>
                </a:cubicBezTo>
                <a:cubicBezTo>
                  <a:pt x="384168" y="376426"/>
                  <a:pt x="392453" y="370221"/>
                  <a:pt x="401695" y="365289"/>
                </a:cubicBezTo>
                <a:close/>
                <a:moveTo>
                  <a:pt x="211290" y="175008"/>
                </a:moveTo>
                <a:cubicBezTo>
                  <a:pt x="211131" y="175168"/>
                  <a:pt x="211131" y="175327"/>
                  <a:pt x="211131" y="175327"/>
                </a:cubicBezTo>
                <a:cubicBezTo>
                  <a:pt x="210972" y="175645"/>
                  <a:pt x="210653" y="176122"/>
                  <a:pt x="210494" y="176440"/>
                </a:cubicBezTo>
                <a:cubicBezTo>
                  <a:pt x="209060" y="179145"/>
                  <a:pt x="207466" y="181850"/>
                  <a:pt x="205873" y="184395"/>
                </a:cubicBezTo>
                <a:cubicBezTo>
                  <a:pt x="205395" y="185191"/>
                  <a:pt x="204758" y="186145"/>
                  <a:pt x="204120" y="186941"/>
                </a:cubicBezTo>
                <a:cubicBezTo>
                  <a:pt x="202686" y="189009"/>
                  <a:pt x="201252" y="191077"/>
                  <a:pt x="199659" y="193146"/>
                </a:cubicBezTo>
                <a:cubicBezTo>
                  <a:pt x="199022" y="193941"/>
                  <a:pt x="198544" y="194737"/>
                  <a:pt x="197906" y="195373"/>
                </a:cubicBezTo>
                <a:cubicBezTo>
                  <a:pt x="195676" y="198078"/>
                  <a:pt x="193445" y="200623"/>
                  <a:pt x="191055" y="203010"/>
                </a:cubicBezTo>
                <a:cubicBezTo>
                  <a:pt x="188665" y="205396"/>
                  <a:pt x="186275" y="207464"/>
                  <a:pt x="183885" y="209533"/>
                </a:cubicBezTo>
                <a:cubicBezTo>
                  <a:pt x="183088" y="210169"/>
                  <a:pt x="182292" y="210805"/>
                  <a:pt x="181654" y="211283"/>
                </a:cubicBezTo>
                <a:cubicBezTo>
                  <a:pt x="179742" y="212715"/>
                  <a:pt x="177990" y="214146"/>
                  <a:pt x="176078" y="215419"/>
                </a:cubicBezTo>
                <a:cubicBezTo>
                  <a:pt x="175122" y="216056"/>
                  <a:pt x="174325" y="216692"/>
                  <a:pt x="173369" y="217328"/>
                </a:cubicBezTo>
                <a:cubicBezTo>
                  <a:pt x="171457" y="218442"/>
                  <a:pt x="169545" y="219715"/>
                  <a:pt x="167792" y="220669"/>
                </a:cubicBezTo>
                <a:cubicBezTo>
                  <a:pt x="166836" y="221306"/>
                  <a:pt x="165880" y="221783"/>
                  <a:pt x="164924" y="222260"/>
                </a:cubicBezTo>
                <a:cubicBezTo>
                  <a:pt x="164287" y="222579"/>
                  <a:pt x="163650" y="223056"/>
                  <a:pt x="163012" y="223374"/>
                </a:cubicBezTo>
                <a:lnTo>
                  <a:pt x="241883" y="302127"/>
                </a:lnTo>
                <a:lnTo>
                  <a:pt x="290161" y="253921"/>
                </a:lnTo>
                <a:close/>
                <a:moveTo>
                  <a:pt x="424957" y="140325"/>
                </a:moveTo>
                <a:lnTo>
                  <a:pt x="308006" y="256944"/>
                </a:lnTo>
                <a:cubicBezTo>
                  <a:pt x="307688" y="257898"/>
                  <a:pt x="307210" y="258853"/>
                  <a:pt x="306413" y="259648"/>
                </a:cubicBezTo>
                <a:lnTo>
                  <a:pt x="247619" y="318355"/>
                </a:lnTo>
                <a:cubicBezTo>
                  <a:pt x="246822" y="318992"/>
                  <a:pt x="246025" y="319628"/>
                  <a:pt x="245069" y="319946"/>
                </a:cubicBezTo>
                <a:lnTo>
                  <a:pt x="114256" y="450565"/>
                </a:lnTo>
                <a:cubicBezTo>
                  <a:pt x="113937" y="451201"/>
                  <a:pt x="113778" y="451679"/>
                  <a:pt x="113459" y="452156"/>
                </a:cubicBezTo>
                <a:cubicBezTo>
                  <a:pt x="106608" y="462656"/>
                  <a:pt x="108042" y="476657"/>
                  <a:pt x="116965" y="485407"/>
                </a:cubicBezTo>
                <a:cubicBezTo>
                  <a:pt x="125569" y="494158"/>
                  <a:pt x="140068" y="495590"/>
                  <a:pt x="150425" y="488907"/>
                </a:cubicBezTo>
                <a:cubicBezTo>
                  <a:pt x="150903" y="488589"/>
                  <a:pt x="151381" y="488271"/>
                  <a:pt x="151859" y="488112"/>
                </a:cubicBezTo>
                <a:lnTo>
                  <a:pt x="154408" y="485566"/>
                </a:lnTo>
                <a:cubicBezTo>
                  <a:pt x="154567" y="485566"/>
                  <a:pt x="154567" y="485407"/>
                  <a:pt x="154727" y="485407"/>
                </a:cubicBezTo>
                <a:cubicBezTo>
                  <a:pt x="157595" y="482385"/>
                  <a:pt x="333022" y="306900"/>
                  <a:pt x="462242" y="177395"/>
                </a:cubicBezTo>
                <a:close/>
                <a:moveTo>
                  <a:pt x="111866" y="27207"/>
                </a:moveTo>
                <a:cubicBezTo>
                  <a:pt x="103103" y="27207"/>
                  <a:pt x="94498" y="28480"/>
                  <a:pt x="86054" y="30707"/>
                </a:cubicBezTo>
                <a:lnTo>
                  <a:pt x="132898" y="77482"/>
                </a:lnTo>
                <a:cubicBezTo>
                  <a:pt x="134332" y="78914"/>
                  <a:pt x="135129" y="80982"/>
                  <a:pt x="135129" y="83209"/>
                </a:cubicBezTo>
                <a:lnTo>
                  <a:pt x="132101" y="137302"/>
                </a:lnTo>
                <a:cubicBezTo>
                  <a:pt x="131942" y="141121"/>
                  <a:pt x="128915" y="144144"/>
                  <a:pt x="125091" y="144303"/>
                </a:cubicBezTo>
                <a:lnTo>
                  <a:pt x="70917" y="147166"/>
                </a:lnTo>
                <a:cubicBezTo>
                  <a:pt x="68846" y="147326"/>
                  <a:pt x="66774" y="146530"/>
                  <a:pt x="65181" y="145098"/>
                </a:cubicBezTo>
                <a:lnTo>
                  <a:pt x="18496" y="98324"/>
                </a:lnTo>
                <a:cubicBezTo>
                  <a:pt x="9255" y="131734"/>
                  <a:pt x="18337" y="167690"/>
                  <a:pt x="43352" y="192509"/>
                </a:cubicBezTo>
                <a:cubicBezTo>
                  <a:pt x="61516" y="210805"/>
                  <a:pt x="85894" y="220828"/>
                  <a:pt x="111707" y="220828"/>
                </a:cubicBezTo>
                <a:cubicBezTo>
                  <a:pt x="123975" y="220828"/>
                  <a:pt x="136085" y="218442"/>
                  <a:pt x="147397" y="213987"/>
                </a:cubicBezTo>
                <a:lnTo>
                  <a:pt x="148831" y="213510"/>
                </a:lnTo>
                <a:cubicBezTo>
                  <a:pt x="149309" y="213351"/>
                  <a:pt x="149947" y="213033"/>
                  <a:pt x="150425" y="212874"/>
                </a:cubicBezTo>
                <a:cubicBezTo>
                  <a:pt x="161897" y="207942"/>
                  <a:pt x="171935" y="201100"/>
                  <a:pt x="180380" y="192509"/>
                </a:cubicBezTo>
                <a:cubicBezTo>
                  <a:pt x="189780" y="183282"/>
                  <a:pt x="196950" y="172145"/>
                  <a:pt x="201890" y="159576"/>
                </a:cubicBezTo>
                <a:lnTo>
                  <a:pt x="202527" y="157826"/>
                </a:lnTo>
                <a:cubicBezTo>
                  <a:pt x="202846" y="157349"/>
                  <a:pt x="203005" y="156871"/>
                  <a:pt x="203164" y="156394"/>
                </a:cubicBezTo>
                <a:cubicBezTo>
                  <a:pt x="215592" y="121234"/>
                  <a:pt x="206670" y="81777"/>
                  <a:pt x="180539" y="55685"/>
                </a:cubicBezTo>
                <a:cubicBezTo>
                  <a:pt x="162216" y="37389"/>
                  <a:pt x="137837" y="27207"/>
                  <a:pt x="111866" y="27207"/>
                </a:cubicBezTo>
                <a:close/>
                <a:moveTo>
                  <a:pt x="359630" y="16070"/>
                </a:moveTo>
                <a:lnTo>
                  <a:pt x="344175" y="65549"/>
                </a:lnTo>
                <a:lnTo>
                  <a:pt x="358674" y="86391"/>
                </a:lnTo>
                <a:lnTo>
                  <a:pt x="428463" y="123143"/>
                </a:lnTo>
                <a:cubicBezTo>
                  <a:pt x="428941" y="123461"/>
                  <a:pt x="429419" y="123938"/>
                  <a:pt x="429897" y="124256"/>
                </a:cubicBezTo>
                <a:cubicBezTo>
                  <a:pt x="430056" y="124415"/>
                  <a:pt x="430215" y="124415"/>
                  <a:pt x="430215" y="124575"/>
                </a:cubicBezTo>
                <a:lnTo>
                  <a:pt x="478016" y="172145"/>
                </a:lnTo>
                <a:cubicBezTo>
                  <a:pt x="478016" y="172145"/>
                  <a:pt x="478016" y="172304"/>
                  <a:pt x="478016" y="172304"/>
                </a:cubicBezTo>
                <a:cubicBezTo>
                  <a:pt x="478334" y="172622"/>
                  <a:pt x="478494" y="172781"/>
                  <a:pt x="478812" y="173099"/>
                </a:cubicBezTo>
                <a:lnTo>
                  <a:pt x="585407" y="322492"/>
                </a:lnTo>
                <a:lnTo>
                  <a:pt x="589072" y="321060"/>
                </a:lnTo>
                <a:lnTo>
                  <a:pt x="514185" y="135393"/>
                </a:lnTo>
                <a:lnTo>
                  <a:pt x="377476" y="19570"/>
                </a:lnTo>
                <a:close/>
                <a:moveTo>
                  <a:pt x="355966" y="160"/>
                </a:moveTo>
                <a:lnTo>
                  <a:pt x="382256" y="5411"/>
                </a:lnTo>
                <a:cubicBezTo>
                  <a:pt x="383531" y="5729"/>
                  <a:pt x="384646" y="6206"/>
                  <a:pt x="385602" y="7002"/>
                </a:cubicBezTo>
                <a:lnTo>
                  <a:pt x="525179" y="125211"/>
                </a:lnTo>
                <a:cubicBezTo>
                  <a:pt x="526135" y="126006"/>
                  <a:pt x="526772" y="126961"/>
                  <a:pt x="527250" y="128075"/>
                </a:cubicBezTo>
                <a:lnTo>
                  <a:pt x="605802" y="322333"/>
                </a:lnTo>
                <a:cubicBezTo>
                  <a:pt x="606439" y="324242"/>
                  <a:pt x="606439" y="326310"/>
                  <a:pt x="605642" y="328060"/>
                </a:cubicBezTo>
                <a:cubicBezTo>
                  <a:pt x="604846" y="329810"/>
                  <a:pt x="603412" y="331242"/>
                  <a:pt x="601659" y="332038"/>
                </a:cubicBezTo>
                <a:lnTo>
                  <a:pt x="585566" y="338561"/>
                </a:lnTo>
                <a:cubicBezTo>
                  <a:pt x="584610" y="338879"/>
                  <a:pt x="583654" y="339038"/>
                  <a:pt x="582858" y="339038"/>
                </a:cubicBezTo>
                <a:cubicBezTo>
                  <a:pt x="580468" y="339038"/>
                  <a:pt x="578078" y="337924"/>
                  <a:pt x="576803" y="335856"/>
                </a:cubicBezTo>
                <a:lnTo>
                  <a:pt x="471802" y="188850"/>
                </a:lnTo>
                <a:cubicBezTo>
                  <a:pt x="436111" y="224647"/>
                  <a:pt x="397074" y="263626"/>
                  <a:pt x="359152" y="301809"/>
                </a:cubicBezTo>
                <a:lnTo>
                  <a:pt x="418265" y="360834"/>
                </a:lnTo>
                <a:cubicBezTo>
                  <a:pt x="429737" y="356857"/>
                  <a:pt x="442006" y="354629"/>
                  <a:pt x="454594" y="354629"/>
                </a:cubicBezTo>
                <a:cubicBezTo>
                  <a:pt x="484548" y="354629"/>
                  <a:pt x="512591" y="366243"/>
                  <a:pt x="533783" y="387244"/>
                </a:cubicBezTo>
                <a:cubicBezTo>
                  <a:pt x="554815" y="408404"/>
                  <a:pt x="566446" y="436405"/>
                  <a:pt x="566446" y="466316"/>
                </a:cubicBezTo>
                <a:cubicBezTo>
                  <a:pt x="566446" y="496067"/>
                  <a:pt x="554815" y="524227"/>
                  <a:pt x="533783" y="545228"/>
                </a:cubicBezTo>
                <a:cubicBezTo>
                  <a:pt x="512591" y="566388"/>
                  <a:pt x="484548" y="578002"/>
                  <a:pt x="454594" y="578002"/>
                </a:cubicBezTo>
                <a:cubicBezTo>
                  <a:pt x="424798" y="578002"/>
                  <a:pt x="396596" y="566388"/>
                  <a:pt x="375564" y="545228"/>
                </a:cubicBezTo>
                <a:cubicBezTo>
                  <a:pt x="345131" y="514999"/>
                  <a:pt x="335093" y="470134"/>
                  <a:pt x="348955" y="429882"/>
                </a:cubicBezTo>
                <a:lnTo>
                  <a:pt x="290001" y="371016"/>
                </a:lnTo>
                <a:cubicBezTo>
                  <a:pt x="219416" y="441656"/>
                  <a:pt x="165243" y="495908"/>
                  <a:pt x="165243" y="495908"/>
                </a:cubicBezTo>
                <a:cubicBezTo>
                  <a:pt x="164924" y="496067"/>
                  <a:pt x="164765" y="496385"/>
                  <a:pt x="164446" y="496544"/>
                </a:cubicBezTo>
                <a:lnTo>
                  <a:pt x="159985" y="500999"/>
                </a:lnTo>
                <a:cubicBezTo>
                  <a:pt x="158710" y="502272"/>
                  <a:pt x="157117" y="503067"/>
                  <a:pt x="155364" y="503226"/>
                </a:cubicBezTo>
                <a:cubicBezTo>
                  <a:pt x="149309" y="506408"/>
                  <a:pt x="142617" y="508158"/>
                  <a:pt x="135766" y="508158"/>
                </a:cubicBezTo>
                <a:cubicBezTo>
                  <a:pt x="124613" y="508158"/>
                  <a:pt x="114256" y="503863"/>
                  <a:pt x="106449" y="496067"/>
                </a:cubicBezTo>
                <a:cubicBezTo>
                  <a:pt x="93383" y="483021"/>
                  <a:pt x="90515" y="462975"/>
                  <a:pt x="99119" y="447065"/>
                </a:cubicBezTo>
                <a:cubicBezTo>
                  <a:pt x="99279" y="445315"/>
                  <a:pt x="99916" y="443724"/>
                  <a:pt x="101191" y="442451"/>
                </a:cubicBezTo>
                <a:lnTo>
                  <a:pt x="231366" y="312628"/>
                </a:lnTo>
                <a:lnTo>
                  <a:pt x="148194" y="229420"/>
                </a:lnTo>
                <a:cubicBezTo>
                  <a:pt x="136403" y="233556"/>
                  <a:pt x="124135" y="235625"/>
                  <a:pt x="111707" y="235625"/>
                </a:cubicBezTo>
                <a:cubicBezTo>
                  <a:pt x="81911" y="235625"/>
                  <a:pt x="53868" y="224010"/>
                  <a:pt x="32836" y="203010"/>
                </a:cubicBezTo>
                <a:cubicBezTo>
                  <a:pt x="969" y="171190"/>
                  <a:pt x="-8750" y="123620"/>
                  <a:pt x="8299" y="81777"/>
                </a:cubicBezTo>
                <a:cubicBezTo>
                  <a:pt x="9255" y="79550"/>
                  <a:pt x="11326" y="77800"/>
                  <a:pt x="13716" y="77323"/>
                </a:cubicBezTo>
                <a:cubicBezTo>
                  <a:pt x="16265" y="76845"/>
                  <a:pt x="18815" y="77641"/>
                  <a:pt x="20567" y="79391"/>
                </a:cubicBezTo>
                <a:lnTo>
                  <a:pt x="73466" y="132211"/>
                </a:lnTo>
                <a:lnTo>
                  <a:pt x="117602" y="129825"/>
                </a:lnTo>
                <a:lnTo>
                  <a:pt x="119992" y="85596"/>
                </a:lnTo>
                <a:lnTo>
                  <a:pt x="67093" y="32775"/>
                </a:lnTo>
                <a:cubicBezTo>
                  <a:pt x="65340" y="31025"/>
                  <a:pt x="64544" y="28480"/>
                  <a:pt x="65022" y="26093"/>
                </a:cubicBezTo>
                <a:cubicBezTo>
                  <a:pt x="65659" y="23707"/>
                  <a:pt x="67252" y="21639"/>
                  <a:pt x="69642" y="20684"/>
                </a:cubicBezTo>
                <a:cubicBezTo>
                  <a:pt x="83026" y="15116"/>
                  <a:pt x="97367" y="12411"/>
                  <a:pt x="111866" y="12411"/>
                </a:cubicBezTo>
                <a:cubicBezTo>
                  <a:pt x="141821" y="12411"/>
                  <a:pt x="169864" y="24025"/>
                  <a:pt x="191055" y="45026"/>
                </a:cubicBezTo>
                <a:cubicBezTo>
                  <a:pt x="221010" y="75095"/>
                  <a:pt x="231366" y="120279"/>
                  <a:pt x="217504" y="160371"/>
                </a:cubicBezTo>
                <a:lnTo>
                  <a:pt x="300677" y="243420"/>
                </a:lnTo>
                <a:lnTo>
                  <a:pt x="412529" y="131575"/>
                </a:lnTo>
                <a:lnTo>
                  <a:pt x="350070" y="98801"/>
                </a:lnTo>
                <a:cubicBezTo>
                  <a:pt x="349114" y="98164"/>
                  <a:pt x="348158" y="97369"/>
                  <a:pt x="347521" y="96414"/>
                </a:cubicBezTo>
                <a:lnTo>
                  <a:pt x="329835" y="71118"/>
                </a:lnTo>
                <a:cubicBezTo>
                  <a:pt x="328560" y="69209"/>
                  <a:pt x="328242" y="66822"/>
                  <a:pt x="328879" y="64595"/>
                </a:cubicBezTo>
                <a:lnTo>
                  <a:pt x="347362" y="5252"/>
                </a:lnTo>
                <a:cubicBezTo>
                  <a:pt x="348477" y="1592"/>
                  <a:pt x="352142" y="-635"/>
                  <a:pt x="355966" y="160"/>
                </a:cubicBezTo>
                <a:close/>
              </a:path>
            </a:pathLst>
          </a:custGeom>
          <a:solidFill>
            <a:schemeClr val="bg1"/>
          </a:solidFill>
          <a:ln>
            <a:noFill/>
          </a:ln>
        </p:spPr>
      </p:sp>
      <p:sp>
        <p:nvSpPr>
          <p:cNvPr id="43" name="文本框 42">
            <a:extLst>
              <a:ext uri="{FF2B5EF4-FFF2-40B4-BE49-F238E27FC236}">
                <a16:creationId xmlns:a16="http://schemas.microsoft.com/office/drawing/2014/main" xmlns="" id="{FD7153EB-D67E-4BA1-9213-86660BB16703}"/>
              </a:ext>
            </a:extLst>
          </p:cNvPr>
          <p:cNvSpPr txBox="1"/>
          <p:nvPr/>
        </p:nvSpPr>
        <p:spPr>
          <a:xfrm>
            <a:off x="3823819" y="3809199"/>
            <a:ext cx="1638648"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专用高性能工具</a:t>
            </a:r>
          </a:p>
        </p:txBody>
      </p:sp>
      <p:sp>
        <p:nvSpPr>
          <p:cNvPr id="44" name="文本框 43">
            <a:extLst>
              <a:ext uri="{FF2B5EF4-FFF2-40B4-BE49-F238E27FC236}">
                <a16:creationId xmlns:a16="http://schemas.microsoft.com/office/drawing/2014/main" xmlns="" id="{64B6A06B-6638-4E0C-A9F4-98A7FFBB3F3D}"/>
              </a:ext>
            </a:extLst>
          </p:cNvPr>
          <p:cNvSpPr txBox="1"/>
          <p:nvPr/>
        </p:nvSpPr>
        <p:spPr>
          <a:xfrm>
            <a:off x="6243589" y="2077757"/>
            <a:ext cx="5108624" cy="4282391"/>
          </a:xfrm>
          <a:prstGeom prst="rect">
            <a:avLst/>
          </a:prstGeom>
          <a:noFill/>
        </p:spPr>
        <p:txBody>
          <a:bodyPr wrap="square" rtlCol="0">
            <a:spAutoFit/>
          </a:bodyPr>
          <a:lstStyle/>
          <a:p>
            <a:pPr>
              <a:lnSpc>
                <a:spcPct val="150000"/>
              </a:lnSpc>
              <a:spcBef>
                <a:spcPts val="600"/>
              </a:spcBef>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报表</a:t>
            </a:r>
            <a:r>
              <a:rPr lang="zh-CN" altLang="en-US" sz="2000" b="1" kern="0" dirty="0">
                <a:solidFill>
                  <a:srgbClr val="FFC000"/>
                </a:solidFill>
                <a:latin typeface="微软雅黑" panose="020B0503020204020204" pitchFamily="34" charset="-122"/>
                <a:ea typeface="微软雅黑" panose="020B0503020204020204" pitchFamily="34" charset="-122"/>
                <a:cs typeface="+mn-ea"/>
                <a:sym typeface="+mn-lt"/>
              </a:rPr>
              <a:t>开发工具化</a:t>
            </a:r>
            <a:endParaRPr lang="en-US" altLang="zh-CN" sz="2000" b="1" kern="0" dirty="0">
              <a:solidFill>
                <a:srgbClr val="FFC000"/>
              </a:solidFill>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1600" b="1" kern="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rPr>
              <a:t>报表绘制与数据准备两个环境都可以使用高效工具开发</a:t>
            </a:r>
            <a:endParaRPr lang="en-US" altLang="zh-CN" sz="1600" b="1" kern="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a:p>
            <a:pPr>
              <a:lnSpc>
                <a:spcPct val="150000"/>
              </a:lnSpc>
              <a:spcBef>
                <a:spcPts val="600"/>
              </a:spcBef>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报表</a:t>
            </a:r>
            <a:r>
              <a:rPr lang="zh-CN" altLang="en-US" sz="2000" b="1" kern="0" dirty="0">
                <a:solidFill>
                  <a:srgbClr val="FFC000"/>
                </a:solidFill>
                <a:latin typeface="微软雅黑" panose="020B0503020204020204" pitchFamily="34" charset="-122"/>
                <a:ea typeface="微软雅黑" panose="020B0503020204020204" pitchFamily="34" charset="-122"/>
                <a:cs typeface="+mn-ea"/>
                <a:sym typeface="+mn-lt"/>
              </a:rPr>
              <a:t>模块独立化</a:t>
            </a:r>
            <a:endParaRPr lang="en-US" altLang="zh-CN" sz="2000" b="1" kern="0" dirty="0">
              <a:solidFill>
                <a:srgbClr val="FFC000"/>
              </a:solidFill>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1600" b="1" kern="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rPr>
              <a:t>报表呈现及数据准备工作从应用程序和数据库中独立出来，单独维护，与应用解耦</a:t>
            </a:r>
            <a:endParaRPr lang="en-US" altLang="zh-CN" sz="1600" b="1" kern="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a:p>
            <a:pPr>
              <a:lnSpc>
                <a:spcPct val="150000"/>
              </a:lnSpc>
              <a:spcBef>
                <a:spcPts val="600"/>
              </a:spcBef>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开发</a:t>
            </a:r>
            <a:r>
              <a:rPr lang="zh-CN" altLang="en-US" sz="2000" b="1" kern="0" dirty="0">
                <a:solidFill>
                  <a:srgbClr val="FFC000"/>
                </a:solidFill>
                <a:latin typeface="微软雅黑" panose="020B0503020204020204" pitchFamily="34" charset="-122"/>
                <a:ea typeface="微软雅黑" panose="020B0503020204020204" pitchFamily="34" charset="-122"/>
                <a:cs typeface="+mn-ea"/>
                <a:sym typeface="+mn-lt"/>
              </a:rPr>
              <a:t>人员广泛化</a:t>
            </a:r>
            <a:endParaRPr lang="en-US" altLang="zh-CN" sz="2000" b="1" kern="0" dirty="0">
              <a:solidFill>
                <a:srgbClr val="FFC000"/>
              </a:solidFill>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1600" b="1" kern="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rPr>
              <a:t>一般技术人员都能做，成本低，响应快</a:t>
            </a:r>
            <a:endParaRPr lang="en-US" altLang="zh-CN" sz="1600" b="1" kern="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a:p>
            <a:pPr>
              <a:lnSpc>
                <a:spcPct val="150000"/>
              </a:lnSpc>
              <a:spcBef>
                <a:spcPts val="600"/>
              </a:spcBef>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报表</a:t>
            </a:r>
            <a:r>
              <a:rPr lang="zh-CN" altLang="en-US" sz="2000" b="1" kern="0" dirty="0">
                <a:solidFill>
                  <a:srgbClr val="FFC000"/>
                </a:solidFill>
                <a:latin typeface="微软雅黑" panose="020B0503020204020204" pitchFamily="34" charset="-122"/>
                <a:ea typeface="微软雅黑" panose="020B0503020204020204" pitchFamily="34" charset="-122"/>
                <a:cs typeface="+mn-ea"/>
                <a:sym typeface="+mn-lt"/>
              </a:rPr>
              <a:t>运行高性能</a:t>
            </a:r>
            <a:endParaRPr lang="en-US" altLang="zh-CN" sz="2000" b="1" kern="0" dirty="0">
              <a:solidFill>
                <a:srgbClr val="FFC000"/>
              </a:solidFill>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1600" b="1" kern="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rPr>
              <a:t>高性能计算引擎彻底解决报表运算慢问题</a:t>
            </a:r>
            <a:endParaRPr lang="en-US" altLang="zh-CN" sz="1600" b="1" kern="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p:txBody>
      </p:sp>
    </p:spTree>
    <p:extLst>
      <p:ext uri="{BB962C8B-B14F-4D97-AF65-F5344CB8AC3E}">
        <p14:creationId xmlns:p14="http://schemas.microsoft.com/office/powerpoint/2010/main" val="262269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xmlns="" id="{FD2043F9-BA20-45D7-AEEF-BC0F3F044F24}"/>
              </a:ext>
            </a:extLst>
          </p:cNvPr>
          <p:cNvSpPr/>
          <p:nvPr/>
        </p:nvSpPr>
        <p:spPr>
          <a:xfrm>
            <a:off x="592358" y="1571300"/>
            <a:ext cx="7459442" cy="4461003"/>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xmlns="" id="{05B8CCC0-948C-41F5-AB42-273F4D094A1B}"/>
              </a:ext>
            </a:extLst>
          </p:cNvPr>
          <p:cNvSpPr/>
          <p:nvPr/>
        </p:nvSpPr>
        <p:spPr>
          <a:xfrm>
            <a:off x="893553" y="5037329"/>
            <a:ext cx="6977967" cy="79520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xmlns="" id="{1D1B2FF4-778F-4406-AC28-0B946C2DE216}"/>
              </a:ext>
            </a:extLst>
          </p:cNvPr>
          <p:cNvSpPr/>
          <p:nvPr/>
        </p:nvSpPr>
        <p:spPr>
          <a:xfrm>
            <a:off x="893553" y="2975437"/>
            <a:ext cx="6977967" cy="1994621"/>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xmlns="" id="{544D637B-B05A-42EE-8CFA-1CD2C1966E98}"/>
              </a:ext>
            </a:extLst>
          </p:cNvPr>
          <p:cNvSpPr/>
          <p:nvPr/>
        </p:nvSpPr>
        <p:spPr>
          <a:xfrm>
            <a:off x="893553" y="1789737"/>
            <a:ext cx="6977967" cy="113424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xmlns="" id="{9F2A367A-B94F-4519-8675-994B7C83F5A5}"/>
              </a:ext>
            </a:extLst>
          </p:cNvPr>
          <p:cNvSpPr/>
          <p:nvPr/>
        </p:nvSpPr>
        <p:spPr>
          <a:xfrm>
            <a:off x="4157910" y="3125823"/>
            <a:ext cx="3543601" cy="1720844"/>
          </a:xfrm>
          <a:prstGeom prst="rect">
            <a:avLst/>
          </a:prstGeom>
          <a:solidFill>
            <a:srgbClr val="F4910C"/>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zh-CN" altLang="en-US" sz="2400" dirty="0">
              <a:solidFill>
                <a:srgbClr val="3B6DCC"/>
              </a:solidFill>
              <a:latin typeface="微软雅黑 Light" panose="020B0502040204020203" pitchFamily="34" charset="-122"/>
              <a:ea typeface="微软雅黑 Light" panose="020B0502040204020203" pitchFamily="34" charset="-122"/>
            </a:endParaRPr>
          </a:p>
        </p:txBody>
      </p:sp>
      <p:sp>
        <p:nvSpPr>
          <p:cNvPr id="6" name="矩形 5">
            <a:extLst>
              <a:ext uri="{FF2B5EF4-FFF2-40B4-BE49-F238E27FC236}">
                <a16:creationId xmlns:a16="http://schemas.microsoft.com/office/drawing/2014/main" xmlns="" id="{223B2AA8-706B-4621-A2E5-9AECC34D9C9B}"/>
              </a:ext>
            </a:extLst>
          </p:cNvPr>
          <p:cNvSpPr/>
          <p:nvPr/>
        </p:nvSpPr>
        <p:spPr>
          <a:xfrm>
            <a:off x="2299284" y="4082877"/>
            <a:ext cx="1426516" cy="522953"/>
          </a:xfrm>
          <a:prstGeom prst="rect">
            <a:avLst/>
          </a:prstGeom>
          <a:solidFill>
            <a:schemeClr val="tx1">
              <a:lumMod val="65000"/>
              <a:lumOff val="35000"/>
            </a:schemeClr>
          </a:solid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Light" panose="020B0502040204020203" pitchFamily="34" charset="-122"/>
                <a:ea typeface="微软雅黑 Light" panose="020B0502040204020203" pitchFamily="34" charset="-122"/>
              </a:rPr>
              <a:t>集</a:t>
            </a:r>
            <a:r>
              <a:rPr lang="zh-CN" altLang="en-US" b="1">
                <a:solidFill>
                  <a:schemeClr val="bg1"/>
                </a:solidFill>
                <a:latin typeface="微软雅黑 Light" panose="020B0502040204020203" pitchFamily="34" charset="-122"/>
                <a:ea typeface="微软雅黑 Light" panose="020B0502040204020203" pitchFamily="34" charset="-122"/>
              </a:rPr>
              <a:t>算器</a:t>
            </a:r>
            <a:r>
              <a:rPr lang="en-US" altLang="zh-CN" b="1" dirty="0">
                <a:solidFill>
                  <a:schemeClr val="bg1"/>
                </a:solidFill>
                <a:latin typeface="微软雅黑 Light" panose="020B0502040204020203" pitchFamily="34" charset="-122"/>
                <a:ea typeface="微软雅黑 Light" panose="020B0502040204020203" pitchFamily="34" charset="-122"/>
              </a:rPr>
              <a:t>IDE</a:t>
            </a:r>
            <a:endParaRPr lang="zh-CN" altLang="en-US" b="1" dirty="0">
              <a:solidFill>
                <a:schemeClr val="bg1"/>
              </a:solidFill>
              <a:latin typeface="微软雅黑 Light" panose="020B0502040204020203" pitchFamily="34" charset="-122"/>
              <a:ea typeface="微软雅黑 Light" panose="020B0502040204020203" pitchFamily="34" charset="-122"/>
            </a:endParaRPr>
          </a:p>
        </p:txBody>
      </p:sp>
      <p:sp>
        <p:nvSpPr>
          <p:cNvPr id="7" name="矩形 6">
            <a:extLst>
              <a:ext uri="{FF2B5EF4-FFF2-40B4-BE49-F238E27FC236}">
                <a16:creationId xmlns:a16="http://schemas.microsoft.com/office/drawing/2014/main" xmlns="" id="{0E34736D-789B-4D9C-B8DE-7F5A4BFBD634}"/>
              </a:ext>
            </a:extLst>
          </p:cNvPr>
          <p:cNvSpPr/>
          <p:nvPr/>
        </p:nvSpPr>
        <p:spPr>
          <a:xfrm>
            <a:off x="1066874" y="3599926"/>
            <a:ext cx="954107" cy="707886"/>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数据</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准备层</a:t>
            </a:r>
          </a:p>
        </p:txBody>
      </p:sp>
      <p:sp>
        <p:nvSpPr>
          <p:cNvPr id="8" name="矩形 7">
            <a:extLst>
              <a:ext uri="{FF2B5EF4-FFF2-40B4-BE49-F238E27FC236}">
                <a16:creationId xmlns:a16="http://schemas.microsoft.com/office/drawing/2014/main" xmlns="" id="{0DF88022-3765-45A5-B628-C5DF0CC2F41F}"/>
              </a:ext>
            </a:extLst>
          </p:cNvPr>
          <p:cNvSpPr/>
          <p:nvPr/>
        </p:nvSpPr>
        <p:spPr>
          <a:xfrm>
            <a:off x="5011714" y="4044279"/>
            <a:ext cx="2130963" cy="52295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FFFFFF"/>
                </a:solidFill>
                <a:latin typeface="微软雅黑 Light" panose="020B0502040204020203" pitchFamily="34" charset="-122"/>
                <a:ea typeface="微软雅黑 Light" panose="020B0502040204020203" pitchFamily="34" charset="-122"/>
              </a:rPr>
              <a:t>  集算器脚本</a:t>
            </a:r>
          </a:p>
        </p:txBody>
      </p:sp>
      <p:sp>
        <p:nvSpPr>
          <p:cNvPr id="9" name="矩形 8">
            <a:extLst>
              <a:ext uri="{FF2B5EF4-FFF2-40B4-BE49-F238E27FC236}">
                <a16:creationId xmlns:a16="http://schemas.microsoft.com/office/drawing/2014/main" xmlns="" id="{4E187BA1-283F-44B6-8FF4-C90655DE5621}"/>
              </a:ext>
            </a:extLst>
          </p:cNvPr>
          <p:cNvSpPr/>
          <p:nvPr/>
        </p:nvSpPr>
        <p:spPr>
          <a:xfrm>
            <a:off x="5011714" y="3125823"/>
            <a:ext cx="2130964" cy="5006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FFC000"/>
                </a:solidFill>
                <a:latin typeface="微软雅黑 Light" panose="020B0502040204020203" pitchFamily="34" charset="-122"/>
                <a:ea typeface="微软雅黑 Light" panose="020B0502040204020203" pitchFamily="34" charset="-122"/>
              </a:rPr>
              <a:t>集算器</a:t>
            </a:r>
            <a:r>
              <a:rPr lang="en-US" altLang="zh-CN" sz="1400" b="1" dirty="0">
                <a:solidFill>
                  <a:srgbClr val="FFC000"/>
                </a:solidFill>
                <a:latin typeface="微软雅黑 Light" panose="020B0502040204020203" pitchFamily="34" charset="-122"/>
                <a:ea typeface="微软雅黑 Light" panose="020B0502040204020203" pitchFamily="34" charset="-122"/>
              </a:rPr>
              <a:t>JDBC/ODBC</a:t>
            </a:r>
            <a:endParaRPr lang="zh-CN" altLang="en-US" sz="1400" b="1" dirty="0">
              <a:solidFill>
                <a:srgbClr val="FFC000"/>
              </a:solidFill>
              <a:latin typeface="微软雅黑 Light" panose="020B0502040204020203" pitchFamily="34" charset="-122"/>
              <a:ea typeface="微软雅黑 Light" panose="020B0502040204020203" pitchFamily="34" charset="-122"/>
            </a:endParaRPr>
          </a:p>
        </p:txBody>
      </p:sp>
      <p:sp>
        <p:nvSpPr>
          <p:cNvPr id="10" name="矩形 9">
            <a:extLst>
              <a:ext uri="{FF2B5EF4-FFF2-40B4-BE49-F238E27FC236}">
                <a16:creationId xmlns:a16="http://schemas.microsoft.com/office/drawing/2014/main" xmlns="" id="{9F1C4E25-5916-4AF5-B244-F6FD0C202A93}"/>
              </a:ext>
            </a:extLst>
          </p:cNvPr>
          <p:cNvSpPr/>
          <p:nvPr/>
        </p:nvSpPr>
        <p:spPr>
          <a:xfrm>
            <a:off x="2299283" y="5111379"/>
            <a:ext cx="5402227" cy="648913"/>
          </a:xfrm>
          <a:prstGeom prst="rect">
            <a:avLst/>
          </a:prstGeom>
          <a:solidFill>
            <a:schemeClr val="tx1">
              <a:lumMod val="65000"/>
              <a:lumOff val="35000"/>
            </a:schemeClr>
          </a:solid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RDB</a:t>
            </a:r>
            <a:r>
              <a:rPr lang="zh-CN" altLang="en-US" sz="1600" dirty="0"/>
              <a:t>、</a:t>
            </a:r>
            <a:r>
              <a:rPr lang="en-US" altLang="zh-CN" sz="1600" dirty="0"/>
              <a:t>NoSQL</a:t>
            </a:r>
            <a:r>
              <a:rPr lang="zh-CN" altLang="en-US" sz="1600" dirty="0"/>
              <a:t>、</a:t>
            </a:r>
            <a:r>
              <a:rPr lang="en-US" altLang="zh-CN" sz="1600" dirty="0"/>
              <a:t>TXT</a:t>
            </a:r>
            <a:r>
              <a:rPr lang="zh-CN" altLang="en-US" sz="1600" dirty="0"/>
              <a:t>、</a:t>
            </a:r>
            <a:r>
              <a:rPr lang="en-US" altLang="zh-CN" sz="1600" dirty="0"/>
              <a:t>CSV</a:t>
            </a:r>
            <a:r>
              <a:rPr lang="zh-CN" altLang="en-US" sz="1600" dirty="0"/>
              <a:t>、</a:t>
            </a:r>
            <a:r>
              <a:rPr lang="en-US" altLang="zh-CN" sz="1600" dirty="0"/>
              <a:t>JSON</a:t>
            </a:r>
            <a:r>
              <a:rPr lang="zh-CN" altLang="en-US" sz="1600" dirty="0"/>
              <a:t>、</a:t>
            </a:r>
            <a:r>
              <a:rPr lang="en-US" altLang="zh-CN" sz="1600" dirty="0"/>
              <a:t>Hadoop</a:t>
            </a:r>
            <a:endParaRPr lang="zh-CN" altLang="en-US" sz="1600" dirty="0"/>
          </a:p>
        </p:txBody>
      </p:sp>
      <p:cxnSp>
        <p:nvCxnSpPr>
          <p:cNvPr id="11" name="直接箭头连接符 10">
            <a:extLst>
              <a:ext uri="{FF2B5EF4-FFF2-40B4-BE49-F238E27FC236}">
                <a16:creationId xmlns:a16="http://schemas.microsoft.com/office/drawing/2014/main" xmlns="" id="{81A17A5C-C628-4818-8736-531512B839B6}"/>
              </a:ext>
            </a:extLst>
          </p:cNvPr>
          <p:cNvCxnSpPr/>
          <p:nvPr/>
        </p:nvCxnSpPr>
        <p:spPr>
          <a:xfrm flipV="1">
            <a:off x="5957184" y="4627526"/>
            <a:ext cx="0" cy="4320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xmlns="" id="{B4B9DC16-BFC2-43E5-B317-1C6F07E09879}"/>
              </a:ext>
            </a:extLst>
          </p:cNvPr>
          <p:cNvCxnSpPr/>
          <p:nvPr/>
        </p:nvCxnSpPr>
        <p:spPr>
          <a:xfrm>
            <a:off x="6276437" y="4627526"/>
            <a:ext cx="0" cy="4320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xmlns="" id="{FD6839B8-F9D7-49C8-AAD5-9D3ACAD1B9D3}"/>
              </a:ext>
            </a:extLst>
          </p:cNvPr>
          <p:cNvCxnSpPr/>
          <p:nvPr/>
        </p:nvCxnSpPr>
        <p:spPr>
          <a:xfrm flipV="1">
            <a:off x="5957184" y="3674421"/>
            <a:ext cx="0" cy="35495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xmlns="" id="{DCEEB763-A42E-4D99-9992-F334B718900F}"/>
              </a:ext>
            </a:extLst>
          </p:cNvPr>
          <p:cNvCxnSpPr/>
          <p:nvPr/>
        </p:nvCxnSpPr>
        <p:spPr>
          <a:xfrm>
            <a:off x="6276437" y="3674421"/>
            <a:ext cx="0" cy="35495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xmlns="" id="{5AC7EB0D-E802-4B23-9B23-51AF0B87F4B5}"/>
              </a:ext>
            </a:extLst>
          </p:cNvPr>
          <p:cNvCxnSpPr>
            <a:cxnSpLocks/>
            <a:stCxn id="6" idx="3"/>
            <a:endCxn id="8" idx="1"/>
          </p:cNvCxnSpPr>
          <p:nvPr/>
        </p:nvCxnSpPr>
        <p:spPr>
          <a:xfrm flipV="1">
            <a:off x="3725800" y="4305756"/>
            <a:ext cx="1285914" cy="38598"/>
          </a:xfrm>
          <a:prstGeom prst="straightConnector1">
            <a:avLst/>
          </a:prstGeom>
          <a:ln w="28575">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xmlns="" id="{0935212D-135C-40CC-BE50-EBA8E0FC4356}"/>
              </a:ext>
            </a:extLst>
          </p:cNvPr>
          <p:cNvSpPr txBox="1"/>
          <p:nvPr/>
        </p:nvSpPr>
        <p:spPr>
          <a:xfrm>
            <a:off x="8190775" y="3922100"/>
            <a:ext cx="2080986" cy="1446550"/>
          </a:xfrm>
          <a:prstGeom prst="rect">
            <a:avLst/>
          </a:prstGeom>
          <a:noFill/>
        </p:spPr>
        <p:txBody>
          <a:bodyPr wrap="square" rtlCol="0">
            <a:spAutoFit/>
          </a:bodyPr>
          <a:lstStyle/>
          <a:p>
            <a:pPr algn="l">
              <a:lnSpc>
                <a:spcPct val="130000"/>
              </a:lnSpc>
              <a:spcBef>
                <a:spcPts val="600"/>
              </a:spcBef>
            </a:pPr>
            <a:r>
              <a:rPr lang="zh-CN" altLang="en-US" sz="2000" kern="0" dirty="0">
                <a:solidFill>
                  <a:schemeClr val="bg1">
                    <a:lumMod val="65000"/>
                  </a:schemeClr>
                </a:solidFill>
                <a:latin typeface="+mj-ea"/>
                <a:ea typeface="+mj-ea"/>
                <a:cs typeface="Times New Roman" panose="02020603050405020304" pitchFamily="18" charset="0"/>
                <a:sym typeface="+mn-lt"/>
              </a:rPr>
              <a:t>脚本解释执行，</a:t>
            </a:r>
            <a:endParaRPr lang="en-US" altLang="zh-CN" sz="2000" kern="0" dirty="0">
              <a:solidFill>
                <a:schemeClr val="bg1">
                  <a:lumMod val="65000"/>
                </a:schemeClr>
              </a:solidFill>
              <a:latin typeface="+mj-ea"/>
              <a:ea typeface="+mj-ea"/>
              <a:cs typeface="Times New Roman" panose="02020603050405020304" pitchFamily="18" charset="0"/>
              <a:sym typeface="+mn-lt"/>
            </a:endParaRPr>
          </a:p>
          <a:p>
            <a:pPr algn="l">
              <a:lnSpc>
                <a:spcPct val="130000"/>
              </a:lnSpc>
              <a:spcBef>
                <a:spcPts val="600"/>
              </a:spcBef>
            </a:pPr>
            <a:r>
              <a:rPr lang="zh-CN" altLang="en-US" sz="2000" kern="0" dirty="0">
                <a:solidFill>
                  <a:schemeClr val="bg1">
                    <a:lumMod val="65000"/>
                  </a:schemeClr>
                </a:solidFill>
                <a:latin typeface="+mj-ea"/>
                <a:ea typeface="+mj-ea"/>
                <a:cs typeface="Times New Roman" panose="02020603050405020304" pitchFamily="18" charset="0"/>
                <a:sym typeface="+mn-lt"/>
              </a:rPr>
              <a:t>不停机热切换，</a:t>
            </a:r>
            <a:endParaRPr lang="en-US" altLang="zh-CN" sz="2000" kern="0" dirty="0">
              <a:solidFill>
                <a:schemeClr val="bg1">
                  <a:lumMod val="65000"/>
                </a:schemeClr>
              </a:solidFill>
              <a:latin typeface="+mj-ea"/>
              <a:ea typeface="+mj-ea"/>
              <a:cs typeface="Times New Roman" panose="02020603050405020304" pitchFamily="18" charset="0"/>
              <a:sym typeface="+mn-lt"/>
            </a:endParaRPr>
          </a:p>
          <a:p>
            <a:pPr algn="l">
              <a:lnSpc>
                <a:spcPct val="130000"/>
              </a:lnSpc>
              <a:spcBef>
                <a:spcPts val="600"/>
              </a:spcBef>
            </a:pPr>
            <a:r>
              <a:rPr lang="zh-CN" altLang="en-US" sz="2000" kern="0" dirty="0">
                <a:solidFill>
                  <a:schemeClr val="bg1">
                    <a:lumMod val="65000"/>
                  </a:schemeClr>
                </a:solidFill>
                <a:latin typeface="+mj-ea"/>
                <a:ea typeface="+mj-ea"/>
                <a:cs typeface="Times New Roman" panose="02020603050405020304" pitchFamily="18" charset="0"/>
                <a:sym typeface="+mn-lt"/>
              </a:rPr>
              <a:t>降低运维复杂度</a:t>
            </a:r>
            <a:endParaRPr lang="en-US" altLang="zh-CN" sz="2000" kern="0" dirty="0">
              <a:solidFill>
                <a:schemeClr val="bg1">
                  <a:lumMod val="65000"/>
                </a:schemeClr>
              </a:solidFill>
              <a:latin typeface="+mj-ea"/>
              <a:ea typeface="+mj-ea"/>
              <a:cs typeface="Times New Roman" panose="02020603050405020304" pitchFamily="18" charset="0"/>
              <a:sym typeface="+mn-lt"/>
            </a:endParaRPr>
          </a:p>
        </p:txBody>
      </p:sp>
      <p:sp>
        <p:nvSpPr>
          <p:cNvPr id="17" name="文本框 16">
            <a:extLst>
              <a:ext uri="{FF2B5EF4-FFF2-40B4-BE49-F238E27FC236}">
                <a16:creationId xmlns:a16="http://schemas.microsoft.com/office/drawing/2014/main" xmlns="" id="{05D5A89A-4BD4-4060-8B8B-31912BFEC464}"/>
              </a:ext>
            </a:extLst>
          </p:cNvPr>
          <p:cNvSpPr txBox="1"/>
          <p:nvPr/>
        </p:nvSpPr>
        <p:spPr>
          <a:xfrm>
            <a:off x="8190774" y="3144480"/>
            <a:ext cx="2485650" cy="449418"/>
          </a:xfrm>
          <a:prstGeom prst="rect">
            <a:avLst/>
          </a:prstGeom>
          <a:noFill/>
        </p:spPr>
        <p:txBody>
          <a:bodyPr wrap="square" rtlCol="0">
            <a:spAutoFit/>
          </a:bodyPr>
          <a:lstStyle/>
          <a:p>
            <a:pPr algn="l">
              <a:lnSpc>
                <a:spcPct val="130000"/>
              </a:lnSpc>
              <a:spcBef>
                <a:spcPts val="600"/>
              </a:spcBef>
            </a:pPr>
            <a:r>
              <a:rPr lang="zh-CN" altLang="en-US" sz="2000" kern="0" dirty="0">
                <a:solidFill>
                  <a:srgbClr val="FFC000"/>
                </a:solidFill>
                <a:latin typeface="+mj-ea"/>
                <a:ea typeface="+mj-ea"/>
                <a:cs typeface="Times New Roman" panose="02020603050405020304" pitchFamily="18" charset="0"/>
                <a:sym typeface="+mn-lt"/>
              </a:rPr>
              <a:t>标准接口</a:t>
            </a:r>
            <a:r>
              <a:rPr lang="zh-CN" altLang="en-US" sz="2000" kern="0" dirty="0">
                <a:solidFill>
                  <a:schemeClr val="bg1">
                    <a:lumMod val="65000"/>
                  </a:schemeClr>
                </a:solidFill>
                <a:latin typeface="+mj-ea"/>
                <a:ea typeface="+mj-ea"/>
                <a:cs typeface="Times New Roman" panose="02020603050405020304" pitchFamily="18" charset="0"/>
                <a:sym typeface="+mn-lt"/>
              </a:rPr>
              <a:t>，直接使用</a:t>
            </a:r>
            <a:endParaRPr lang="en-US" altLang="zh-CN" sz="2000" kern="0" dirty="0">
              <a:solidFill>
                <a:schemeClr val="bg1">
                  <a:lumMod val="65000"/>
                </a:schemeClr>
              </a:solidFill>
              <a:latin typeface="+mj-ea"/>
              <a:ea typeface="+mj-ea"/>
              <a:cs typeface="Times New Roman" panose="02020603050405020304" pitchFamily="18" charset="0"/>
              <a:sym typeface="+mn-lt"/>
            </a:endParaRPr>
          </a:p>
        </p:txBody>
      </p:sp>
      <p:sp>
        <p:nvSpPr>
          <p:cNvPr id="18" name="矩形 17">
            <a:extLst>
              <a:ext uri="{FF2B5EF4-FFF2-40B4-BE49-F238E27FC236}">
                <a16:creationId xmlns:a16="http://schemas.microsoft.com/office/drawing/2014/main" xmlns="" id="{878BF8BA-8B09-45AF-A8CE-A216F2E58272}"/>
              </a:ext>
            </a:extLst>
          </p:cNvPr>
          <p:cNvSpPr/>
          <p:nvPr/>
        </p:nvSpPr>
        <p:spPr>
          <a:xfrm>
            <a:off x="4157911" y="1879842"/>
            <a:ext cx="3543600" cy="991495"/>
          </a:xfrm>
          <a:prstGeom prst="rect">
            <a:avLst/>
          </a:prstGeom>
          <a:solidFill>
            <a:schemeClr val="tx1">
              <a:lumMod val="65000"/>
              <a:lumOff val="35000"/>
            </a:schemeClr>
          </a:solid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zh-CN" altLang="en-US" dirty="0"/>
          </a:p>
        </p:txBody>
      </p:sp>
      <p:sp>
        <p:nvSpPr>
          <p:cNvPr id="19" name="矩形 18">
            <a:extLst>
              <a:ext uri="{FF2B5EF4-FFF2-40B4-BE49-F238E27FC236}">
                <a16:creationId xmlns:a16="http://schemas.microsoft.com/office/drawing/2014/main" xmlns="" id="{71DB05F8-BBD3-41B9-BE3D-3D567CDB4237}"/>
              </a:ext>
            </a:extLst>
          </p:cNvPr>
          <p:cNvSpPr/>
          <p:nvPr/>
        </p:nvSpPr>
        <p:spPr>
          <a:xfrm>
            <a:off x="2299284" y="2107548"/>
            <a:ext cx="1426516" cy="522953"/>
          </a:xfrm>
          <a:prstGeom prst="rect">
            <a:avLst/>
          </a:prstGeom>
          <a:solidFill>
            <a:schemeClr val="tx1">
              <a:lumMod val="65000"/>
              <a:lumOff val="35000"/>
            </a:schemeClr>
          </a:solid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Light" panose="020B0502040204020203" pitchFamily="34" charset="-122"/>
                <a:ea typeface="微软雅黑 Light" panose="020B0502040204020203" pitchFamily="34" charset="-122"/>
              </a:rPr>
              <a:t>报表</a:t>
            </a:r>
            <a:r>
              <a:rPr lang="en-US" altLang="zh-CN" b="1" dirty="0">
                <a:solidFill>
                  <a:schemeClr val="bg1"/>
                </a:solidFill>
                <a:latin typeface="微软雅黑 Light" panose="020B0502040204020203" pitchFamily="34" charset="-122"/>
                <a:ea typeface="微软雅黑 Light" panose="020B0502040204020203" pitchFamily="34" charset="-122"/>
              </a:rPr>
              <a:t>IDE</a:t>
            </a:r>
            <a:endParaRPr lang="zh-CN" altLang="en-US" b="1" dirty="0">
              <a:solidFill>
                <a:schemeClr val="bg1"/>
              </a:solidFill>
              <a:latin typeface="微软雅黑 Light" panose="020B0502040204020203" pitchFamily="34" charset="-122"/>
              <a:ea typeface="微软雅黑 Light" panose="020B0502040204020203" pitchFamily="34" charset="-122"/>
            </a:endParaRPr>
          </a:p>
        </p:txBody>
      </p:sp>
      <p:sp>
        <p:nvSpPr>
          <p:cNvPr id="20" name="矩形 19">
            <a:extLst>
              <a:ext uri="{FF2B5EF4-FFF2-40B4-BE49-F238E27FC236}">
                <a16:creationId xmlns:a16="http://schemas.microsoft.com/office/drawing/2014/main" xmlns="" id="{A8471E7B-D2A5-4A80-95FB-802478226130}"/>
              </a:ext>
            </a:extLst>
          </p:cNvPr>
          <p:cNvSpPr/>
          <p:nvPr/>
        </p:nvSpPr>
        <p:spPr>
          <a:xfrm>
            <a:off x="1130352" y="2021646"/>
            <a:ext cx="954107" cy="707886"/>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报表</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呈现层</a:t>
            </a:r>
          </a:p>
        </p:txBody>
      </p:sp>
      <p:sp>
        <p:nvSpPr>
          <p:cNvPr id="21" name="矩形 20">
            <a:extLst>
              <a:ext uri="{FF2B5EF4-FFF2-40B4-BE49-F238E27FC236}">
                <a16:creationId xmlns:a16="http://schemas.microsoft.com/office/drawing/2014/main" xmlns="" id="{D00AE456-2D55-40A9-A672-96A1A1493307}"/>
              </a:ext>
            </a:extLst>
          </p:cNvPr>
          <p:cNvSpPr/>
          <p:nvPr/>
        </p:nvSpPr>
        <p:spPr>
          <a:xfrm>
            <a:off x="5011714" y="2021647"/>
            <a:ext cx="2130963" cy="6724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latin typeface="微软雅黑 Light" panose="020B0502040204020203" pitchFamily="34" charset="-122"/>
                <a:ea typeface="微软雅黑 Light" panose="020B0502040204020203" pitchFamily="34" charset="-122"/>
              </a:rPr>
              <a:t>  报表模板</a:t>
            </a:r>
          </a:p>
        </p:txBody>
      </p:sp>
      <p:cxnSp>
        <p:nvCxnSpPr>
          <p:cNvPr id="22" name="直接箭头连接符 21">
            <a:extLst>
              <a:ext uri="{FF2B5EF4-FFF2-40B4-BE49-F238E27FC236}">
                <a16:creationId xmlns:a16="http://schemas.microsoft.com/office/drawing/2014/main" xmlns="" id="{E8EAD44A-763D-4490-9BB8-6D84B1E5560E}"/>
              </a:ext>
            </a:extLst>
          </p:cNvPr>
          <p:cNvCxnSpPr>
            <a:cxnSpLocks/>
            <a:stCxn id="19" idx="3"/>
            <a:endCxn id="21" idx="1"/>
          </p:cNvCxnSpPr>
          <p:nvPr/>
        </p:nvCxnSpPr>
        <p:spPr>
          <a:xfrm flipV="1">
            <a:off x="3725800" y="2357863"/>
            <a:ext cx="1285914" cy="11162"/>
          </a:xfrm>
          <a:prstGeom prst="straightConnector1">
            <a:avLst/>
          </a:prstGeom>
          <a:ln w="28575">
            <a:solidFill>
              <a:schemeClr val="bg1">
                <a:lumMod val="6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xmlns="" id="{6DAC783B-3769-4C39-8DEB-8F05662F53D3}"/>
              </a:ext>
            </a:extLst>
          </p:cNvPr>
          <p:cNvCxnSpPr>
            <a:cxnSpLocks/>
          </p:cNvCxnSpPr>
          <p:nvPr/>
        </p:nvCxnSpPr>
        <p:spPr>
          <a:xfrm flipV="1">
            <a:off x="5957183" y="2657838"/>
            <a:ext cx="1" cy="4320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xmlns="" id="{B128843E-F4B3-4FFA-BFB2-4487A47254A3}"/>
              </a:ext>
            </a:extLst>
          </p:cNvPr>
          <p:cNvCxnSpPr>
            <a:cxnSpLocks/>
          </p:cNvCxnSpPr>
          <p:nvPr/>
        </p:nvCxnSpPr>
        <p:spPr>
          <a:xfrm>
            <a:off x="6276437" y="2657838"/>
            <a:ext cx="0" cy="4679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xmlns="" id="{0449179A-3733-4FEE-AFD3-746EE666876B}"/>
              </a:ext>
            </a:extLst>
          </p:cNvPr>
          <p:cNvSpPr/>
          <p:nvPr/>
        </p:nvSpPr>
        <p:spPr>
          <a:xfrm>
            <a:off x="893553" y="5263537"/>
            <a:ext cx="1210588"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数据源层</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6" name="papers_202600">
            <a:extLst>
              <a:ext uri="{FF2B5EF4-FFF2-40B4-BE49-F238E27FC236}">
                <a16:creationId xmlns:a16="http://schemas.microsoft.com/office/drawing/2014/main" xmlns="" id="{A11F4972-60FF-4199-8A35-7E6D23564089}"/>
              </a:ext>
            </a:extLst>
          </p:cNvPr>
          <p:cNvSpPr>
            <a:spLocks noChangeAspect="1"/>
          </p:cNvSpPr>
          <p:nvPr/>
        </p:nvSpPr>
        <p:spPr bwMode="auto">
          <a:xfrm>
            <a:off x="6522427" y="2195640"/>
            <a:ext cx="321824" cy="328044"/>
          </a:xfrm>
          <a:custGeom>
            <a:avLst/>
            <a:gdLst>
              <a:gd name="T0" fmla="*/ 0 w 6687"/>
              <a:gd name="T1" fmla="*/ 0 h 6827"/>
              <a:gd name="T2" fmla="*/ 0 w 6687"/>
              <a:gd name="T3" fmla="*/ 6827 h 6827"/>
              <a:gd name="T4" fmla="*/ 6687 w 6687"/>
              <a:gd name="T5" fmla="*/ 6827 h 6827"/>
              <a:gd name="T6" fmla="*/ 6687 w 6687"/>
              <a:gd name="T7" fmla="*/ 0 h 6827"/>
              <a:gd name="T8" fmla="*/ 0 w 6687"/>
              <a:gd name="T9" fmla="*/ 0 h 6827"/>
              <a:gd name="T10" fmla="*/ 3204 w 6687"/>
              <a:gd name="T11" fmla="*/ 6409 h 6827"/>
              <a:gd name="T12" fmla="*/ 418 w 6687"/>
              <a:gd name="T13" fmla="*/ 6409 h 6827"/>
              <a:gd name="T14" fmla="*/ 418 w 6687"/>
              <a:gd name="T15" fmla="*/ 418 h 6827"/>
              <a:gd name="T16" fmla="*/ 4597 w 6687"/>
              <a:gd name="T17" fmla="*/ 418 h 6827"/>
              <a:gd name="T18" fmla="*/ 4597 w 6687"/>
              <a:gd name="T19" fmla="*/ 5016 h 6827"/>
              <a:gd name="T20" fmla="*/ 3204 w 6687"/>
              <a:gd name="T21" fmla="*/ 5016 h 6827"/>
              <a:gd name="T22" fmla="*/ 3204 w 6687"/>
              <a:gd name="T23" fmla="*/ 6409 h 6827"/>
              <a:gd name="T24" fmla="*/ 3622 w 6687"/>
              <a:gd name="T25" fmla="*/ 5433 h 6827"/>
              <a:gd name="T26" fmla="*/ 4302 w 6687"/>
              <a:gd name="T27" fmla="*/ 5433 h 6827"/>
              <a:gd name="T28" fmla="*/ 3622 w 6687"/>
              <a:gd name="T29" fmla="*/ 6113 h 6827"/>
              <a:gd name="T30" fmla="*/ 3622 w 6687"/>
              <a:gd name="T31" fmla="*/ 5433 h 6827"/>
              <a:gd name="T32" fmla="*/ 5433 w 6687"/>
              <a:gd name="T33" fmla="*/ 6409 h 6827"/>
              <a:gd name="T34" fmla="*/ 3918 w 6687"/>
              <a:gd name="T35" fmla="*/ 6409 h 6827"/>
              <a:gd name="T36" fmla="*/ 5015 w 6687"/>
              <a:gd name="T37" fmla="*/ 5311 h 6827"/>
              <a:gd name="T38" fmla="*/ 5015 w 6687"/>
              <a:gd name="T39" fmla="*/ 418 h 6827"/>
              <a:gd name="T40" fmla="*/ 5433 w 6687"/>
              <a:gd name="T41" fmla="*/ 418 h 6827"/>
              <a:gd name="T42" fmla="*/ 5433 w 6687"/>
              <a:gd name="T43" fmla="*/ 6409 h 6827"/>
              <a:gd name="T44" fmla="*/ 6269 w 6687"/>
              <a:gd name="T45" fmla="*/ 6409 h 6827"/>
              <a:gd name="T46" fmla="*/ 5851 w 6687"/>
              <a:gd name="T47" fmla="*/ 6409 h 6827"/>
              <a:gd name="T48" fmla="*/ 5851 w 6687"/>
              <a:gd name="T49" fmla="*/ 418 h 6827"/>
              <a:gd name="T50" fmla="*/ 6269 w 6687"/>
              <a:gd name="T51" fmla="*/ 418 h 6827"/>
              <a:gd name="T52" fmla="*/ 6269 w 6687"/>
              <a:gd name="T53" fmla="*/ 640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87" h="6827">
                <a:moveTo>
                  <a:pt x="0" y="0"/>
                </a:moveTo>
                <a:lnTo>
                  <a:pt x="0" y="6827"/>
                </a:lnTo>
                <a:lnTo>
                  <a:pt x="6687" y="6827"/>
                </a:lnTo>
                <a:lnTo>
                  <a:pt x="6687" y="0"/>
                </a:lnTo>
                <a:lnTo>
                  <a:pt x="0" y="0"/>
                </a:lnTo>
                <a:close/>
                <a:moveTo>
                  <a:pt x="3204" y="6409"/>
                </a:moveTo>
                <a:lnTo>
                  <a:pt x="418" y="6409"/>
                </a:lnTo>
                <a:lnTo>
                  <a:pt x="418" y="418"/>
                </a:lnTo>
                <a:lnTo>
                  <a:pt x="4597" y="418"/>
                </a:lnTo>
                <a:lnTo>
                  <a:pt x="4597" y="5016"/>
                </a:lnTo>
                <a:lnTo>
                  <a:pt x="3204" y="5016"/>
                </a:lnTo>
                <a:lnTo>
                  <a:pt x="3204" y="6409"/>
                </a:lnTo>
                <a:close/>
                <a:moveTo>
                  <a:pt x="3622" y="5433"/>
                </a:moveTo>
                <a:lnTo>
                  <a:pt x="4302" y="5433"/>
                </a:lnTo>
                <a:lnTo>
                  <a:pt x="3622" y="6113"/>
                </a:lnTo>
                <a:lnTo>
                  <a:pt x="3622" y="5433"/>
                </a:lnTo>
                <a:close/>
                <a:moveTo>
                  <a:pt x="5433" y="6409"/>
                </a:moveTo>
                <a:lnTo>
                  <a:pt x="3918" y="6409"/>
                </a:lnTo>
                <a:lnTo>
                  <a:pt x="5015" y="5311"/>
                </a:lnTo>
                <a:lnTo>
                  <a:pt x="5015" y="418"/>
                </a:lnTo>
                <a:lnTo>
                  <a:pt x="5433" y="418"/>
                </a:lnTo>
                <a:lnTo>
                  <a:pt x="5433" y="6409"/>
                </a:lnTo>
                <a:close/>
                <a:moveTo>
                  <a:pt x="6269" y="6409"/>
                </a:moveTo>
                <a:lnTo>
                  <a:pt x="5851" y="6409"/>
                </a:lnTo>
                <a:lnTo>
                  <a:pt x="5851" y="418"/>
                </a:lnTo>
                <a:lnTo>
                  <a:pt x="6269" y="418"/>
                </a:lnTo>
                <a:lnTo>
                  <a:pt x="6269" y="6409"/>
                </a:lnTo>
                <a:close/>
              </a:path>
            </a:pathLst>
          </a:custGeom>
          <a:solidFill>
            <a:schemeClr val="bg1"/>
          </a:solidFill>
          <a:ln>
            <a:noFill/>
          </a:ln>
        </p:spPr>
      </p:sp>
      <p:sp>
        <p:nvSpPr>
          <p:cNvPr id="27" name="files_317797">
            <a:extLst>
              <a:ext uri="{FF2B5EF4-FFF2-40B4-BE49-F238E27FC236}">
                <a16:creationId xmlns:a16="http://schemas.microsoft.com/office/drawing/2014/main" xmlns="" id="{768948D2-6ED8-4695-B625-77BA52D040BD}"/>
              </a:ext>
            </a:extLst>
          </p:cNvPr>
          <p:cNvSpPr>
            <a:spLocks noChangeAspect="1"/>
          </p:cNvSpPr>
          <p:nvPr/>
        </p:nvSpPr>
        <p:spPr bwMode="auto">
          <a:xfrm>
            <a:off x="6522427" y="4169169"/>
            <a:ext cx="301146" cy="328044"/>
          </a:xfrm>
          <a:custGeom>
            <a:avLst/>
            <a:gdLst>
              <a:gd name="connsiteX0" fmla="*/ 227869 w 556973"/>
              <a:gd name="connsiteY0" fmla="*/ 328623 h 606722"/>
              <a:gd name="connsiteX1" fmla="*/ 430435 w 556973"/>
              <a:gd name="connsiteY1" fmla="*/ 328623 h 606722"/>
              <a:gd name="connsiteX2" fmla="*/ 455711 w 556973"/>
              <a:gd name="connsiteY2" fmla="*/ 353876 h 606722"/>
              <a:gd name="connsiteX3" fmla="*/ 430435 w 556973"/>
              <a:gd name="connsiteY3" fmla="*/ 379218 h 606722"/>
              <a:gd name="connsiteX4" fmla="*/ 227869 w 556973"/>
              <a:gd name="connsiteY4" fmla="*/ 379218 h 606722"/>
              <a:gd name="connsiteX5" fmla="*/ 202593 w 556973"/>
              <a:gd name="connsiteY5" fmla="*/ 353876 h 606722"/>
              <a:gd name="connsiteX6" fmla="*/ 227869 w 556973"/>
              <a:gd name="connsiteY6" fmla="*/ 328623 h 606722"/>
              <a:gd name="connsiteX7" fmla="*/ 227869 w 556973"/>
              <a:gd name="connsiteY7" fmla="*/ 227503 h 606722"/>
              <a:gd name="connsiteX8" fmla="*/ 430435 w 556973"/>
              <a:gd name="connsiteY8" fmla="*/ 227503 h 606722"/>
              <a:gd name="connsiteX9" fmla="*/ 455711 w 556973"/>
              <a:gd name="connsiteY9" fmla="*/ 252756 h 606722"/>
              <a:gd name="connsiteX10" fmla="*/ 430435 w 556973"/>
              <a:gd name="connsiteY10" fmla="*/ 278098 h 606722"/>
              <a:gd name="connsiteX11" fmla="*/ 227869 w 556973"/>
              <a:gd name="connsiteY11" fmla="*/ 278098 h 606722"/>
              <a:gd name="connsiteX12" fmla="*/ 202593 w 556973"/>
              <a:gd name="connsiteY12" fmla="*/ 252756 h 606722"/>
              <a:gd name="connsiteX13" fmla="*/ 227869 w 556973"/>
              <a:gd name="connsiteY13" fmla="*/ 227503 h 606722"/>
              <a:gd name="connsiteX14" fmla="*/ 50642 w 556973"/>
              <a:gd name="connsiteY14" fmla="*/ 151702 h 606722"/>
              <a:gd name="connsiteX15" fmla="*/ 50642 w 556973"/>
              <a:gd name="connsiteY15" fmla="*/ 556155 h 606722"/>
              <a:gd name="connsiteX16" fmla="*/ 379771 w 556973"/>
              <a:gd name="connsiteY16" fmla="*/ 556155 h 606722"/>
              <a:gd name="connsiteX17" fmla="*/ 379771 w 556973"/>
              <a:gd name="connsiteY17" fmla="*/ 505587 h 606722"/>
              <a:gd name="connsiteX18" fmla="*/ 101284 w 556973"/>
              <a:gd name="connsiteY18" fmla="*/ 505587 h 606722"/>
              <a:gd name="connsiteX19" fmla="*/ 101284 w 556973"/>
              <a:gd name="connsiteY19" fmla="*/ 151702 h 606722"/>
              <a:gd name="connsiteX20" fmla="*/ 227868 w 556973"/>
              <a:gd name="connsiteY20" fmla="*/ 126383 h 606722"/>
              <a:gd name="connsiteX21" fmla="*/ 354508 w 556973"/>
              <a:gd name="connsiteY21" fmla="*/ 126383 h 606722"/>
              <a:gd name="connsiteX22" fmla="*/ 379783 w 556973"/>
              <a:gd name="connsiteY22" fmla="*/ 151725 h 606722"/>
              <a:gd name="connsiteX23" fmla="*/ 354508 w 556973"/>
              <a:gd name="connsiteY23" fmla="*/ 176978 h 606722"/>
              <a:gd name="connsiteX24" fmla="*/ 227868 w 556973"/>
              <a:gd name="connsiteY24" fmla="*/ 176978 h 606722"/>
              <a:gd name="connsiteX25" fmla="*/ 202593 w 556973"/>
              <a:gd name="connsiteY25" fmla="*/ 151725 h 606722"/>
              <a:gd name="connsiteX26" fmla="*/ 227868 w 556973"/>
              <a:gd name="connsiteY26" fmla="*/ 126383 h 606722"/>
              <a:gd name="connsiteX27" fmla="*/ 151926 w 556973"/>
              <a:gd name="connsiteY27" fmla="*/ 50567 h 606722"/>
              <a:gd name="connsiteX28" fmla="*/ 151926 w 556973"/>
              <a:gd name="connsiteY28" fmla="*/ 101135 h 606722"/>
              <a:gd name="connsiteX29" fmla="*/ 151926 w 556973"/>
              <a:gd name="connsiteY29" fmla="*/ 455020 h 606722"/>
              <a:gd name="connsiteX30" fmla="*/ 430413 w 556973"/>
              <a:gd name="connsiteY30" fmla="*/ 455020 h 606722"/>
              <a:gd name="connsiteX31" fmla="*/ 506331 w 556973"/>
              <a:gd name="connsiteY31" fmla="*/ 455020 h 606722"/>
              <a:gd name="connsiteX32" fmla="*/ 506331 w 556973"/>
              <a:gd name="connsiteY32" fmla="*/ 136861 h 606722"/>
              <a:gd name="connsiteX33" fmla="*/ 419910 w 556973"/>
              <a:gd name="connsiteY33" fmla="*/ 50567 h 606722"/>
              <a:gd name="connsiteX34" fmla="*/ 101284 w 556973"/>
              <a:gd name="connsiteY34" fmla="*/ 0 h 606722"/>
              <a:gd name="connsiteX35" fmla="*/ 440915 w 556973"/>
              <a:gd name="connsiteY35" fmla="*/ 0 h 606722"/>
              <a:gd name="connsiteX36" fmla="*/ 556973 w 556973"/>
              <a:gd name="connsiteY36" fmla="*/ 115887 h 606722"/>
              <a:gd name="connsiteX37" fmla="*/ 556973 w 556973"/>
              <a:gd name="connsiteY37" fmla="*/ 505587 h 606722"/>
              <a:gd name="connsiteX38" fmla="*/ 430413 w 556973"/>
              <a:gd name="connsiteY38" fmla="*/ 505587 h 606722"/>
              <a:gd name="connsiteX39" fmla="*/ 430413 w 556973"/>
              <a:gd name="connsiteY39" fmla="*/ 606722 h 606722"/>
              <a:gd name="connsiteX40" fmla="*/ 0 w 556973"/>
              <a:gd name="connsiteY40" fmla="*/ 606722 h 606722"/>
              <a:gd name="connsiteX41" fmla="*/ 0 w 556973"/>
              <a:gd name="connsiteY41" fmla="*/ 101135 h 606722"/>
              <a:gd name="connsiteX42" fmla="*/ 101284 w 556973"/>
              <a:gd name="connsiteY42" fmla="*/ 101135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56973" h="606722">
                <a:moveTo>
                  <a:pt x="227869" y="328623"/>
                </a:moveTo>
                <a:lnTo>
                  <a:pt x="430435" y="328623"/>
                </a:lnTo>
                <a:cubicBezTo>
                  <a:pt x="444408" y="328623"/>
                  <a:pt x="455711" y="339916"/>
                  <a:pt x="455711" y="353876"/>
                </a:cubicBezTo>
                <a:cubicBezTo>
                  <a:pt x="455711" y="367837"/>
                  <a:pt x="444408" y="379218"/>
                  <a:pt x="430435" y="379218"/>
                </a:cubicBezTo>
                <a:lnTo>
                  <a:pt x="227869" y="379218"/>
                </a:lnTo>
                <a:cubicBezTo>
                  <a:pt x="213896" y="379218"/>
                  <a:pt x="202593" y="367837"/>
                  <a:pt x="202593" y="353876"/>
                </a:cubicBezTo>
                <a:cubicBezTo>
                  <a:pt x="202593" y="339916"/>
                  <a:pt x="213896" y="328623"/>
                  <a:pt x="227869" y="328623"/>
                </a:cubicBezTo>
                <a:close/>
                <a:moveTo>
                  <a:pt x="227869" y="227503"/>
                </a:moveTo>
                <a:lnTo>
                  <a:pt x="430435" y="227503"/>
                </a:lnTo>
                <a:cubicBezTo>
                  <a:pt x="444408" y="227503"/>
                  <a:pt x="455711" y="238795"/>
                  <a:pt x="455711" y="252756"/>
                </a:cubicBezTo>
                <a:cubicBezTo>
                  <a:pt x="455711" y="266805"/>
                  <a:pt x="444408" y="278098"/>
                  <a:pt x="430435" y="278098"/>
                </a:cubicBezTo>
                <a:lnTo>
                  <a:pt x="227869" y="278098"/>
                </a:lnTo>
                <a:cubicBezTo>
                  <a:pt x="213896" y="278098"/>
                  <a:pt x="202593" y="266805"/>
                  <a:pt x="202593" y="252756"/>
                </a:cubicBezTo>
                <a:cubicBezTo>
                  <a:pt x="202593" y="238795"/>
                  <a:pt x="213896" y="227503"/>
                  <a:pt x="227869" y="227503"/>
                </a:cubicBezTo>
                <a:close/>
                <a:moveTo>
                  <a:pt x="50642" y="151702"/>
                </a:moveTo>
                <a:lnTo>
                  <a:pt x="50642" y="556155"/>
                </a:lnTo>
                <a:lnTo>
                  <a:pt x="379771" y="556155"/>
                </a:lnTo>
                <a:lnTo>
                  <a:pt x="379771" y="505587"/>
                </a:lnTo>
                <a:lnTo>
                  <a:pt x="101284" y="505587"/>
                </a:lnTo>
                <a:lnTo>
                  <a:pt x="101284" y="151702"/>
                </a:lnTo>
                <a:close/>
                <a:moveTo>
                  <a:pt x="227868" y="126383"/>
                </a:moveTo>
                <a:lnTo>
                  <a:pt x="354508" y="126383"/>
                </a:lnTo>
                <a:cubicBezTo>
                  <a:pt x="368481" y="126383"/>
                  <a:pt x="379783" y="137764"/>
                  <a:pt x="379783" y="151725"/>
                </a:cubicBezTo>
                <a:cubicBezTo>
                  <a:pt x="379783" y="165685"/>
                  <a:pt x="368481" y="176978"/>
                  <a:pt x="354508" y="176978"/>
                </a:cubicBezTo>
                <a:lnTo>
                  <a:pt x="227868" y="176978"/>
                </a:lnTo>
                <a:cubicBezTo>
                  <a:pt x="213895" y="176978"/>
                  <a:pt x="202593" y="165685"/>
                  <a:pt x="202593" y="151725"/>
                </a:cubicBezTo>
                <a:cubicBezTo>
                  <a:pt x="202593" y="137764"/>
                  <a:pt x="213895" y="126383"/>
                  <a:pt x="227868" y="126383"/>
                </a:cubicBezTo>
                <a:close/>
                <a:moveTo>
                  <a:pt x="151926" y="50567"/>
                </a:moveTo>
                <a:lnTo>
                  <a:pt x="151926" y="101135"/>
                </a:lnTo>
                <a:lnTo>
                  <a:pt x="151926" y="455020"/>
                </a:lnTo>
                <a:lnTo>
                  <a:pt x="430413" y="455020"/>
                </a:lnTo>
                <a:lnTo>
                  <a:pt x="506331" y="455020"/>
                </a:lnTo>
                <a:lnTo>
                  <a:pt x="506331" y="136861"/>
                </a:lnTo>
                <a:lnTo>
                  <a:pt x="419910" y="50567"/>
                </a:lnTo>
                <a:close/>
                <a:moveTo>
                  <a:pt x="101284" y="0"/>
                </a:moveTo>
                <a:lnTo>
                  <a:pt x="440915" y="0"/>
                </a:lnTo>
                <a:lnTo>
                  <a:pt x="556973" y="115887"/>
                </a:lnTo>
                <a:lnTo>
                  <a:pt x="556973" y="505587"/>
                </a:lnTo>
                <a:lnTo>
                  <a:pt x="430413" y="505587"/>
                </a:lnTo>
                <a:lnTo>
                  <a:pt x="430413" y="606722"/>
                </a:lnTo>
                <a:lnTo>
                  <a:pt x="0" y="606722"/>
                </a:lnTo>
                <a:lnTo>
                  <a:pt x="0" y="101135"/>
                </a:lnTo>
                <a:lnTo>
                  <a:pt x="101284" y="101135"/>
                </a:lnTo>
                <a:close/>
              </a:path>
            </a:pathLst>
          </a:custGeom>
          <a:solidFill>
            <a:schemeClr val="bg1"/>
          </a:solidFill>
          <a:ln>
            <a:noFill/>
          </a:ln>
        </p:spPr>
      </p:sp>
      <p:sp>
        <p:nvSpPr>
          <p:cNvPr id="28" name="文本框 27">
            <a:extLst>
              <a:ext uri="{FF2B5EF4-FFF2-40B4-BE49-F238E27FC236}">
                <a16:creationId xmlns:a16="http://schemas.microsoft.com/office/drawing/2014/main" xmlns="" id="{EE491C54-1268-47EC-950C-E1ABADA37B0E}"/>
              </a:ext>
            </a:extLst>
          </p:cNvPr>
          <p:cNvSpPr txBox="1"/>
          <p:nvPr/>
        </p:nvSpPr>
        <p:spPr>
          <a:xfrm>
            <a:off x="8185790" y="1891871"/>
            <a:ext cx="3413852" cy="849528"/>
          </a:xfrm>
          <a:prstGeom prst="rect">
            <a:avLst/>
          </a:prstGeom>
          <a:noFill/>
        </p:spPr>
        <p:txBody>
          <a:bodyPr wrap="square" rtlCol="0">
            <a:spAutoFit/>
          </a:bodyPr>
          <a:lstStyle/>
          <a:p>
            <a:pPr algn="l">
              <a:lnSpc>
                <a:spcPct val="130000"/>
              </a:lnSpc>
              <a:spcBef>
                <a:spcPts val="600"/>
              </a:spcBef>
            </a:pPr>
            <a:r>
              <a:rPr lang="zh-CN" altLang="en-US" sz="2000" kern="0" dirty="0">
                <a:solidFill>
                  <a:srgbClr val="FFC000"/>
                </a:solidFill>
                <a:latin typeface="+mj-ea"/>
                <a:ea typeface="+mj-ea"/>
                <a:cs typeface="Times New Roman" panose="02020603050405020304" pitchFamily="18" charset="0"/>
                <a:sym typeface="+mn-lt"/>
              </a:rPr>
              <a:t>任意报表工具</a:t>
            </a:r>
            <a:r>
              <a:rPr lang="zh-CN" altLang="en-US" sz="2000" kern="0" dirty="0">
                <a:solidFill>
                  <a:schemeClr val="bg1">
                    <a:lumMod val="65000"/>
                  </a:schemeClr>
                </a:solidFill>
                <a:latin typeface="+mj-ea"/>
                <a:ea typeface="+mj-ea"/>
                <a:cs typeface="Times New Roman" panose="02020603050405020304" pitchFamily="18" charset="0"/>
                <a:sym typeface="+mn-lt"/>
              </a:rPr>
              <a:t>（润乾报表</a:t>
            </a:r>
            <a:r>
              <a:rPr lang="en-US" altLang="zh-CN" sz="2000" kern="0" dirty="0">
                <a:solidFill>
                  <a:schemeClr val="bg1">
                    <a:lumMod val="65000"/>
                  </a:schemeClr>
                </a:solidFill>
                <a:latin typeface="+mj-ea"/>
                <a:ea typeface="+mj-ea"/>
                <a:cs typeface="Times New Roman" panose="02020603050405020304" pitchFamily="18" charset="0"/>
                <a:sym typeface="+mn-lt"/>
              </a:rPr>
              <a:t>/BIRT/</a:t>
            </a:r>
            <a:r>
              <a:rPr lang="en-US" altLang="zh-CN" sz="2000" kern="0" dirty="0" err="1">
                <a:solidFill>
                  <a:schemeClr val="bg1">
                    <a:lumMod val="65000"/>
                  </a:schemeClr>
                </a:solidFill>
                <a:latin typeface="+mj-ea"/>
                <a:ea typeface="+mj-ea"/>
                <a:cs typeface="Times New Roman" panose="02020603050405020304" pitchFamily="18" charset="0"/>
                <a:sym typeface="+mn-lt"/>
              </a:rPr>
              <a:t>JasperReport</a:t>
            </a:r>
            <a:r>
              <a:rPr lang="en-US" altLang="zh-CN" sz="2000" kern="0" dirty="0">
                <a:solidFill>
                  <a:schemeClr val="bg1">
                    <a:lumMod val="65000"/>
                  </a:schemeClr>
                </a:solidFill>
                <a:latin typeface="+mj-ea"/>
                <a:ea typeface="+mj-ea"/>
                <a:cs typeface="Times New Roman" panose="02020603050405020304" pitchFamily="18" charset="0"/>
                <a:sym typeface="+mn-lt"/>
              </a:rPr>
              <a:t>/</a:t>
            </a:r>
            <a:r>
              <a:rPr lang="zh-CN" altLang="en-US" sz="2000" kern="0" dirty="0">
                <a:solidFill>
                  <a:schemeClr val="bg1">
                    <a:lumMod val="65000"/>
                  </a:schemeClr>
                </a:solidFill>
                <a:latin typeface="+mj-ea"/>
                <a:ea typeface="+mj-ea"/>
                <a:cs typeface="Times New Roman" panose="02020603050405020304" pitchFamily="18" charset="0"/>
                <a:sym typeface="+mn-lt"/>
              </a:rPr>
              <a:t>其他）</a:t>
            </a:r>
            <a:endParaRPr lang="en-US" altLang="zh-CN" sz="2000" kern="0" dirty="0">
              <a:solidFill>
                <a:schemeClr val="bg1">
                  <a:lumMod val="65000"/>
                </a:schemeClr>
              </a:solidFill>
              <a:latin typeface="+mj-ea"/>
              <a:ea typeface="+mj-ea"/>
              <a:cs typeface="Times New Roman" panose="02020603050405020304" pitchFamily="18" charset="0"/>
              <a:sym typeface="+mn-lt"/>
            </a:endParaRPr>
          </a:p>
        </p:txBody>
      </p:sp>
      <p:sp>
        <p:nvSpPr>
          <p:cNvPr id="29" name="文本框 27">
            <a:extLst>
              <a:ext uri="{FF2B5EF4-FFF2-40B4-BE49-F238E27FC236}">
                <a16:creationId xmlns:a16="http://schemas.microsoft.com/office/drawing/2014/main" xmlns="" id="{4760E9C9-1809-4B96-8531-F4A834E856F9}"/>
              </a:ext>
            </a:extLst>
          </p:cNvPr>
          <p:cNvSpPr txBox="1"/>
          <p:nvPr/>
        </p:nvSpPr>
        <p:spPr>
          <a:xfrm>
            <a:off x="557564" y="6032304"/>
            <a:ext cx="8956298" cy="419154"/>
          </a:xfrm>
          <a:prstGeom prst="rect">
            <a:avLst/>
          </a:prstGeom>
          <a:noFill/>
        </p:spPr>
        <p:txBody>
          <a:bodyPr wrap="none" rtlCol="0">
            <a:spAutoFit/>
          </a:bodyPr>
          <a:lstStyle/>
          <a:p>
            <a:pPr algn="l">
              <a:lnSpc>
                <a:spcPct val="130000"/>
              </a:lnSpc>
              <a:spcBef>
                <a:spcPts val="600"/>
              </a:spcBef>
            </a:pPr>
            <a:r>
              <a:rPr lang="zh-CN" altLang="en-US" b="1" kern="0" dirty="0">
                <a:solidFill>
                  <a:schemeClr val="bg1">
                    <a:lumMod val="65000"/>
                  </a:schemeClr>
                </a:solidFill>
                <a:latin typeface="微软雅黑 Light" panose="020B0502040204020203" pitchFamily="34" charset="-122"/>
                <a:ea typeface="微软雅黑 Light" panose="020B0502040204020203" pitchFamily="34" charset="-122"/>
                <a:cs typeface="Times New Roman" panose="02020603050405020304" pitchFamily="18" charset="0"/>
                <a:sym typeface="+mn-lt"/>
              </a:rPr>
              <a:t>报表模板和计算脚本均置于应用系统之外，可</a:t>
            </a:r>
            <a:r>
              <a:rPr lang="zh-CN" altLang="en-US" b="1" kern="0" dirty="0">
                <a:solidFill>
                  <a:srgbClr val="FFC000"/>
                </a:solidFill>
                <a:latin typeface="微软雅黑 Light" panose="020B0502040204020203" pitchFamily="34" charset="-122"/>
                <a:ea typeface="微软雅黑 Light" panose="020B0502040204020203" pitchFamily="34" charset="-122"/>
                <a:cs typeface="Times New Roman" panose="02020603050405020304" pitchFamily="18" charset="0"/>
                <a:sym typeface="+mn-lt"/>
              </a:rPr>
              <a:t>独立团队</a:t>
            </a:r>
            <a:r>
              <a:rPr lang="zh-CN" altLang="en-US" b="1" kern="0" dirty="0">
                <a:solidFill>
                  <a:schemeClr val="bg1">
                    <a:lumMod val="65000"/>
                  </a:schemeClr>
                </a:solidFill>
                <a:latin typeface="微软雅黑 Light" panose="020B0502040204020203" pitchFamily="34" charset="-122"/>
                <a:ea typeface="微软雅黑 Light" panose="020B0502040204020203" pitchFamily="34" charset="-122"/>
                <a:cs typeface="Times New Roman" panose="02020603050405020304" pitchFamily="18" charset="0"/>
                <a:sym typeface="+mn-lt"/>
              </a:rPr>
              <a:t>开发，报表实施过程全面工具化</a:t>
            </a:r>
            <a:endParaRPr lang="en-US" altLang="zh-CN" b="1" kern="0" dirty="0">
              <a:solidFill>
                <a:schemeClr val="bg1">
                  <a:lumMod val="65000"/>
                </a:schemeClr>
              </a:solidFill>
              <a:latin typeface="微软雅黑 Light" panose="020B0502040204020203" pitchFamily="34" charset="-122"/>
              <a:ea typeface="微软雅黑 Light" panose="020B0502040204020203" pitchFamily="34" charset="-122"/>
              <a:cs typeface="Times New Roman" panose="02020603050405020304" pitchFamily="18" charset="0"/>
              <a:sym typeface="+mn-lt"/>
            </a:endParaRPr>
          </a:p>
        </p:txBody>
      </p:sp>
      <p:grpSp>
        <p:nvGrpSpPr>
          <p:cNvPr id="30" name="组合 29">
            <a:extLst>
              <a:ext uri="{FF2B5EF4-FFF2-40B4-BE49-F238E27FC236}">
                <a16:creationId xmlns:a16="http://schemas.microsoft.com/office/drawing/2014/main" xmlns="" id="{B91BB305-93C1-42FA-8E9B-B55D1609A282}"/>
              </a:ext>
            </a:extLst>
          </p:cNvPr>
          <p:cNvGrpSpPr/>
          <p:nvPr/>
        </p:nvGrpSpPr>
        <p:grpSpPr>
          <a:xfrm flipH="1">
            <a:off x="10033247" y="5637532"/>
            <a:ext cx="1735296" cy="716377"/>
            <a:chOff x="451512" y="951120"/>
            <a:chExt cx="3410834" cy="1112386"/>
          </a:xfrm>
        </p:grpSpPr>
        <p:pic>
          <p:nvPicPr>
            <p:cNvPr id="31" name="图片 30">
              <a:extLst>
                <a:ext uri="{FF2B5EF4-FFF2-40B4-BE49-F238E27FC236}">
                  <a16:creationId xmlns:a16="http://schemas.microsoft.com/office/drawing/2014/main" xmlns="" id="{4FE6FB1F-1055-4FA6-9B44-471156487915}"/>
                </a:ext>
              </a:extLst>
            </p:cNvPr>
            <p:cNvPicPr>
              <a:picLocks noChangeAspect="1"/>
            </p:cNvPicPr>
            <p:nvPr/>
          </p:nvPicPr>
          <p:blipFill>
            <a:blip r:embed="rId2"/>
            <a:stretch>
              <a:fillRect/>
            </a:stretch>
          </p:blipFill>
          <p:spPr>
            <a:xfrm>
              <a:off x="451512" y="1026299"/>
              <a:ext cx="1485091" cy="1037207"/>
            </a:xfrm>
            <a:prstGeom prst="rect">
              <a:avLst/>
            </a:prstGeom>
          </p:spPr>
        </p:pic>
        <p:sp>
          <p:nvSpPr>
            <p:cNvPr id="32" name="矩形 31">
              <a:extLst>
                <a:ext uri="{FF2B5EF4-FFF2-40B4-BE49-F238E27FC236}">
                  <a16:creationId xmlns:a16="http://schemas.microsoft.com/office/drawing/2014/main" xmlns="" id="{CAC9CD92-6EB7-4412-A02B-66A8002EC377}"/>
                </a:ext>
              </a:extLst>
            </p:cNvPr>
            <p:cNvSpPr/>
            <p:nvPr/>
          </p:nvSpPr>
          <p:spPr>
            <a:xfrm>
              <a:off x="1333938" y="951120"/>
              <a:ext cx="2528408" cy="54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b="1" dirty="0">
                  <a:solidFill>
                    <a:schemeClr val="tx1"/>
                  </a:solidFill>
                  <a:latin typeface="华文楷体" panose="02010600040101010101" pitchFamily="2" charset="-122"/>
                  <a:ea typeface="华文楷体" panose="02010600040101010101" pitchFamily="2" charset="-122"/>
                </a:rPr>
                <a:t>还真有两下子！</a:t>
              </a:r>
            </a:p>
          </p:txBody>
        </p:sp>
      </p:grpSp>
      <p:sp>
        <p:nvSpPr>
          <p:cNvPr id="33" name="文本框 32">
            <a:extLst>
              <a:ext uri="{FF2B5EF4-FFF2-40B4-BE49-F238E27FC236}">
                <a16:creationId xmlns:a16="http://schemas.microsoft.com/office/drawing/2014/main" xmlns="" id="{5A920E5D-09B1-4AD5-A3E3-53E50CD80323}"/>
              </a:ext>
            </a:extLst>
          </p:cNvPr>
          <p:cNvSpPr txBox="1"/>
          <p:nvPr/>
        </p:nvSpPr>
        <p:spPr>
          <a:xfrm>
            <a:off x="3438871" y="458323"/>
            <a:ext cx="5314276" cy="707886"/>
          </a:xfrm>
          <a:prstGeom prst="rect">
            <a:avLst/>
          </a:prstGeom>
          <a:noFill/>
        </p:spPr>
        <p:txBody>
          <a:bodyPr wrap="none" rtlCol="0">
            <a:spAutoFit/>
          </a:bodyPr>
          <a:lstStyle/>
          <a:p>
            <a:pPr algn="ct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集算器实现数据准备层</a:t>
            </a:r>
            <a:endParaRPr lang="zh-CN" altLang="en-US" sz="5400" dirty="0">
              <a:solidFill>
                <a:srgbClr val="FFC000"/>
              </a:solidFill>
              <a:latin typeface="锐字逼格青春粗黑体简2.0" panose="02010604000000000000" pitchFamily="2" charset="-122"/>
              <a:ea typeface="锐字逼格青春粗黑体简2.0" panose="02010604000000000000" pitchFamily="2" charset="-122"/>
            </a:endParaRPr>
          </a:p>
        </p:txBody>
      </p:sp>
    </p:spTree>
    <p:extLst>
      <p:ext uri="{BB962C8B-B14F-4D97-AF65-F5344CB8AC3E}">
        <p14:creationId xmlns:p14="http://schemas.microsoft.com/office/powerpoint/2010/main" val="111039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75502B59-6561-47FE-BB1E-E07F67322003}"/>
              </a:ext>
            </a:extLst>
          </p:cNvPr>
          <p:cNvSpPr txBox="1"/>
          <p:nvPr/>
        </p:nvSpPr>
        <p:spPr>
          <a:xfrm>
            <a:off x="1002298" y="1111023"/>
            <a:ext cx="10187404" cy="2689839"/>
          </a:xfrm>
          <a:prstGeom prst="rect">
            <a:avLst/>
          </a:prstGeom>
          <a:noFill/>
        </p:spPr>
        <p:txBody>
          <a:bodyPr wrap="none" rtlCol="0">
            <a:spAutoFit/>
          </a:bodyPr>
          <a:lstStyle/>
          <a:p>
            <a:pPr algn="ctr">
              <a:lnSpc>
                <a:spcPct val="150000"/>
              </a:lnSpc>
            </a:pPr>
            <a:r>
              <a:rPr lang="zh-CN" altLang="en-US" sz="60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报表工具搞定了报表的呈现，</a:t>
            </a:r>
            <a:endParaRPr lang="en-US" altLang="zh-CN" sz="6000" dirty="0">
              <a:solidFill>
                <a:schemeClr val="bg1">
                  <a:lumMod val="65000"/>
                </a:schemeClr>
              </a:solidFill>
              <a:latin typeface="锐字逼格青春粗黑体简2.0" panose="02010604000000000000" pitchFamily="2" charset="-122"/>
              <a:ea typeface="锐字逼格青春粗黑体简2.0" panose="02010604000000000000" pitchFamily="2" charset="-122"/>
            </a:endParaRPr>
          </a:p>
          <a:p>
            <a:pPr algn="ctr">
              <a:lnSpc>
                <a:spcPct val="150000"/>
              </a:lnSpc>
            </a:pPr>
            <a:r>
              <a:rPr lang="zh-CN" altLang="en-US" sz="6000" dirty="0">
                <a:solidFill>
                  <a:srgbClr val="FFC000"/>
                </a:solidFill>
                <a:latin typeface="锐字逼格青春粗黑体简2.0" panose="02010604000000000000" pitchFamily="2" charset="-122"/>
                <a:ea typeface="锐字逼格青春粗黑体简2.0" panose="02010604000000000000" pitchFamily="2" charset="-122"/>
              </a:rPr>
              <a:t>用集算器搞定报表的计算吧！</a:t>
            </a:r>
            <a:endParaRPr lang="zh-CN" altLang="en-US" sz="8000" dirty="0">
              <a:solidFill>
                <a:srgbClr val="FFC000"/>
              </a:solidFill>
              <a:latin typeface="锐字逼格青春粗黑体简2.0" panose="02010604000000000000" pitchFamily="2" charset="-122"/>
              <a:ea typeface="锐字逼格青春粗黑体简2.0" panose="02010604000000000000" pitchFamily="2" charset="-122"/>
            </a:endParaRPr>
          </a:p>
        </p:txBody>
      </p:sp>
      <p:sp>
        <p:nvSpPr>
          <p:cNvPr id="3" name="矩形 2">
            <a:extLst>
              <a:ext uri="{FF2B5EF4-FFF2-40B4-BE49-F238E27FC236}">
                <a16:creationId xmlns:a16="http://schemas.microsoft.com/office/drawing/2014/main" xmlns="" id="{714073D5-CDDB-41E0-9321-92DD8D3EC24F}"/>
              </a:ext>
            </a:extLst>
          </p:cNvPr>
          <p:cNvSpPr/>
          <p:nvPr/>
        </p:nvSpPr>
        <p:spPr>
          <a:xfrm>
            <a:off x="1446881" y="3884929"/>
            <a:ext cx="9033242" cy="1862048"/>
          </a:xfrm>
          <a:prstGeom prst="rect">
            <a:avLst/>
          </a:prstGeom>
        </p:spPr>
        <p:txBody>
          <a:bodyPr wrap="none">
            <a:spAutoFit/>
          </a:bodyPr>
          <a:lstStyle/>
          <a:p>
            <a:r>
              <a:rPr lang="zh-CN" altLang="en-US" sz="11500" dirty="0">
                <a:solidFill>
                  <a:srgbClr val="2C2C2C"/>
                </a:solidFill>
                <a:latin typeface="锐字逼格青春粗黑体简2.0" panose="02010604000000000000" pitchFamily="2" charset="-122"/>
                <a:ea typeface="锐字逼格青春粗黑体简2.0" panose="02010604000000000000" pitchFamily="2" charset="-122"/>
              </a:rPr>
              <a:t>给我一个支点</a:t>
            </a:r>
            <a:endParaRPr lang="zh-CN" altLang="en-US" sz="11500" dirty="0">
              <a:solidFill>
                <a:srgbClr val="2C2C2C"/>
              </a:solidFill>
            </a:endParaRPr>
          </a:p>
        </p:txBody>
      </p:sp>
    </p:spTree>
    <p:extLst>
      <p:ext uri="{BB962C8B-B14F-4D97-AF65-F5344CB8AC3E}">
        <p14:creationId xmlns:p14="http://schemas.microsoft.com/office/powerpoint/2010/main" val="350124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00B3160B-DCC9-44EC-8DA3-39C54C6BD1D9}"/>
              </a:ext>
            </a:extLst>
          </p:cNvPr>
          <p:cNvSpPr txBox="1"/>
          <p:nvPr/>
        </p:nvSpPr>
        <p:spPr>
          <a:xfrm>
            <a:off x="776245" y="873888"/>
            <a:ext cx="6853158" cy="455446"/>
          </a:xfrm>
          <a:prstGeom prst="rect">
            <a:avLst/>
          </a:prstGeom>
          <a:noFill/>
        </p:spPr>
        <p:txBody>
          <a:bodyPr wrap="none" rtlCol="0">
            <a:spAutoFit/>
          </a:bodyPr>
          <a:lstStyle/>
          <a:p>
            <a:pPr algn="l">
              <a:lnSpc>
                <a:spcPct val="130000"/>
              </a:lnSpc>
              <a:spcBef>
                <a:spcPts val="600"/>
              </a:spcBef>
            </a:pPr>
            <a:r>
              <a:rPr lang="zh-CN" altLang="en-US" sz="2000" b="1" kern="0" dirty="0">
                <a:solidFill>
                  <a:srgbClr val="FFC000"/>
                </a:solidFill>
                <a:latin typeface="微软雅黑 Light" panose="020B0502040204020203" pitchFamily="34" charset="-122"/>
                <a:ea typeface="微软雅黑 Light" panose="020B0502040204020203" pitchFamily="34" charset="-122"/>
                <a:cs typeface="+mn-ea"/>
                <a:sym typeface="+mn-lt"/>
              </a:rPr>
              <a:t>支持分步计算的可视化的开发环境，适合一般技术人员使用</a:t>
            </a:r>
          </a:p>
        </p:txBody>
      </p:sp>
      <p:pic>
        <p:nvPicPr>
          <p:cNvPr id="3" name="图片 2">
            <a:extLst>
              <a:ext uri="{FF2B5EF4-FFF2-40B4-BE49-F238E27FC236}">
                <a16:creationId xmlns:a16="http://schemas.microsoft.com/office/drawing/2014/main" xmlns="" id="{7C0EC622-613E-49AB-999B-57ACC665D5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812688" y="2096127"/>
            <a:ext cx="8315707" cy="4397102"/>
          </a:xfrm>
          <a:prstGeom prst="rect">
            <a:avLst/>
          </a:prstGeom>
          <a:ln>
            <a:noFill/>
          </a:ln>
          <a:effectLst/>
        </p:spPr>
      </p:pic>
      <p:grpSp>
        <p:nvGrpSpPr>
          <p:cNvPr id="4" name="组合 5">
            <a:extLst>
              <a:ext uri="{FF2B5EF4-FFF2-40B4-BE49-F238E27FC236}">
                <a16:creationId xmlns:a16="http://schemas.microsoft.com/office/drawing/2014/main" xmlns="" id="{A80F7CD5-7FAC-4D10-B4E5-6BDC81F8FB52}"/>
              </a:ext>
            </a:extLst>
          </p:cNvPr>
          <p:cNvGrpSpPr/>
          <p:nvPr/>
        </p:nvGrpSpPr>
        <p:grpSpPr>
          <a:xfrm>
            <a:off x="1694760" y="2479611"/>
            <a:ext cx="1060373" cy="306809"/>
            <a:chOff x="2699792" y="1077949"/>
            <a:chExt cx="668887" cy="197657"/>
          </a:xfrm>
        </p:grpSpPr>
        <p:sp>
          <p:nvSpPr>
            <p:cNvPr id="5" name="矩形 4">
              <a:extLst>
                <a:ext uri="{FF2B5EF4-FFF2-40B4-BE49-F238E27FC236}">
                  <a16:creationId xmlns:a16="http://schemas.microsoft.com/office/drawing/2014/main" xmlns="" id="{D46EE3F3-7ACD-4A4E-9912-4D3D10CB7064}"/>
                </a:ext>
              </a:extLst>
            </p:cNvPr>
            <p:cNvSpPr/>
            <p:nvPr/>
          </p:nvSpPr>
          <p:spPr>
            <a:xfrm>
              <a:off x="2699792" y="1100810"/>
              <a:ext cx="668887" cy="174796"/>
            </a:xfrm>
            <a:prstGeom prst="rect">
              <a:avLst/>
            </a:prstGeom>
            <a:noFill/>
            <a:ln w="28575" cap="flat" cmpd="sng" algn="ctr">
              <a:solidFill>
                <a:srgbClr val="F4910C"/>
              </a:solidFill>
              <a:prstDash val="solid"/>
            </a:ln>
            <a:effectLst/>
          </p:spPr>
          <p:txBody>
            <a:bodyPr rtlCol="0" anchor="ctr"/>
            <a:lstStyle/>
            <a:p>
              <a:pPr algn="ctr">
                <a:defRPr/>
              </a:pPr>
              <a:endParaRPr lang="zh-CN" altLang="en-US" kern="0">
                <a:solidFill>
                  <a:prstClr val="white"/>
                </a:solidFill>
                <a:latin typeface="Lucida Console" panose="020B0609040504020204" pitchFamily="49" charset="0"/>
                <a:ea typeface="微软雅黑" panose="020B0503020204020204" pitchFamily="34" charset="-122"/>
              </a:endParaRPr>
            </a:p>
          </p:txBody>
        </p:sp>
        <p:sp>
          <p:nvSpPr>
            <p:cNvPr id="6" name="椭圆 5">
              <a:extLst>
                <a:ext uri="{FF2B5EF4-FFF2-40B4-BE49-F238E27FC236}">
                  <a16:creationId xmlns:a16="http://schemas.microsoft.com/office/drawing/2014/main" xmlns="" id="{93CD1D71-EAF2-426A-AFCA-D7F639D2FDFB}"/>
                </a:ext>
              </a:extLst>
            </p:cNvPr>
            <p:cNvSpPr/>
            <p:nvPr/>
          </p:nvSpPr>
          <p:spPr>
            <a:xfrm>
              <a:off x="3004018" y="1077949"/>
              <a:ext cx="45720" cy="45720"/>
            </a:xfrm>
            <a:prstGeom prst="ellipse">
              <a:avLst/>
            </a:prstGeom>
            <a:solidFill>
              <a:srgbClr val="F79646">
                <a:lumMod val="75000"/>
              </a:srgbClr>
            </a:solidFill>
            <a:ln w="28575" cap="flat" cmpd="sng" algn="ctr">
              <a:solidFill>
                <a:srgbClr val="F4910C"/>
              </a:solidFill>
              <a:prstDash val="solid"/>
            </a:ln>
            <a:effectLst/>
          </p:spPr>
          <p:txBody>
            <a:bodyPr rtlCol="0" anchor="ctr"/>
            <a:lstStyle/>
            <a:p>
              <a:pPr algn="ctr">
                <a:defRPr/>
              </a:pPr>
              <a:endParaRPr lang="zh-CN" altLang="en-US" kern="0">
                <a:solidFill>
                  <a:prstClr val="white"/>
                </a:solidFill>
                <a:latin typeface="Lucida Console" panose="020B0609040504020204" pitchFamily="49" charset="0"/>
                <a:ea typeface="微软雅黑" panose="020B0503020204020204" pitchFamily="34" charset="-122"/>
              </a:endParaRPr>
            </a:p>
          </p:txBody>
        </p:sp>
      </p:grpSp>
      <p:sp>
        <p:nvSpPr>
          <p:cNvPr id="7" name="TextBox 8">
            <a:extLst>
              <a:ext uri="{FF2B5EF4-FFF2-40B4-BE49-F238E27FC236}">
                <a16:creationId xmlns:a16="http://schemas.microsoft.com/office/drawing/2014/main" xmlns="" id="{6BA7CF2D-F691-4006-B5BC-4D953E5F9F40}"/>
              </a:ext>
            </a:extLst>
          </p:cNvPr>
          <p:cNvSpPr txBox="1"/>
          <p:nvPr/>
        </p:nvSpPr>
        <p:spPr>
          <a:xfrm>
            <a:off x="4462328" y="1465129"/>
            <a:ext cx="3267343" cy="338554"/>
          </a:xfrm>
          <a:prstGeom prst="rect">
            <a:avLst/>
          </a:prstGeom>
          <a:solidFill>
            <a:schemeClr val="tx1">
              <a:lumMod val="75000"/>
              <a:lumOff val="25000"/>
            </a:schemeClr>
          </a:solidFill>
          <a:ln>
            <a:noFill/>
          </a:ln>
        </p:spPr>
        <p:txBody>
          <a:bodyPr wrap="square" lIns="91440" tIns="45720" rIns="91440" bIns="45720" rtlCol="0">
            <a:spAutoFit/>
          </a:bodyPr>
          <a:lstStyle>
            <a:defPPr>
              <a:defRPr lang="zh-CN"/>
            </a:defPPr>
            <a:lvl1pPr marR="0" lvl="0" indent="0" fontAlgn="auto">
              <a:lnSpc>
                <a:spcPct val="100000"/>
              </a:lnSpc>
              <a:spcBef>
                <a:spcPts val="0"/>
              </a:spcBef>
              <a:spcAft>
                <a:spcPts val="0"/>
              </a:spcAft>
              <a:buClrTx/>
              <a:buSzTx/>
              <a:buFontTx/>
              <a:buNone/>
              <a:defRPr kumimoji="0" sz="1600" b="0" i="0" u="none" strike="noStrike" kern="0" cap="none" spc="0" normalizeH="0" baseline="0">
                <a:ln>
                  <a:noFill/>
                </a:ln>
                <a:solidFill>
                  <a:schemeClr val="accent1">
                    <a:lumMod val="75000"/>
                  </a:schemeClr>
                </a:solidFill>
                <a:effectLst/>
                <a:uLnTx/>
                <a:uFillTx/>
                <a:latin typeface="微软雅黑" panose="020B0503020204020204" pitchFamily="34" charset="-122"/>
                <a:ea typeface="微软雅黑" panose="020B0503020204020204" pitchFamily="34" charset="-122"/>
              </a:defRPr>
            </a:lvl1pPr>
          </a:lstStyle>
          <a:p>
            <a:pPr algn="ctr" fontAlgn="base">
              <a:spcBef>
                <a:spcPct val="0"/>
              </a:spcBef>
              <a:spcAft>
                <a:spcPct val="0"/>
              </a:spcAft>
            </a:pPr>
            <a:r>
              <a:rPr lang="zh-CN" altLang="en-US" kern="1200" dirty="0">
                <a:solidFill>
                  <a:schemeClr val="bg1"/>
                </a:solidFill>
                <a:latin typeface="微软雅黑 Light" panose="020B0502040204020203" pitchFamily="34" charset="-122"/>
                <a:ea typeface="微软雅黑 Light" panose="020B0502040204020203" pitchFamily="34" charset="-122"/>
              </a:rPr>
              <a:t>执行、调试执行、单步执行</a:t>
            </a:r>
          </a:p>
        </p:txBody>
      </p:sp>
      <p:cxnSp>
        <p:nvCxnSpPr>
          <p:cNvPr id="8" name="直接连接符 7">
            <a:extLst>
              <a:ext uri="{FF2B5EF4-FFF2-40B4-BE49-F238E27FC236}">
                <a16:creationId xmlns:a16="http://schemas.microsoft.com/office/drawing/2014/main" xmlns="" id="{02451001-4531-470F-A450-1A3C5754B7B7}"/>
              </a:ext>
            </a:extLst>
          </p:cNvPr>
          <p:cNvCxnSpPr>
            <a:cxnSpLocks/>
          </p:cNvCxnSpPr>
          <p:nvPr/>
        </p:nvCxnSpPr>
        <p:spPr>
          <a:xfrm>
            <a:off x="8453114" y="1855402"/>
            <a:ext cx="0" cy="723427"/>
          </a:xfrm>
          <a:prstGeom prst="line">
            <a:avLst/>
          </a:prstGeom>
          <a:noFill/>
          <a:ln w="28575" cap="flat" cmpd="sng" algn="ctr">
            <a:solidFill>
              <a:srgbClr val="F4910C"/>
            </a:solidFill>
            <a:prstDash val="solid"/>
          </a:ln>
          <a:effectLst/>
        </p:spPr>
      </p:cxnSp>
      <p:grpSp>
        <p:nvGrpSpPr>
          <p:cNvPr id="9" name="组合 11">
            <a:extLst>
              <a:ext uri="{FF2B5EF4-FFF2-40B4-BE49-F238E27FC236}">
                <a16:creationId xmlns:a16="http://schemas.microsoft.com/office/drawing/2014/main" xmlns="" id="{1D75A9C4-36FA-4222-83F3-BFFE42A58B01}"/>
              </a:ext>
            </a:extLst>
          </p:cNvPr>
          <p:cNvGrpSpPr/>
          <p:nvPr/>
        </p:nvGrpSpPr>
        <p:grpSpPr>
          <a:xfrm>
            <a:off x="3234248" y="2490088"/>
            <a:ext cx="5218867" cy="296338"/>
            <a:chOff x="3757052" y="1095142"/>
            <a:chExt cx="4227255" cy="262913"/>
          </a:xfrm>
        </p:grpSpPr>
        <p:sp>
          <p:nvSpPr>
            <p:cNvPr id="10" name="矩形 9">
              <a:extLst>
                <a:ext uri="{FF2B5EF4-FFF2-40B4-BE49-F238E27FC236}">
                  <a16:creationId xmlns:a16="http://schemas.microsoft.com/office/drawing/2014/main" xmlns="" id="{DFEC6841-5ABB-44A2-85DF-FC129E29B996}"/>
                </a:ext>
              </a:extLst>
            </p:cNvPr>
            <p:cNvSpPr/>
            <p:nvPr/>
          </p:nvSpPr>
          <p:spPr>
            <a:xfrm>
              <a:off x="3757052" y="1095142"/>
              <a:ext cx="288032" cy="262913"/>
            </a:xfrm>
            <a:prstGeom prst="rect">
              <a:avLst/>
            </a:prstGeom>
            <a:noFill/>
            <a:ln w="28575" cap="flat" cmpd="sng" algn="ctr">
              <a:solidFill>
                <a:srgbClr val="F4910C"/>
              </a:solidFill>
              <a:prstDash val="solid"/>
            </a:ln>
            <a:effectLst/>
          </p:spPr>
          <p:txBody>
            <a:bodyPr rtlCol="0" anchor="ctr"/>
            <a:lstStyle/>
            <a:p>
              <a:pPr algn="ctr">
                <a:defRPr/>
              </a:pPr>
              <a:endParaRPr lang="zh-CN" altLang="en-US" kern="0">
                <a:solidFill>
                  <a:prstClr val="white"/>
                </a:solidFill>
                <a:latin typeface="Lucida Console" panose="020B0609040504020204" pitchFamily="49" charset="0"/>
                <a:ea typeface="微软雅黑" panose="020B0503020204020204" pitchFamily="34" charset="-122"/>
              </a:endParaRPr>
            </a:p>
          </p:txBody>
        </p:sp>
        <p:sp>
          <p:nvSpPr>
            <p:cNvPr id="11" name="椭圆 10">
              <a:extLst>
                <a:ext uri="{FF2B5EF4-FFF2-40B4-BE49-F238E27FC236}">
                  <a16:creationId xmlns:a16="http://schemas.microsoft.com/office/drawing/2014/main" xmlns="" id="{9D2DEFB1-895E-4214-B220-1ADB5A7C51E5}"/>
                </a:ext>
              </a:extLst>
            </p:cNvPr>
            <p:cNvSpPr/>
            <p:nvPr/>
          </p:nvSpPr>
          <p:spPr>
            <a:xfrm>
              <a:off x="4022224" y="1168864"/>
              <a:ext cx="45720" cy="45720"/>
            </a:xfrm>
            <a:prstGeom prst="ellipse">
              <a:avLst/>
            </a:prstGeom>
            <a:solidFill>
              <a:srgbClr val="F79646">
                <a:lumMod val="75000"/>
              </a:srgbClr>
            </a:solidFill>
            <a:ln w="28575" cap="flat" cmpd="sng" algn="ctr">
              <a:solidFill>
                <a:srgbClr val="F4910C"/>
              </a:solidFill>
              <a:prstDash val="solid"/>
            </a:ln>
            <a:effectLst/>
          </p:spPr>
          <p:txBody>
            <a:bodyPr rtlCol="0" anchor="ctr"/>
            <a:lstStyle/>
            <a:p>
              <a:pPr algn="ctr">
                <a:defRPr/>
              </a:pPr>
              <a:endParaRPr lang="zh-CN" altLang="en-US" kern="0">
                <a:solidFill>
                  <a:prstClr val="white"/>
                </a:solidFill>
                <a:latin typeface="Lucida Console" panose="020B0609040504020204" pitchFamily="49" charset="0"/>
                <a:ea typeface="微软雅黑" panose="020B0503020204020204" pitchFamily="34" charset="-122"/>
              </a:endParaRPr>
            </a:p>
          </p:txBody>
        </p:sp>
        <p:cxnSp>
          <p:nvCxnSpPr>
            <p:cNvPr id="12" name="直接连接符 11">
              <a:extLst>
                <a:ext uri="{FF2B5EF4-FFF2-40B4-BE49-F238E27FC236}">
                  <a16:creationId xmlns:a16="http://schemas.microsoft.com/office/drawing/2014/main" xmlns="" id="{F87F8A2F-E1B7-4634-990C-9750CC11A453}"/>
                </a:ext>
              </a:extLst>
            </p:cNvPr>
            <p:cNvCxnSpPr>
              <a:cxnSpLocks/>
            </p:cNvCxnSpPr>
            <p:nvPr/>
          </p:nvCxnSpPr>
          <p:spPr>
            <a:xfrm flipH="1">
              <a:off x="4067946" y="1168864"/>
              <a:ext cx="3916361" cy="22860"/>
            </a:xfrm>
            <a:prstGeom prst="line">
              <a:avLst/>
            </a:prstGeom>
            <a:noFill/>
            <a:ln w="28575" cap="flat" cmpd="sng" algn="ctr">
              <a:solidFill>
                <a:srgbClr val="F4910C"/>
              </a:solidFill>
              <a:prstDash val="solid"/>
            </a:ln>
            <a:effectLst/>
          </p:spPr>
        </p:cxnSp>
      </p:grpSp>
      <p:sp>
        <p:nvSpPr>
          <p:cNvPr id="13" name="TextBox 17">
            <a:extLst>
              <a:ext uri="{FF2B5EF4-FFF2-40B4-BE49-F238E27FC236}">
                <a16:creationId xmlns:a16="http://schemas.microsoft.com/office/drawing/2014/main" xmlns="" id="{E195381F-F885-4553-B396-A1475FA5A8E2}"/>
              </a:ext>
            </a:extLst>
          </p:cNvPr>
          <p:cNvSpPr txBox="1"/>
          <p:nvPr/>
        </p:nvSpPr>
        <p:spPr>
          <a:xfrm>
            <a:off x="7816836" y="1458065"/>
            <a:ext cx="1306937" cy="338554"/>
          </a:xfrm>
          <a:prstGeom prst="rect">
            <a:avLst/>
          </a:prstGeom>
          <a:solidFill>
            <a:schemeClr val="tx1">
              <a:lumMod val="75000"/>
              <a:lumOff val="25000"/>
            </a:schemeClr>
          </a:solidFill>
          <a:ln>
            <a:noFill/>
          </a:ln>
        </p:spPr>
        <p:txBody>
          <a:bodyPr wrap="square" lIns="91440" tIns="45720" rIns="91440" bIns="45720" rtlCol="0">
            <a:spAutoFit/>
          </a:bodyPr>
          <a:lstStyle>
            <a:defPPr>
              <a:defRPr lang="zh-CN"/>
            </a:defPPr>
            <a:lvl1pPr marR="0" lvl="0" indent="0" algn="ctr" fontAlgn="base">
              <a:lnSpc>
                <a:spcPct val="100000"/>
              </a:lnSpc>
              <a:spcBef>
                <a:spcPct val="0"/>
              </a:spcBef>
              <a:spcAft>
                <a:spcPct val="0"/>
              </a:spcAft>
              <a:buClrTx/>
              <a:buSzTx/>
              <a:buFontTx/>
              <a:buNone/>
              <a:defRPr kumimoji="0" sz="1600" b="0" i="0" u="none" strike="noStrike" cap="none" spc="0" normalizeH="0" baseline="0">
                <a:ln>
                  <a:noFill/>
                </a:ln>
                <a:solidFill>
                  <a:schemeClr val="bg1"/>
                </a:solidFill>
                <a:effectLst/>
                <a:uLnTx/>
                <a:uFillTx/>
                <a:latin typeface="微软雅黑 Light" panose="020B0502040204020203" pitchFamily="34" charset="-122"/>
                <a:ea typeface="微软雅黑 Light" panose="020B0502040204020203" pitchFamily="34" charset="-122"/>
              </a:defRPr>
            </a:lvl1pPr>
          </a:lstStyle>
          <a:p>
            <a:r>
              <a:rPr lang="zh-CN" altLang="en-US" dirty="0"/>
              <a:t>设置断点</a:t>
            </a:r>
          </a:p>
        </p:txBody>
      </p:sp>
      <p:sp>
        <p:nvSpPr>
          <p:cNvPr id="14" name="矩形 13">
            <a:extLst>
              <a:ext uri="{FF2B5EF4-FFF2-40B4-BE49-F238E27FC236}">
                <a16:creationId xmlns:a16="http://schemas.microsoft.com/office/drawing/2014/main" xmlns="" id="{B62D8346-82D9-454D-8F3A-70AA828A877B}"/>
              </a:ext>
            </a:extLst>
          </p:cNvPr>
          <p:cNvSpPr/>
          <p:nvPr/>
        </p:nvSpPr>
        <p:spPr>
          <a:xfrm>
            <a:off x="812685" y="3241556"/>
            <a:ext cx="5264707" cy="1894457"/>
          </a:xfrm>
          <a:prstGeom prst="rect">
            <a:avLst/>
          </a:prstGeom>
          <a:noFill/>
          <a:ln w="28575" cap="flat" cmpd="sng" algn="ctr">
            <a:solidFill>
              <a:srgbClr val="F4910C"/>
            </a:solidFill>
            <a:prstDash val="solid"/>
          </a:ln>
          <a:effectLst/>
        </p:spPr>
        <p:txBody>
          <a:bodyPr lIns="91440" tIns="45720" rIns="91440" bIns="45720" rtlCol="0" anchor="ctr"/>
          <a:lstStyle/>
          <a:p>
            <a:pPr algn="ctr">
              <a:defRPr/>
            </a:pPr>
            <a:endParaRPr lang="zh-CN" altLang="en-US" kern="0">
              <a:solidFill>
                <a:prstClr val="white"/>
              </a:solidFill>
              <a:latin typeface="Lucida Console" panose="020B0609040504020204" pitchFamily="49" charset="0"/>
              <a:ea typeface="微软雅黑" panose="020B0503020204020204" pitchFamily="34" charset="-122"/>
            </a:endParaRPr>
          </a:p>
        </p:txBody>
      </p:sp>
      <p:grpSp>
        <p:nvGrpSpPr>
          <p:cNvPr id="15" name="组合 21">
            <a:extLst>
              <a:ext uri="{FF2B5EF4-FFF2-40B4-BE49-F238E27FC236}">
                <a16:creationId xmlns:a16="http://schemas.microsoft.com/office/drawing/2014/main" xmlns="" id="{D03E98F2-B66E-4A3D-9BF6-A9C978484495}"/>
              </a:ext>
            </a:extLst>
          </p:cNvPr>
          <p:cNvGrpSpPr/>
          <p:nvPr/>
        </p:nvGrpSpPr>
        <p:grpSpPr>
          <a:xfrm>
            <a:off x="6211829" y="3254274"/>
            <a:ext cx="3732978" cy="1881740"/>
            <a:chOff x="5220072" y="1488230"/>
            <a:chExt cx="2247468" cy="1249496"/>
          </a:xfrm>
        </p:grpSpPr>
        <p:sp>
          <p:nvSpPr>
            <p:cNvPr id="16" name="矩形 15">
              <a:extLst>
                <a:ext uri="{FF2B5EF4-FFF2-40B4-BE49-F238E27FC236}">
                  <a16:creationId xmlns:a16="http://schemas.microsoft.com/office/drawing/2014/main" xmlns="" id="{636A8CD5-2366-450C-8505-27C4BB032627}"/>
                </a:ext>
              </a:extLst>
            </p:cNvPr>
            <p:cNvSpPr/>
            <p:nvPr/>
          </p:nvSpPr>
          <p:spPr>
            <a:xfrm>
              <a:off x="5220072" y="1488230"/>
              <a:ext cx="1755939" cy="1249496"/>
            </a:xfrm>
            <a:prstGeom prst="rect">
              <a:avLst/>
            </a:prstGeom>
            <a:noFill/>
            <a:ln w="28575" cap="flat" cmpd="sng" algn="ctr">
              <a:solidFill>
                <a:srgbClr val="F4910C"/>
              </a:solidFill>
              <a:prstDash val="solid"/>
            </a:ln>
            <a:effectLst/>
          </p:spPr>
          <p:txBody>
            <a:bodyPr rtlCol="0" anchor="ctr"/>
            <a:lstStyle/>
            <a:p>
              <a:pPr algn="ctr">
                <a:defRPr/>
              </a:pPr>
              <a:endParaRPr lang="zh-CN" altLang="en-US" kern="0">
                <a:solidFill>
                  <a:prstClr val="white"/>
                </a:solidFill>
                <a:latin typeface="Lucida Console" panose="020B0609040504020204" pitchFamily="49" charset="0"/>
                <a:ea typeface="微软雅黑" panose="020B0503020204020204" pitchFamily="34" charset="-122"/>
              </a:endParaRPr>
            </a:p>
          </p:txBody>
        </p:sp>
        <p:sp>
          <p:nvSpPr>
            <p:cNvPr id="17" name="椭圆 16">
              <a:extLst>
                <a:ext uri="{FF2B5EF4-FFF2-40B4-BE49-F238E27FC236}">
                  <a16:creationId xmlns:a16="http://schemas.microsoft.com/office/drawing/2014/main" xmlns="" id="{9C91B8D4-1422-4B3B-8D14-8489CC4F72E2}"/>
                </a:ext>
              </a:extLst>
            </p:cNvPr>
            <p:cNvSpPr/>
            <p:nvPr/>
          </p:nvSpPr>
          <p:spPr>
            <a:xfrm>
              <a:off x="6958786" y="2008680"/>
              <a:ext cx="45720" cy="45720"/>
            </a:xfrm>
            <a:prstGeom prst="ellipse">
              <a:avLst/>
            </a:prstGeom>
            <a:solidFill>
              <a:srgbClr val="F79646">
                <a:lumMod val="75000"/>
              </a:srgbClr>
            </a:solidFill>
            <a:ln w="28575" cap="flat" cmpd="sng" algn="ctr">
              <a:solidFill>
                <a:srgbClr val="F4910C"/>
              </a:solidFill>
              <a:prstDash val="solid"/>
            </a:ln>
            <a:effectLst/>
          </p:spPr>
          <p:txBody>
            <a:bodyPr rtlCol="0" anchor="ctr"/>
            <a:lstStyle/>
            <a:p>
              <a:pPr algn="ctr">
                <a:defRPr/>
              </a:pPr>
              <a:endParaRPr lang="zh-CN" altLang="en-US" kern="0">
                <a:solidFill>
                  <a:prstClr val="white"/>
                </a:solidFill>
                <a:latin typeface="Lucida Console" panose="020B0609040504020204" pitchFamily="49" charset="0"/>
                <a:ea typeface="微软雅黑" panose="020B0503020204020204" pitchFamily="34" charset="-122"/>
              </a:endParaRPr>
            </a:p>
          </p:txBody>
        </p:sp>
        <p:cxnSp>
          <p:nvCxnSpPr>
            <p:cNvPr id="18" name="直接连接符 17">
              <a:extLst>
                <a:ext uri="{FF2B5EF4-FFF2-40B4-BE49-F238E27FC236}">
                  <a16:creationId xmlns:a16="http://schemas.microsoft.com/office/drawing/2014/main" xmlns="" id="{B619E2F0-332F-4735-ACC7-890046734E4B}"/>
                </a:ext>
              </a:extLst>
            </p:cNvPr>
            <p:cNvCxnSpPr/>
            <p:nvPr/>
          </p:nvCxnSpPr>
          <p:spPr>
            <a:xfrm flipH="1">
              <a:off x="6999488" y="2031540"/>
              <a:ext cx="468052" cy="0"/>
            </a:xfrm>
            <a:prstGeom prst="line">
              <a:avLst/>
            </a:prstGeom>
            <a:noFill/>
            <a:ln w="28575" cap="flat" cmpd="sng" algn="ctr">
              <a:solidFill>
                <a:srgbClr val="F4910C"/>
              </a:solidFill>
              <a:prstDash val="solid"/>
            </a:ln>
            <a:effectLst/>
          </p:spPr>
        </p:cxnSp>
      </p:grpSp>
      <p:grpSp>
        <p:nvGrpSpPr>
          <p:cNvPr id="19" name="组合 26">
            <a:extLst>
              <a:ext uri="{FF2B5EF4-FFF2-40B4-BE49-F238E27FC236}">
                <a16:creationId xmlns:a16="http://schemas.microsoft.com/office/drawing/2014/main" xmlns="" id="{4C3D9AC4-5F11-4863-9A29-A0598328B4FD}"/>
              </a:ext>
            </a:extLst>
          </p:cNvPr>
          <p:cNvGrpSpPr/>
          <p:nvPr/>
        </p:nvGrpSpPr>
        <p:grpSpPr>
          <a:xfrm>
            <a:off x="3353930" y="4894721"/>
            <a:ext cx="79535" cy="309533"/>
            <a:chOff x="3139582" y="2820539"/>
            <a:chExt cx="30235" cy="305362"/>
          </a:xfrm>
        </p:grpSpPr>
        <p:sp>
          <p:nvSpPr>
            <p:cNvPr id="20" name="椭圆 19">
              <a:extLst>
                <a:ext uri="{FF2B5EF4-FFF2-40B4-BE49-F238E27FC236}">
                  <a16:creationId xmlns:a16="http://schemas.microsoft.com/office/drawing/2014/main" xmlns="" id="{4A3AD003-6EA7-45F5-AEDB-4257F278CE22}"/>
                </a:ext>
              </a:extLst>
            </p:cNvPr>
            <p:cNvSpPr/>
            <p:nvPr/>
          </p:nvSpPr>
          <p:spPr>
            <a:xfrm>
              <a:off x="3139582" y="2820539"/>
              <a:ext cx="30235" cy="73205"/>
            </a:xfrm>
            <a:prstGeom prst="ellipse">
              <a:avLst/>
            </a:prstGeom>
            <a:solidFill>
              <a:srgbClr val="F79646">
                <a:lumMod val="75000"/>
              </a:srgbClr>
            </a:solidFill>
            <a:ln w="28575" cap="flat" cmpd="sng" algn="ctr">
              <a:solidFill>
                <a:srgbClr val="F4910C"/>
              </a:solidFill>
              <a:prstDash val="solid"/>
            </a:ln>
            <a:effectLst/>
          </p:spPr>
          <p:txBody>
            <a:bodyPr rtlCol="0" anchor="ctr"/>
            <a:lstStyle/>
            <a:p>
              <a:pPr algn="ctr">
                <a:defRPr/>
              </a:pPr>
              <a:endParaRPr lang="zh-CN" altLang="en-US" kern="0">
                <a:solidFill>
                  <a:prstClr val="white"/>
                </a:solidFill>
                <a:latin typeface="Lucida Console" panose="020B0609040504020204" pitchFamily="49" charset="0"/>
                <a:ea typeface="微软雅黑" panose="020B0503020204020204" pitchFamily="34" charset="-122"/>
              </a:endParaRPr>
            </a:p>
          </p:txBody>
        </p:sp>
        <p:cxnSp>
          <p:nvCxnSpPr>
            <p:cNvPr id="21" name="直接连接符 20">
              <a:extLst>
                <a:ext uri="{FF2B5EF4-FFF2-40B4-BE49-F238E27FC236}">
                  <a16:creationId xmlns:a16="http://schemas.microsoft.com/office/drawing/2014/main" xmlns="" id="{BA2085A4-83E5-47C7-A681-6586B919C62A}"/>
                </a:ext>
              </a:extLst>
            </p:cNvPr>
            <p:cNvCxnSpPr/>
            <p:nvPr/>
          </p:nvCxnSpPr>
          <p:spPr>
            <a:xfrm flipV="1">
              <a:off x="3154699" y="2893744"/>
              <a:ext cx="0" cy="232157"/>
            </a:xfrm>
            <a:prstGeom prst="line">
              <a:avLst/>
            </a:prstGeom>
            <a:noFill/>
            <a:ln w="28575" cap="flat" cmpd="sng" algn="ctr">
              <a:solidFill>
                <a:srgbClr val="F4910C"/>
              </a:solidFill>
              <a:prstDash val="solid"/>
            </a:ln>
            <a:effectLst/>
          </p:spPr>
        </p:cxnSp>
      </p:grpSp>
      <p:sp>
        <p:nvSpPr>
          <p:cNvPr id="22" name="TextBox 31">
            <a:extLst>
              <a:ext uri="{FF2B5EF4-FFF2-40B4-BE49-F238E27FC236}">
                <a16:creationId xmlns:a16="http://schemas.microsoft.com/office/drawing/2014/main" xmlns="" id="{CE220C90-FB73-4FFB-AB40-C1DC3924F225}"/>
              </a:ext>
            </a:extLst>
          </p:cNvPr>
          <p:cNvSpPr txBox="1"/>
          <p:nvPr/>
        </p:nvSpPr>
        <p:spPr>
          <a:xfrm>
            <a:off x="799351" y="5200008"/>
            <a:ext cx="6836627" cy="338554"/>
          </a:xfrm>
          <a:prstGeom prst="rect">
            <a:avLst/>
          </a:prstGeom>
          <a:solidFill>
            <a:schemeClr val="tx1">
              <a:lumMod val="75000"/>
              <a:lumOff val="25000"/>
            </a:schemeClr>
          </a:solidFill>
          <a:ln>
            <a:noFill/>
          </a:ln>
        </p:spPr>
        <p:txBody>
          <a:bodyPr wrap="square" lIns="91440" tIns="45720" rIns="91440" bIns="45720" rtlCol="0">
            <a:spAutoFit/>
          </a:bodyPr>
          <a:lstStyle>
            <a:defPPr>
              <a:defRPr lang="zh-CN"/>
            </a:defPPr>
            <a:lvl1pPr marR="0" lvl="0" indent="0" algn="ctr" fontAlgn="base">
              <a:lnSpc>
                <a:spcPct val="100000"/>
              </a:lnSpc>
              <a:spcBef>
                <a:spcPct val="0"/>
              </a:spcBef>
              <a:spcAft>
                <a:spcPct val="0"/>
              </a:spcAft>
              <a:buClrTx/>
              <a:buSzTx/>
              <a:buFontTx/>
              <a:buNone/>
              <a:defRPr kumimoji="0" sz="1600" b="0" i="0" u="none" strike="noStrike" cap="none" spc="0" normalizeH="0" baseline="0">
                <a:ln>
                  <a:noFill/>
                </a:ln>
                <a:solidFill>
                  <a:schemeClr val="bg1"/>
                </a:solidFill>
                <a:effectLst/>
                <a:uLnTx/>
                <a:uFillTx/>
                <a:latin typeface="微软雅黑 Light" panose="020B0502040204020203" pitchFamily="34" charset="-122"/>
                <a:ea typeface="微软雅黑 Light" panose="020B0502040204020203" pitchFamily="34" charset="-122"/>
              </a:defRPr>
            </a:lvl1pPr>
          </a:lstStyle>
          <a:p>
            <a:r>
              <a:rPr lang="zh-CN" altLang="en-US" dirty="0"/>
              <a:t>分步计算，符合自然思维</a:t>
            </a:r>
            <a:r>
              <a:rPr lang="zh-CN" altLang="en-US"/>
              <a:t>，比</a:t>
            </a:r>
            <a:r>
              <a:rPr lang="en-US" altLang="zh-CN" dirty="0"/>
              <a:t>SQL/JAVA</a:t>
            </a:r>
            <a:r>
              <a:rPr lang="zh-CN" altLang="en-US"/>
              <a:t>更简单</a:t>
            </a:r>
            <a:endParaRPr lang="en-US" altLang="zh-CN" dirty="0"/>
          </a:p>
        </p:txBody>
      </p:sp>
      <p:sp>
        <p:nvSpPr>
          <p:cNvPr id="23" name="TextBox 27">
            <a:extLst>
              <a:ext uri="{FF2B5EF4-FFF2-40B4-BE49-F238E27FC236}">
                <a16:creationId xmlns:a16="http://schemas.microsoft.com/office/drawing/2014/main" xmlns="" id="{FE533F2F-F260-44A5-8D23-D5AF18C0E729}"/>
              </a:ext>
            </a:extLst>
          </p:cNvPr>
          <p:cNvSpPr txBox="1"/>
          <p:nvPr/>
        </p:nvSpPr>
        <p:spPr>
          <a:xfrm>
            <a:off x="9944806" y="3599969"/>
            <a:ext cx="1819301" cy="830997"/>
          </a:xfrm>
          <a:prstGeom prst="rect">
            <a:avLst/>
          </a:prstGeom>
          <a:solidFill>
            <a:schemeClr val="tx1">
              <a:lumMod val="75000"/>
              <a:lumOff val="25000"/>
            </a:schemeClr>
          </a:solidFill>
          <a:ln>
            <a:noFill/>
          </a:ln>
        </p:spPr>
        <p:txBody>
          <a:bodyPr wrap="square" lIns="91440" tIns="45720" rIns="91440" bIns="45720" rtlCol="0">
            <a:spAutoFit/>
          </a:bodyPr>
          <a:lstStyle>
            <a:defPPr>
              <a:defRPr lang="zh-CN"/>
            </a:defPPr>
            <a:lvl1pPr marR="0" lvl="0" indent="0" algn="ctr" fontAlgn="base">
              <a:lnSpc>
                <a:spcPct val="100000"/>
              </a:lnSpc>
              <a:spcBef>
                <a:spcPct val="0"/>
              </a:spcBef>
              <a:spcAft>
                <a:spcPct val="0"/>
              </a:spcAft>
              <a:buClrTx/>
              <a:buSzTx/>
              <a:buFontTx/>
              <a:buNone/>
              <a:defRPr kumimoji="0" sz="1600" b="0" i="0" u="none" strike="noStrike" cap="none" spc="0" normalizeH="0" baseline="0">
                <a:ln>
                  <a:noFill/>
                </a:ln>
                <a:solidFill>
                  <a:schemeClr val="bg1"/>
                </a:solidFill>
                <a:effectLst/>
                <a:uLnTx/>
                <a:uFillTx/>
                <a:latin typeface="微软雅黑 Light" panose="020B0502040204020203" pitchFamily="34" charset="-122"/>
                <a:ea typeface="微软雅黑 Light" panose="020B0502040204020203" pitchFamily="34" charset="-122"/>
              </a:defRPr>
            </a:lvl1pPr>
          </a:lstStyle>
          <a:p>
            <a:r>
              <a:rPr lang="zh-CN" altLang="en-US" dirty="0"/>
              <a:t>网格结果所见即所得，易于调试；方便引用</a:t>
            </a:r>
            <a:r>
              <a:rPr lang="zh-CN" altLang="en-US"/>
              <a:t>中间结果</a:t>
            </a:r>
            <a:endParaRPr lang="en-US" altLang="zh-CN" dirty="0"/>
          </a:p>
        </p:txBody>
      </p:sp>
      <p:grpSp>
        <p:nvGrpSpPr>
          <p:cNvPr id="24" name="组合 23">
            <a:extLst>
              <a:ext uri="{FF2B5EF4-FFF2-40B4-BE49-F238E27FC236}">
                <a16:creationId xmlns:a16="http://schemas.microsoft.com/office/drawing/2014/main" xmlns="" id="{A406F50B-1C4F-4308-8467-805A8586D0FD}"/>
              </a:ext>
            </a:extLst>
          </p:cNvPr>
          <p:cNvGrpSpPr/>
          <p:nvPr/>
        </p:nvGrpSpPr>
        <p:grpSpPr>
          <a:xfrm>
            <a:off x="812684" y="5676521"/>
            <a:ext cx="10790239" cy="816709"/>
            <a:chOff x="966920" y="5804428"/>
            <a:chExt cx="10790239" cy="816709"/>
          </a:xfrm>
        </p:grpSpPr>
        <p:sp>
          <p:nvSpPr>
            <p:cNvPr id="25" name="矩形 24">
              <a:extLst>
                <a:ext uri="{FF2B5EF4-FFF2-40B4-BE49-F238E27FC236}">
                  <a16:creationId xmlns:a16="http://schemas.microsoft.com/office/drawing/2014/main" xmlns="" id="{4A883FBE-AF9B-4E0D-AAF5-CFDE998F0335}"/>
                </a:ext>
              </a:extLst>
            </p:cNvPr>
            <p:cNvSpPr/>
            <p:nvPr/>
          </p:nvSpPr>
          <p:spPr>
            <a:xfrm>
              <a:off x="966920" y="5804428"/>
              <a:ext cx="5264707" cy="816709"/>
            </a:xfrm>
            <a:prstGeom prst="rect">
              <a:avLst/>
            </a:prstGeom>
            <a:noFill/>
            <a:ln w="28575" cap="flat" cmpd="sng" algn="ctr">
              <a:solidFill>
                <a:srgbClr val="F4910C"/>
              </a:solidFill>
              <a:prstDash val="solid"/>
            </a:ln>
            <a:effectLst/>
          </p:spPr>
          <p:txBody>
            <a:bodyPr lIns="91440" tIns="45720" rIns="91440" bIns="45720" rtlCol="0" anchor="ctr"/>
            <a:lstStyle/>
            <a:p>
              <a:pPr algn="ctr">
                <a:defRPr/>
              </a:pPr>
              <a:endParaRPr lang="zh-CN" altLang="en-US" kern="0">
                <a:solidFill>
                  <a:prstClr val="white"/>
                </a:solidFill>
                <a:latin typeface="微软雅黑 Light" panose="020B0502040204020203" pitchFamily="34" charset="-122"/>
                <a:ea typeface="微软雅黑 Light" panose="020B0502040204020203" pitchFamily="34" charset="-122"/>
              </a:endParaRPr>
            </a:p>
          </p:txBody>
        </p:sp>
        <p:cxnSp>
          <p:nvCxnSpPr>
            <p:cNvPr id="26" name="直接连接符 25">
              <a:extLst>
                <a:ext uri="{FF2B5EF4-FFF2-40B4-BE49-F238E27FC236}">
                  <a16:creationId xmlns:a16="http://schemas.microsoft.com/office/drawing/2014/main" xmlns="" id="{EE7702A7-77C2-4ECF-B0B3-6CDD56D63FD1}"/>
                </a:ext>
              </a:extLst>
            </p:cNvPr>
            <p:cNvCxnSpPr/>
            <p:nvPr/>
          </p:nvCxnSpPr>
          <p:spPr>
            <a:xfrm flipH="1">
              <a:off x="6231629" y="6242198"/>
              <a:ext cx="1558585" cy="0"/>
            </a:xfrm>
            <a:prstGeom prst="line">
              <a:avLst/>
            </a:prstGeom>
            <a:noFill/>
            <a:ln w="28575" cap="flat" cmpd="sng" algn="ctr">
              <a:solidFill>
                <a:srgbClr val="F4910C"/>
              </a:solidFill>
              <a:prstDash val="solid"/>
            </a:ln>
            <a:effectLst/>
          </p:spPr>
        </p:cxnSp>
        <p:sp>
          <p:nvSpPr>
            <p:cNvPr id="27" name="椭圆 26">
              <a:extLst>
                <a:ext uri="{FF2B5EF4-FFF2-40B4-BE49-F238E27FC236}">
                  <a16:creationId xmlns:a16="http://schemas.microsoft.com/office/drawing/2014/main" xmlns="" id="{A470B50E-CBBD-4717-B6E1-D8A44DAAF9FF}"/>
                </a:ext>
              </a:extLst>
            </p:cNvPr>
            <p:cNvSpPr/>
            <p:nvPr/>
          </p:nvSpPr>
          <p:spPr>
            <a:xfrm>
              <a:off x="6191859" y="6213096"/>
              <a:ext cx="79535" cy="74205"/>
            </a:xfrm>
            <a:prstGeom prst="ellipse">
              <a:avLst/>
            </a:prstGeom>
            <a:solidFill>
              <a:srgbClr val="F79646">
                <a:lumMod val="75000"/>
              </a:srgbClr>
            </a:solidFill>
            <a:ln w="28575" cap="flat" cmpd="sng" algn="ctr">
              <a:solidFill>
                <a:srgbClr val="F4910C"/>
              </a:solidFill>
              <a:prstDash val="solid"/>
            </a:ln>
            <a:effectLst/>
          </p:spPr>
          <p:txBody>
            <a:bodyPr rtlCol="0" anchor="ctr"/>
            <a:lstStyle/>
            <a:p>
              <a:pPr algn="ctr">
                <a:defRPr/>
              </a:pPr>
              <a:endParaRPr lang="zh-CN" altLang="en-US" kern="0">
                <a:solidFill>
                  <a:prstClr val="white"/>
                </a:solidFill>
                <a:latin typeface="微软雅黑 Light" panose="020B0502040204020203" pitchFamily="34" charset="-122"/>
                <a:ea typeface="微软雅黑 Light" panose="020B0502040204020203" pitchFamily="34" charset="-122"/>
              </a:endParaRPr>
            </a:p>
          </p:txBody>
        </p:sp>
        <p:sp>
          <p:nvSpPr>
            <p:cNvPr id="28" name="TextBox 31">
              <a:extLst>
                <a:ext uri="{FF2B5EF4-FFF2-40B4-BE49-F238E27FC236}">
                  <a16:creationId xmlns:a16="http://schemas.microsoft.com/office/drawing/2014/main" xmlns="" id="{39B8EAFF-A9CA-4764-A7AC-3B63AD192866}"/>
                </a:ext>
              </a:extLst>
            </p:cNvPr>
            <p:cNvSpPr txBox="1"/>
            <p:nvPr/>
          </p:nvSpPr>
          <p:spPr>
            <a:xfrm>
              <a:off x="7787416" y="6012727"/>
              <a:ext cx="3969743" cy="369332"/>
            </a:xfrm>
            <a:prstGeom prst="rect">
              <a:avLst/>
            </a:prstGeom>
            <a:solidFill>
              <a:schemeClr val="tx1">
                <a:lumMod val="75000"/>
                <a:lumOff val="25000"/>
              </a:schemeClr>
            </a:solidFill>
            <a:ln>
              <a:noFill/>
            </a:ln>
          </p:spPr>
          <p:txBody>
            <a:bodyPr wrap="square" lIns="91440" tIns="45720" rIns="91440" bIns="45720" rtlCol="0">
              <a:spAutoFit/>
            </a:bodyPr>
            <a:lstStyle>
              <a:defPPr>
                <a:defRPr lang="zh-CN"/>
              </a:defPPr>
              <a:lvl1pPr marR="0" lvl="0" indent="0" algn="ctr" fontAlgn="base">
                <a:lnSpc>
                  <a:spcPct val="100000"/>
                </a:lnSpc>
                <a:spcBef>
                  <a:spcPct val="0"/>
                </a:spcBef>
                <a:spcAft>
                  <a:spcPct val="0"/>
                </a:spcAft>
                <a:buClrTx/>
                <a:buSzTx/>
                <a:buFontTx/>
                <a:buNone/>
                <a:defRPr kumimoji="0" sz="1600" b="0" i="0" u="none" strike="noStrike" cap="none" spc="0" normalizeH="0" baseline="0">
                  <a:ln>
                    <a:noFill/>
                  </a:ln>
                  <a:solidFill>
                    <a:schemeClr val="bg1"/>
                  </a:solidFill>
                  <a:effectLst/>
                  <a:uLnTx/>
                  <a:uFillTx/>
                  <a:latin typeface="微软雅黑 Light" panose="020B0502040204020203" pitchFamily="34" charset="-122"/>
                  <a:ea typeface="微软雅黑 Light" panose="020B0502040204020203" pitchFamily="34" charset="-122"/>
                </a:defRPr>
              </a:lvl1pPr>
            </a:lstStyle>
            <a:p>
              <a:r>
                <a:rPr lang="zh-CN" altLang="en-US" dirty="0"/>
                <a:t>系统信息输出，异常</a:t>
              </a:r>
              <a:r>
                <a:rPr lang="zh-CN" altLang="en-US"/>
                <a:t>随时查看</a:t>
              </a:r>
              <a:endParaRPr lang="en-US" altLang="zh-CN" dirty="0"/>
            </a:p>
          </p:txBody>
        </p:sp>
      </p:grpSp>
      <p:cxnSp>
        <p:nvCxnSpPr>
          <p:cNvPr id="29" name="连接符: 肘形 28">
            <a:extLst>
              <a:ext uri="{FF2B5EF4-FFF2-40B4-BE49-F238E27FC236}">
                <a16:creationId xmlns:a16="http://schemas.microsoft.com/office/drawing/2014/main" xmlns="" id="{285BF3EA-B694-4293-AF44-E0F740A8FC07}"/>
              </a:ext>
            </a:extLst>
          </p:cNvPr>
          <p:cNvCxnSpPr>
            <a:cxnSpLocks/>
            <a:stCxn id="6" idx="0"/>
            <a:endCxn id="7" idx="1"/>
          </p:cNvCxnSpPr>
          <p:nvPr/>
        </p:nvCxnSpPr>
        <p:spPr>
          <a:xfrm rot="5400000" flipH="1" flipV="1">
            <a:off x="2915203" y="932487"/>
            <a:ext cx="845205" cy="2249045"/>
          </a:xfrm>
          <a:prstGeom prst="bentConnector2">
            <a:avLst/>
          </a:prstGeom>
          <a:noFill/>
          <a:ln w="28575" cap="flat" cmpd="sng" algn="ctr">
            <a:solidFill>
              <a:srgbClr val="F4910C"/>
            </a:solidFill>
            <a:prstDash val="solid"/>
          </a:ln>
          <a:effectLst/>
        </p:spPr>
      </p:cxnSp>
      <p:sp>
        <p:nvSpPr>
          <p:cNvPr id="30" name="文本框 29">
            <a:extLst>
              <a:ext uri="{FF2B5EF4-FFF2-40B4-BE49-F238E27FC236}">
                <a16:creationId xmlns:a16="http://schemas.microsoft.com/office/drawing/2014/main" xmlns="" id="{25F2F652-49EE-4147-9ABC-80A71C128849}"/>
              </a:ext>
            </a:extLst>
          </p:cNvPr>
          <p:cNvSpPr txBox="1"/>
          <p:nvPr/>
        </p:nvSpPr>
        <p:spPr>
          <a:xfrm>
            <a:off x="3695353" y="119217"/>
            <a:ext cx="4801314" cy="707886"/>
          </a:xfrm>
          <a:prstGeom prst="rect">
            <a:avLst/>
          </a:prstGeom>
          <a:noFill/>
        </p:spPr>
        <p:txBody>
          <a:bodyPr wrap="none" rtlCol="0">
            <a:spAutoFit/>
          </a:bodyPr>
          <a:lstStyle/>
          <a:p>
            <a:pPr algn="ct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集算器简易开发环境</a:t>
            </a:r>
            <a:endParaRPr lang="zh-CN" altLang="en-US" sz="5400" dirty="0">
              <a:solidFill>
                <a:srgbClr val="FFC000"/>
              </a:solidFill>
              <a:latin typeface="锐字逼格青春粗黑体简2.0" panose="02010604000000000000" pitchFamily="2" charset="-122"/>
              <a:ea typeface="锐字逼格青春粗黑体简2.0" panose="02010604000000000000" pitchFamily="2" charset="-122"/>
            </a:endParaRPr>
          </a:p>
        </p:txBody>
      </p:sp>
    </p:spTree>
    <p:extLst>
      <p:ext uri="{BB962C8B-B14F-4D97-AF65-F5344CB8AC3E}">
        <p14:creationId xmlns:p14="http://schemas.microsoft.com/office/powerpoint/2010/main" val="35510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44D1159E-078C-4833-8092-51376E021CBC}"/>
              </a:ext>
            </a:extLst>
          </p:cNvPr>
          <p:cNvSpPr txBox="1"/>
          <p:nvPr/>
        </p:nvSpPr>
        <p:spPr>
          <a:xfrm>
            <a:off x="1440519" y="5567870"/>
            <a:ext cx="4859795" cy="400110"/>
          </a:xfrm>
          <a:prstGeom prst="rect">
            <a:avLst/>
          </a:prstGeom>
          <a:noFill/>
        </p:spPr>
        <p:txBody>
          <a:bodyPr wrap="square" lIns="91440" tIns="45720" rIns="91440" bIns="45720" rtlCol="0">
            <a:spAutoFit/>
          </a:bodyPr>
          <a:lstStyle/>
          <a:p>
            <a:r>
              <a:rPr lang="zh-CN" altLang="en-US" sz="2000" b="1" dirty="0">
                <a:solidFill>
                  <a:srgbClr val="FFC000"/>
                </a:solidFill>
                <a:latin typeface="Lucida Console" panose="020B0609040504020204" pitchFamily="49" charset="0"/>
                <a:ea typeface="微软雅黑" panose="020B0503020204020204" pitchFamily="34" charset="-122"/>
              </a:rPr>
              <a:t>思考</a:t>
            </a:r>
            <a:r>
              <a:rPr lang="zh-CN" altLang="en-US" sz="2000" dirty="0">
                <a:solidFill>
                  <a:srgbClr val="FFC000"/>
                </a:solidFill>
                <a:latin typeface="Lucida Console" panose="020B0609040504020204" pitchFamily="49" charset="0"/>
                <a:ea typeface="微软雅黑" panose="020B0503020204020204" pitchFamily="34" charset="-122"/>
              </a:rPr>
              <a:t>：按照自然思维怎么做？</a:t>
            </a:r>
          </a:p>
        </p:txBody>
      </p:sp>
      <p:graphicFrame>
        <p:nvGraphicFramePr>
          <p:cNvPr id="3" name="表格 3">
            <a:extLst>
              <a:ext uri="{FF2B5EF4-FFF2-40B4-BE49-F238E27FC236}">
                <a16:creationId xmlns:a16="http://schemas.microsoft.com/office/drawing/2014/main" xmlns="" id="{4DDD438E-1DB5-4314-B828-87A2244C737A}"/>
              </a:ext>
            </a:extLst>
          </p:cNvPr>
          <p:cNvGraphicFramePr>
            <a:graphicFrameLocks noGrp="1"/>
          </p:cNvGraphicFramePr>
          <p:nvPr>
            <p:extLst>
              <p:ext uri="{D42A27DB-BD31-4B8C-83A1-F6EECF244321}">
                <p14:modId xmlns:p14="http://schemas.microsoft.com/office/powerpoint/2010/main" val="893225528"/>
              </p:ext>
            </p:extLst>
          </p:nvPr>
        </p:nvGraphicFramePr>
        <p:xfrm>
          <a:off x="717373" y="2318218"/>
          <a:ext cx="5917108" cy="2754973"/>
        </p:xfrm>
        <a:graphic>
          <a:graphicData uri="http://schemas.openxmlformats.org/drawingml/2006/table">
            <a:tbl>
              <a:tblPr>
                <a:tableStyleId>{3C2FFA5D-87B4-456A-9821-1D502468CF0F}</a:tableStyleId>
              </a:tblPr>
              <a:tblGrid>
                <a:gridCol w="435757">
                  <a:extLst>
                    <a:ext uri="{9D8B030D-6E8A-4147-A177-3AD203B41FA5}">
                      <a16:colId xmlns:a16="http://schemas.microsoft.com/office/drawing/2014/main" xmlns="" val="20000"/>
                    </a:ext>
                  </a:extLst>
                </a:gridCol>
                <a:gridCol w="5481351">
                  <a:extLst>
                    <a:ext uri="{9D8B030D-6E8A-4147-A177-3AD203B41FA5}">
                      <a16:colId xmlns:a16="http://schemas.microsoft.com/office/drawing/2014/main" xmlns="" val="20001"/>
                    </a:ext>
                  </a:extLst>
                </a:gridCol>
              </a:tblGrid>
              <a:tr h="394297">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1</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select max(</a:t>
                      </a:r>
                      <a:r>
                        <a:rPr kumimoji="0" lang="zh-CN" alt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连续日数</a:t>
                      </a: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5271">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2</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from (select count(*) </a:t>
                      </a:r>
                      <a:r>
                        <a:rPr kumimoji="0" lang="zh-CN" alt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连续日数</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2836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3</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lvl="0" indent="40005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from (select sum(</a:t>
                      </a:r>
                      <a:r>
                        <a:rPr kumimoji="0" lang="zh-CN" alt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涨跌标志</a:t>
                      </a: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 over(order by </a:t>
                      </a:r>
                      <a:r>
                        <a:rPr kumimoji="0" lang="zh-CN" alt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交易日</a:t>
                      </a: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 </a:t>
                      </a:r>
                      <a:r>
                        <a:rPr kumimoji="0" lang="zh-CN" alt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不涨日数</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4288">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4</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lvl="0" indent="80010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from (select </a:t>
                      </a:r>
                      <a:r>
                        <a:rPr kumimoji="0" lang="zh-CN" alt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交易日</a:t>
                      </a: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42409">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5</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lvl="0" indent="146685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case when </a:t>
                      </a:r>
                      <a:r>
                        <a:rPr kumimoji="0" lang="zh-CN" alt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收盘价</a:t>
                      </a: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&gt;lag(</a:t>
                      </a:r>
                      <a:r>
                        <a:rPr kumimoji="0" lang="zh-CN" alt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收盘价</a:t>
                      </a: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 over(order by </a:t>
                      </a:r>
                      <a:r>
                        <a:rPr kumimoji="0" lang="zh-CN" alt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交易日</a:t>
                      </a: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14288">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6</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lvl="0" indent="146685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then 0 else 1 end </a:t>
                      </a:r>
                      <a:r>
                        <a:rPr kumimoji="0" lang="zh-CN" alt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涨跌标志</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71772">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7</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lvl="0" indent="120015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from </a:t>
                      </a:r>
                      <a:r>
                        <a:rPr kumimoji="0" lang="zh-CN" alt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股价表</a:t>
                      </a: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 )</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14288">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8</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lvl="0" indent="40005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group by </a:t>
                      </a:r>
                      <a:r>
                        <a:rPr kumimoji="0" lang="zh-CN" alt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不涨日数</a:t>
                      </a:r>
                      <a:r>
                        <a:rPr kumimoji="0" lang="en-US" sz="13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a:t>
                      </a:r>
                      <a:endParaRPr kumimoji="0" lang="zh-CN" altLang="en-US" sz="24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4" name="文本框 3">
            <a:extLst>
              <a:ext uri="{FF2B5EF4-FFF2-40B4-BE49-F238E27FC236}">
                <a16:creationId xmlns:a16="http://schemas.microsoft.com/office/drawing/2014/main" xmlns="" id="{057BF8D0-F256-40CB-B1E4-21BE33D6AA0E}"/>
              </a:ext>
            </a:extLst>
          </p:cNvPr>
          <p:cNvSpPr txBox="1"/>
          <p:nvPr/>
        </p:nvSpPr>
        <p:spPr>
          <a:xfrm>
            <a:off x="5603118" y="4611526"/>
            <a:ext cx="1054801" cy="461665"/>
          </a:xfrm>
          <a:prstGeom prst="rect">
            <a:avLst/>
          </a:prstGeom>
          <a:solidFill>
            <a:srgbClr val="DE9400"/>
          </a:solidFill>
        </p:spPr>
        <p:txBody>
          <a:bodyPr wrap="square" lIns="91440" tIns="45720" rIns="91440" bIns="45720" rtlCol="0">
            <a:spAutoFit/>
          </a:bodyPr>
          <a:lstStyle/>
          <a:p>
            <a:pPr algn="ctr"/>
            <a:r>
              <a:rPr lang="en-US" altLang="zh-CN" sz="2400" dirty="0">
                <a:solidFill>
                  <a:schemeClr val="bg1"/>
                </a:solidFill>
                <a:latin typeface="Lucida Console" panose="020B0609040504020204" pitchFamily="49" charset="0"/>
                <a:ea typeface="微软雅黑" panose="020B0503020204020204" pitchFamily="34" charset="-122"/>
              </a:rPr>
              <a:t>SQL</a:t>
            </a:r>
            <a:endParaRPr lang="zh-CN" altLang="en-US" sz="2400" dirty="0">
              <a:solidFill>
                <a:schemeClr val="bg1"/>
              </a:solidFill>
              <a:latin typeface="Lucida Console" panose="020B0609040504020204" pitchFamily="49" charset="0"/>
              <a:ea typeface="微软雅黑" panose="020B0503020204020204" pitchFamily="34" charset="-122"/>
            </a:endParaRPr>
          </a:p>
        </p:txBody>
      </p:sp>
      <p:graphicFrame>
        <p:nvGraphicFramePr>
          <p:cNvPr id="5" name="表格 4">
            <a:extLst>
              <a:ext uri="{FF2B5EF4-FFF2-40B4-BE49-F238E27FC236}">
                <a16:creationId xmlns:a16="http://schemas.microsoft.com/office/drawing/2014/main" xmlns="" id="{828416BB-7D3B-4BE4-B6FF-D672D246AF98}"/>
              </a:ext>
            </a:extLst>
          </p:cNvPr>
          <p:cNvGraphicFramePr>
            <a:graphicFrameLocks noGrp="1"/>
          </p:cNvGraphicFramePr>
          <p:nvPr>
            <p:extLst>
              <p:ext uri="{D42A27DB-BD31-4B8C-83A1-F6EECF244321}">
                <p14:modId xmlns:p14="http://schemas.microsoft.com/office/powerpoint/2010/main" val="3946001922"/>
              </p:ext>
            </p:extLst>
          </p:nvPr>
        </p:nvGraphicFramePr>
        <p:xfrm>
          <a:off x="7213825" y="2312395"/>
          <a:ext cx="4260803" cy="1683550"/>
        </p:xfrm>
        <a:graphic>
          <a:graphicData uri="http://schemas.openxmlformats.org/drawingml/2006/table">
            <a:tbl>
              <a:tblPr>
                <a:tableStyleId>{08FB837D-C827-4EFA-A057-4D05807E0F7C}</a:tableStyleId>
              </a:tblPr>
              <a:tblGrid>
                <a:gridCol w="554647">
                  <a:extLst>
                    <a:ext uri="{9D8B030D-6E8A-4147-A177-3AD203B41FA5}">
                      <a16:colId xmlns:a16="http://schemas.microsoft.com/office/drawing/2014/main" xmlns="" val="20000"/>
                    </a:ext>
                  </a:extLst>
                </a:gridCol>
                <a:gridCol w="3706156">
                  <a:extLst>
                    <a:ext uri="{9D8B030D-6E8A-4147-A177-3AD203B41FA5}">
                      <a16:colId xmlns:a16="http://schemas.microsoft.com/office/drawing/2014/main" xmlns="" val="20001"/>
                    </a:ext>
                  </a:extLst>
                </a:gridCol>
              </a:tblGrid>
              <a:tr h="336543">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chemeClr val="bg1"/>
                        </a:solidFill>
                        <a:effectLst/>
                        <a:latin typeface="微软雅黑 Light" panose="020B0502040204020203" pitchFamily="34" charset="-122"/>
                        <a:ea typeface="微软雅黑 Light" panose="020B0502040204020203" pitchFamily="34" charset="-122"/>
                        <a:sym typeface="Times New Roman" panose="02020603050405020304" pitchFamily="18" charset="0"/>
                      </a:endParaRPr>
                    </a:p>
                  </a:txBody>
                  <a:tcPr marL="0" marR="0" marT="0" marB="0" anchor="ctr" horzOverflow="overflow">
                    <a:lnL w="12700" cap="flat" cmpd="sng" algn="ctr">
                      <a:solidFill>
                        <a:srgbClr val="9BB4E5"/>
                      </a:solidFill>
                      <a:prstDash val="solid"/>
                      <a:round/>
                      <a:headEnd type="none" w="med" len="med"/>
                      <a:tailEnd type="none" w="med" len="med"/>
                    </a:lnL>
                    <a:lnR w="12700" cap="flat" cmpd="sng" algn="ctr">
                      <a:solidFill>
                        <a:srgbClr val="9BB4E5"/>
                      </a:solidFill>
                      <a:prstDash val="solid"/>
                      <a:round/>
                      <a:headEnd type="none" w="med" len="med"/>
                      <a:tailEnd type="none" w="med" len="med"/>
                    </a:lnR>
                    <a:lnT w="12700" cap="flat" cmpd="sng" algn="ctr">
                      <a:solidFill>
                        <a:srgbClr val="9BB4E5"/>
                      </a:solidFill>
                      <a:prstDash val="solid"/>
                      <a:round/>
                      <a:headEnd type="none" w="med" len="med"/>
                      <a:tailEnd type="none" w="med" len="med"/>
                    </a:lnT>
                    <a:lnB w="12700" cap="flat" cmpd="sng" algn="ctr">
                      <a:solidFill>
                        <a:srgbClr val="9BB4E5"/>
                      </a:solidFill>
                      <a:prstDash val="solid"/>
                      <a:round/>
                      <a:headEnd type="none" w="med" len="med"/>
                      <a:tailEnd type="none" w="med" len="med"/>
                    </a:lnB>
                    <a:solidFill>
                      <a:srgbClr val="3B6DCC"/>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500" b="0" i="0" u="none" strike="noStrike" cap="none" normalizeH="0" baseline="0" dirty="0">
                          <a:ln>
                            <a:noFill/>
                          </a:ln>
                          <a:solidFill>
                            <a:schemeClr val="bg1"/>
                          </a:solidFill>
                          <a:effectLst/>
                          <a:latin typeface="微软雅黑 Light" panose="020B0502040204020203" pitchFamily="34" charset="-122"/>
                          <a:ea typeface="微软雅黑 Light" panose="020B0502040204020203" pitchFamily="34" charset="-122"/>
                          <a:sym typeface="微软雅黑" panose="020B0503020204020204" pitchFamily="34" charset="-122"/>
                        </a:rPr>
                        <a:t>A</a:t>
                      </a:r>
                      <a:endParaRPr kumimoji="0" lang="zh-CN" altLang="en-US" sz="2800" b="0" i="0" u="none" strike="noStrike" cap="none" normalizeH="0" baseline="0" dirty="0">
                        <a:ln>
                          <a:noFill/>
                        </a:ln>
                        <a:solidFill>
                          <a:schemeClr val="bg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rgbClr val="9BB4E5"/>
                      </a:solidFill>
                      <a:prstDash val="solid"/>
                      <a:round/>
                      <a:headEnd type="none" w="med" len="med"/>
                      <a:tailEnd type="none" w="med" len="med"/>
                    </a:lnL>
                    <a:lnR w="12700" cap="flat" cmpd="sng" algn="ctr">
                      <a:solidFill>
                        <a:srgbClr val="9BB4E5"/>
                      </a:solidFill>
                      <a:prstDash val="solid"/>
                      <a:round/>
                      <a:headEnd type="none" w="med" len="med"/>
                      <a:tailEnd type="none" w="med" len="med"/>
                    </a:lnR>
                    <a:lnT w="12700" cap="flat" cmpd="sng" algn="ctr">
                      <a:solidFill>
                        <a:srgbClr val="9BB4E5"/>
                      </a:solidFill>
                      <a:prstDash val="solid"/>
                      <a:round/>
                      <a:headEnd type="none" w="med" len="med"/>
                      <a:tailEnd type="none" w="med" len="med"/>
                    </a:lnT>
                    <a:lnB w="12700" cap="flat" cmpd="sng" algn="ctr">
                      <a:solidFill>
                        <a:srgbClr val="9BB4E5"/>
                      </a:solidFill>
                      <a:prstDash val="solid"/>
                      <a:round/>
                      <a:headEnd type="none" w="med" len="med"/>
                      <a:tailEnd type="none" w="med" len="med"/>
                    </a:lnB>
                    <a:solidFill>
                      <a:srgbClr val="3B6DCC"/>
                    </a:solidFill>
                  </a:tcPr>
                </a:tc>
                <a:extLst>
                  <a:ext uri="{0D108BD9-81ED-4DB2-BD59-A6C34878D82A}">
                    <a16:rowId xmlns:a16="http://schemas.microsoft.com/office/drawing/2014/main" xmlns="" val="10000"/>
                  </a:ext>
                </a:extLst>
              </a:tr>
              <a:tr h="47756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500" b="0" i="0" u="none" strike="noStrike" cap="none" normalizeH="0" baseline="0" dirty="0">
                          <a:ln>
                            <a:noFill/>
                          </a:ln>
                          <a:solidFill>
                            <a:schemeClr val="bg1"/>
                          </a:solidFill>
                          <a:effectLst/>
                          <a:latin typeface="微软雅黑 Light" panose="020B0502040204020203" pitchFamily="34" charset="-122"/>
                          <a:ea typeface="微软雅黑 Light" panose="020B0502040204020203" pitchFamily="34" charset="-122"/>
                          <a:sym typeface="微软雅黑" panose="020B0503020204020204" pitchFamily="34" charset="-122"/>
                        </a:rPr>
                        <a:t>1</a:t>
                      </a:r>
                      <a:endParaRPr kumimoji="0" lang="zh-CN" altLang="en-US" sz="2800" b="0" i="0" u="none" strike="noStrike" cap="none" normalizeH="0" baseline="0" dirty="0">
                        <a:ln>
                          <a:noFill/>
                        </a:ln>
                        <a:solidFill>
                          <a:schemeClr val="bg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rgbClr val="9BB4E5"/>
                      </a:solidFill>
                      <a:prstDash val="solid"/>
                      <a:round/>
                      <a:headEnd type="none" w="med" len="med"/>
                      <a:tailEnd type="none" w="med" len="med"/>
                    </a:lnL>
                    <a:lnR w="12700" cap="flat" cmpd="sng" algn="ctr">
                      <a:solidFill>
                        <a:srgbClr val="9BB4E5"/>
                      </a:solidFill>
                      <a:prstDash val="solid"/>
                      <a:round/>
                      <a:headEnd type="none" w="med" len="med"/>
                      <a:tailEnd type="none" w="med" len="med"/>
                    </a:lnR>
                    <a:lnT w="12700" cap="flat" cmpd="sng" algn="ctr">
                      <a:solidFill>
                        <a:srgbClr val="9BB4E5"/>
                      </a:solidFill>
                      <a:prstDash val="solid"/>
                      <a:round/>
                      <a:headEnd type="none" w="med" len="med"/>
                      <a:tailEnd type="none" w="med" len="med"/>
                    </a:lnT>
                    <a:lnB w="12700" cap="flat" cmpd="sng" algn="ctr">
                      <a:solidFill>
                        <a:srgbClr val="9BB4E5"/>
                      </a:solidFill>
                      <a:prstDash val="solid"/>
                      <a:round/>
                      <a:headEnd type="none" w="med" len="med"/>
                      <a:tailEnd type="none" w="med" len="med"/>
                    </a:lnB>
                    <a:solidFill>
                      <a:srgbClr val="3B6DCC"/>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5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a:t>
                      </a:r>
                      <a:r>
                        <a:rPr kumimoji="0" lang="zh-CN" altLang="en-US" sz="15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股价表</a:t>
                      </a:r>
                      <a:r>
                        <a:rPr kumimoji="0" lang="en-US" sz="15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.sort(</a:t>
                      </a:r>
                      <a:r>
                        <a:rPr kumimoji="0" lang="zh-CN" altLang="en-US" sz="15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交易日</a:t>
                      </a:r>
                      <a:r>
                        <a:rPr kumimoji="0" lang="en-US" sz="15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a:t>
                      </a:r>
                      <a:endParaRPr kumimoji="0" lang="zh-CN" altLang="en-US" sz="28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rgbClr val="9BB4E5"/>
                      </a:solidFill>
                      <a:prstDash val="solid"/>
                      <a:round/>
                      <a:headEnd type="none" w="med" len="med"/>
                      <a:tailEnd type="none" w="med" len="med"/>
                    </a:lnL>
                    <a:lnR w="12700" cap="flat" cmpd="sng" algn="ctr">
                      <a:solidFill>
                        <a:srgbClr val="9BB4E5"/>
                      </a:solidFill>
                      <a:prstDash val="solid"/>
                      <a:round/>
                      <a:headEnd type="none" w="med" len="med"/>
                      <a:tailEnd type="none" w="med" len="med"/>
                    </a:lnR>
                    <a:lnT w="12700" cap="flat" cmpd="sng" algn="ctr">
                      <a:solidFill>
                        <a:srgbClr val="9BB4E5"/>
                      </a:solidFill>
                      <a:prstDash val="solid"/>
                      <a:round/>
                      <a:headEnd type="none" w="med" len="med"/>
                      <a:tailEnd type="none" w="med" len="med"/>
                    </a:lnT>
                    <a:lnB w="12700" cap="flat" cmpd="sng" algn="ctr">
                      <a:solidFill>
                        <a:srgbClr val="9BB4E5"/>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24812">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500" b="0" i="0" u="none" strike="noStrike" cap="none" normalizeH="0" baseline="0" dirty="0">
                          <a:ln>
                            <a:noFill/>
                          </a:ln>
                          <a:solidFill>
                            <a:schemeClr val="bg1"/>
                          </a:solidFill>
                          <a:effectLst/>
                          <a:latin typeface="微软雅黑 Light" panose="020B0502040204020203" pitchFamily="34" charset="-122"/>
                          <a:ea typeface="微软雅黑 Light" panose="020B0502040204020203" pitchFamily="34" charset="-122"/>
                          <a:sym typeface="微软雅黑" panose="020B0503020204020204" pitchFamily="34" charset="-122"/>
                        </a:rPr>
                        <a:t>2</a:t>
                      </a:r>
                      <a:endParaRPr kumimoji="0" lang="zh-CN" altLang="en-US" sz="2800" b="0" i="0" u="none" strike="noStrike" cap="none" normalizeH="0" baseline="0" dirty="0">
                        <a:ln>
                          <a:noFill/>
                        </a:ln>
                        <a:solidFill>
                          <a:schemeClr val="bg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rgbClr val="9BB4E5"/>
                      </a:solidFill>
                      <a:prstDash val="solid"/>
                      <a:round/>
                      <a:headEnd type="none" w="med" len="med"/>
                      <a:tailEnd type="none" w="med" len="med"/>
                    </a:lnL>
                    <a:lnR w="12700" cap="flat" cmpd="sng" algn="ctr">
                      <a:solidFill>
                        <a:srgbClr val="9BB4E5"/>
                      </a:solidFill>
                      <a:prstDash val="solid"/>
                      <a:round/>
                      <a:headEnd type="none" w="med" len="med"/>
                      <a:tailEnd type="none" w="med" len="med"/>
                    </a:lnR>
                    <a:lnT w="12700" cap="flat" cmpd="sng" algn="ctr">
                      <a:solidFill>
                        <a:srgbClr val="9BB4E5"/>
                      </a:solidFill>
                      <a:prstDash val="solid"/>
                      <a:round/>
                      <a:headEnd type="none" w="med" len="med"/>
                      <a:tailEnd type="none" w="med" len="med"/>
                    </a:lnT>
                    <a:lnB w="12700" cap="flat" cmpd="sng" algn="ctr">
                      <a:solidFill>
                        <a:srgbClr val="9BB4E5"/>
                      </a:solidFill>
                      <a:prstDash val="solid"/>
                      <a:round/>
                      <a:headEnd type="none" w="med" len="med"/>
                      <a:tailEnd type="none" w="med" len="med"/>
                    </a:lnB>
                    <a:solidFill>
                      <a:srgbClr val="3B6DCC"/>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5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=0</a:t>
                      </a:r>
                      <a:endParaRPr kumimoji="0" lang="zh-CN" altLang="en-US" sz="28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rgbClr val="9BB4E5"/>
                      </a:solidFill>
                      <a:prstDash val="solid"/>
                      <a:round/>
                      <a:headEnd type="none" w="med" len="med"/>
                      <a:tailEnd type="none" w="med" len="med"/>
                    </a:lnL>
                    <a:lnR w="12700" cap="flat" cmpd="sng" algn="ctr">
                      <a:solidFill>
                        <a:srgbClr val="9BB4E5"/>
                      </a:solidFill>
                      <a:prstDash val="solid"/>
                      <a:round/>
                      <a:headEnd type="none" w="med" len="med"/>
                      <a:tailEnd type="none" w="med" len="med"/>
                    </a:lnR>
                    <a:lnT w="12700" cap="flat" cmpd="sng" algn="ctr">
                      <a:solidFill>
                        <a:srgbClr val="9BB4E5"/>
                      </a:solidFill>
                      <a:prstDash val="solid"/>
                      <a:round/>
                      <a:headEnd type="none" w="med" len="med"/>
                      <a:tailEnd type="none" w="med" len="med"/>
                    </a:lnT>
                    <a:lnB w="12700" cap="flat" cmpd="sng" algn="ctr">
                      <a:solidFill>
                        <a:srgbClr val="9BB4E5"/>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4463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500" b="0" i="0" u="none" strike="noStrike" cap="none" normalizeH="0" baseline="0" dirty="0">
                          <a:ln>
                            <a:noFill/>
                          </a:ln>
                          <a:solidFill>
                            <a:schemeClr val="bg1"/>
                          </a:solidFill>
                          <a:effectLst/>
                          <a:latin typeface="微软雅黑 Light" panose="020B0502040204020203" pitchFamily="34" charset="-122"/>
                          <a:ea typeface="微软雅黑 Light" panose="020B0502040204020203" pitchFamily="34" charset="-122"/>
                          <a:sym typeface="微软雅黑" panose="020B0503020204020204" pitchFamily="34" charset="-122"/>
                        </a:rPr>
                        <a:t>3</a:t>
                      </a:r>
                      <a:endParaRPr kumimoji="0" lang="zh-CN" altLang="en-US" sz="2800" b="0" i="0" u="none" strike="noStrike" cap="none" normalizeH="0" baseline="0" dirty="0">
                        <a:ln>
                          <a:noFill/>
                        </a:ln>
                        <a:solidFill>
                          <a:schemeClr val="bg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rgbClr val="9BB4E5"/>
                      </a:solidFill>
                      <a:prstDash val="solid"/>
                      <a:round/>
                      <a:headEnd type="none" w="med" len="med"/>
                      <a:tailEnd type="none" w="med" len="med"/>
                    </a:lnL>
                    <a:lnR w="12700" cap="flat" cmpd="sng" algn="ctr">
                      <a:solidFill>
                        <a:srgbClr val="9BB4E5"/>
                      </a:solidFill>
                      <a:prstDash val="solid"/>
                      <a:round/>
                      <a:headEnd type="none" w="med" len="med"/>
                      <a:tailEnd type="none" w="med" len="med"/>
                    </a:lnR>
                    <a:lnT w="12700" cap="flat" cmpd="sng" algn="ctr">
                      <a:solidFill>
                        <a:srgbClr val="9BB4E5"/>
                      </a:solidFill>
                      <a:prstDash val="solid"/>
                      <a:round/>
                      <a:headEnd type="none" w="med" len="med"/>
                      <a:tailEnd type="none" w="med" len="med"/>
                    </a:lnT>
                    <a:lnB w="12700" cap="flat" cmpd="sng" algn="ctr">
                      <a:solidFill>
                        <a:srgbClr val="9BB4E5"/>
                      </a:solidFill>
                      <a:prstDash val="solid"/>
                      <a:round/>
                      <a:headEnd type="none" w="med" len="med"/>
                      <a:tailEnd type="none" w="med" len="med"/>
                    </a:lnB>
                    <a:solidFill>
                      <a:srgbClr val="3B6DCC"/>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5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=A1.max(A2=if(</a:t>
                      </a:r>
                      <a:r>
                        <a:rPr kumimoji="0" lang="zh-CN" altLang="en-US" sz="15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收盘价</a:t>
                      </a:r>
                      <a:r>
                        <a:rPr kumimoji="0" lang="en-US" sz="15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&gt;</a:t>
                      </a:r>
                      <a:r>
                        <a:rPr kumimoji="0" lang="zh-CN" altLang="en-US" sz="15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收盘价</a:t>
                      </a:r>
                      <a:r>
                        <a:rPr kumimoji="0" lang="en-US" sz="1500" b="0" i="0" u="none" strike="noStrike" cap="none" normalizeH="0" baseline="0" dirty="0">
                          <a:ln>
                            <a:noFill/>
                          </a:ln>
                          <a:effectLst/>
                          <a:latin typeface="微软雅黑 Light" panose="020B0502040204020203" pitchFamily="34" charset="-122"/>
                          <a:ea typeface="微软雅黑 Light" panose="020B0502040204020203" pitchFamily="34" charset="-122"/>
                          <a:sym typeface="微软雅黑" panose="020B0503020204020204" pitchFamily="34" charset="-122"/>
                        </a:rPr>
                        <a:t>[-1],A2+1,0))</a:t>
                      </a:r>
                      <a:endParaRPr kumimoji="0" lang="zh-CN" altLang="en-US" sz="28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sym typeface="Calibri" panose="020F0502020204030204" pitchFamily="34" charset="0"/>
                      </a:endParaRPr>
                    </a:p>
                  </a:txBody>
                  <a:tcPr marL="0" marR="0" marT="0" marB="0" anchor="ctr" horzOverflow="overflow">
                    <a:lnL w="12700" cap="flat" cmpd="sng" algn="ctr">
                      <a:solidFill>
                        <a:srgbClr val="9BB4E5"/>
                      </a:solidFill>
                      <a:prstDash val="solid"/>
                      <a:round/>
                      <a:headEnd type="none" w="med" len="med"/>
                      <a:tailEnd type="none" w="med" len="med"/>
                    </a:lnL>
                    <a:lnR w="12700" cap="flat" cmpd="sng" algn="ctr">
                      <a:solidFill>
                        <a:srgbClr val="9BB4E5"/>
                      </a:solidFill>
                      <a:prstDash val="solid"/>
                      <a:round/>
                      <a:headEnd type="none" w="med" len="med"/>
                      <a:tailEnd type="none" w="med" len="med"/>
                    </a:lnR>
                    <a:lnT w="12700" cap="flat" cmpd="sng" algn="ctr">
                      <a:solidFill>
                        <a:srgbClr val="9BB4E5"/>
                      </a:solidFill>
                      <a:prstDash val="solid"/>
                      <a:round/>
                      <a:headEnd type="none" w="med" len="med"/>
                      <a:tailEnd type="none" w="med" len="med"/>
                    </a:lnT>
                    <a:lnB w="12700" cap="flat" cmpd="sng" algn="ctr">
                      <a:solidFill>
                        <a:srgbClr val="9BB4E5"/>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6" name="文本框 7">
            <a:extLst>
              <a:ext uri="{FF2B5EF4-FFF2-40B4-BE49-F238E27FC236}">
                <a16:creationId xmlns:a16="http://schemas.microsoft.com/office/drawing/2014/main" xmlns="" id="{FFB5A2AC-2246-4675-882E-0E0EA2FE3DF4}"/>
              </a:ext>
            </a:extLst>
          </p:cNvPr>
          <p:cNvSpPr txBox="1"/>
          <p:nvPr/>
        </p:nvSpPr>
        <p:spPr>
          <a:xfrm>
            <a:off x="9751509" y="4131149"/>
            <a:ext cx="1723119" cy="400110"/>
          </a:xfrm>
          <a:prstGeom prst="rect">
            <a:avLst/>
          </a:prstGeom>
          <a:solidFill>
            <a:srgbClr val="3B6DCC"/>
          </a:solidFill>
        </p:spPr>
        <p:txBody>
          <a:bodyPr wrap="square" lIns="91440" tIns="45720" rIns="91440" bIns="45720" rtlCol="0">
            <a:spAutoFit/>
          </a:bodyPr>
          <a:lstStyle/>
          <a:p>
            <a:pPr algn="ctr"/>
            <a:r>
              <a:rPr lang="zh-CN" altLang="en-US" sz="2000" dirty="0">
                <a:solidFill>
                  <a:schemeClr val="bg1"/>
                </a:solidFill>
                <a:latin typeface="Lucida Console" panose="020B0609040504020204" pitchFamily="49" charset="0"/>
                <a:ea typeface="微软雅黑" panose="020B0503020204020204" pitchFamily="34" charset="-122"/>
              </a:rPr>
              <a:t>集算器</a:t>
            </a:r>
            <a:r>
              <a:rPr lang="en-US" altLang="zh-CN" sz="2000" dirty="0">
                <a:solidFill>
                  <a:schemeClr val="bg1"/>
                </a:solidFill>
                <a:latin typeface="Lucida Console" panose="020B0609040504020204" pitchFamily="49" charset="0"/>
                <a:ea typeface="微软雅黑" panose="020B0503020204020204" pitchFamily="34" charset="-122"/>
              </a:rPr>
              <a:t>SPL</a:t>
            </a:r>
            <a:endParaRPr lang="zh-CN" altLang="en-US" sz="2000" dirty="0">
              <a:solidFill>
                <a:schemeClr val="bg1"/>
              </a:solidFill>
              <a:latin typeface="Lucida Console" panose="020B0609040504020204" pitchFamily="49" charset="0"/>
              <a:ea typeface="微软雅黑" panose="020B0503020204020204" pitchFamily="34" charset="-122"/>
            </a:endParaRPr>
          </a:p>
        </p:txBody>
      </p:sp>
      <p:sp>
        <p:nvSpPr>
          <p:cNvPr id="7" name="内容占位符 2">
            <a:extLst>
              <a:ext uri="{FF2B5EF4-FFF2-40B4-BE49-F238E27FC236}">
                <a16:creationId xmlns:a16="http://schemas.microsoft.com/office/drawing/2014/main" xmlns="" id="{D47B1AF3-E0C5-4B1E-A0A8-A1D90172ED0C}"/>
              </a:ext>
            </a:extLst>
          </p:cNvPr>
          <p:cNvSpPr txBox="1"/>
          <p:nvPr/>
        </p:nvSpPr>
        <p:spPr>
          <a:xfrm>
            <a:off x="7154321" y="4771428"/>
            <a:ext cx="4519912" cy="576938"/>
          </a:xfrm>
          <a:prstGeom prst="rect">
            <a:avLst/>
          </a:prstGeom>
        </p:spPr>
        <p:txBody>
          <a:bodyPr lIns="91440" tIns="45720" rIns="91440" bIns="45720"/>
          <a:lstStyle>
            <a:lvl1pPr marL="342900" indent="-342900" algn="l" rtl="0" eaLnBrk="1" fontAlgn="base" hangingPunct="1">
              <a:lnSpc>
                <a:spcPct val="150000"/>
              </a:lnSpc>
              <a:spcBef>
                <a:spcPct val="20000"/>
              </a:spcBef>
              <a:spcAft>
                <a:spcPct val="0"/>
              </a:spcAft>
              <a:buSzPct val="60000"/>
              <a:buBlip>
                <a:blip r:embed="rId2"/>
              </a:buBlip>
              <a:defRPr sz="28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lnSpc>
                <a:spcPct val="150000"/>
              </a:lnSpc>
              <a:spcBef>
                <a:spcPct val="20000"/>
              </a:spcBef>
              <a:spcAft>
                <a:spcPct val="0"/>
              </a:spcAft>
              <a:buSzPct val="60000"/>
              <a:buBlip>
                <a:blip r:embed="rId2"/>
              </a:buBlip>
              <a:defRPr sz="2400">
                <a:solidFill>
                  <a:schemeClr val="tx1"/>
                </a:solidFill>
                <a:latin typeface="微软雅黑" panose="020B0503020204020204" pitchFamily="34" charset="-122"/>
                <a:ea typeface="微软雅黑" panose="020B0503020204020204" pitchFamily="34" charset="-122"/>
              </a:defRPr>
            </a:lvl2pPr>
            <a:lvl3pPr marL="1143000" indent="-228600" algn="l" rtl="0" eaLnBrk="1" fontAlgn="base" hangingPunct="1">
              <a:lnSpc>
                <a:spcPct val="150000"/>
              </a:lnSpc>
              <a:spcBef>
                <a:spcPct val="20000"/>
              </a:spcBef>
              <a:spcAft>
                <a:spcPct val="0"/>
              </a:spcAft>
              <a:buSzPct val="60000"/>
              <a:buBlip>
                <a:blip r:embed="rId2"/>
              </a:buBlip>
              <a:defRPr sz="2000">
                <a:solidFill>
                  <a:schemeClr val="tx1"/>
                </a:solidFill>
                <a:latin typeface="微软雅黑" panose="020B0503020204020204" pitchFamily="34" charset="-122"/>
                <a:ea typeface="微软雅黑" panose="020B0503020204020204" pitchFamily="34" charset="-122"/>
              </a:defRPr>
            </a:lvl3pPr>
            <a:lvl4pPr marL="1600200" indent="-228600" algn="l" rtl="0" eaLnBrk="1" fontAlgn="base" hangingPunct="1">
              <a:lnSpc>
                <a:spcPct val="150000"/>
              </a:lnSpc>
              <a:spcBef>
                <a:spcPct val="20000"/>
              </a:spcBef>
              <a:spcAft>
                <a:spcPct val="0"/>
              </a:spcAft>
              <a:buSzPct val="60000"/>
              <a:buBlip>
                <a:blip r:embed="rId2"/>
              </a:buBlip>
              <a:defRPr sz="2000">
                <a:solidFill>
                  <a:schemeClr val="tx1"/>
                </a:solidFill>
                <a:latin typeface="微软雅黑" panose="020B0503020204020204" pitchFamily="34" charset="-122"/>
                <a:ea typeface="微软雅黑" panose="020B0503020204020204" pitchFamily="34" charset="-122"/>
              </a:defRPr>
            </a:lvl4pPr>
            <a:lvl5pPr marL="2057400" indent="-228600" algn="l" rtl="0" eaLnBrk="1" fontAlgn="base" hangingPunct="1">
              <a:lnSpc>
                <a:spcPct val="150000"/>
              </a:lnSpc>
              <a:spcBef>
                <a:spcPct val="20000"/>
              </a:spcBef>
              <a:spcAft>
                <a:spcPct val="0"/>
              </a:spcAft>
              <a:buSzPct val="60000"/>
              <a:buBlip>
                <a:blip r:embed="rId2"/>
              </a:buBlip>
              <a:defRPr sz="2000">
                <a:solidFill>
                  <a:schemeClr val="tx1"/>
                </a:solidFill>
                <a:latin typeface="微软雅黑" panose="020B0503020204020204" pitchFamily="34" charset="-122"/>
                <a:ea typeface="微软雅黑" panose="020B0503020204020204" pitchFamily="34" charset="-122"/>
              </a:defRPr>
            </a:lvl5pPr>
            <a:lvl6pPr marL="2514600" indent="-228600" algn="l" rtl="0" eaLnBrk="1" fontAlgn="base" hangingPunct="1">
              <a:spcBef>
                <a:spcPct val="20000"/>
              </a:spcBef>
              <a:spcAft>
                <a:spcPct val="0"/>
              </a:spcAft>
              <a:buSzPct val="60000"/>
              <a:buBlip>
                <a:blip r:embed="rId2"/>
              </a:buBlip>
              <a:defRPr sz="2000">
                <a:solidFill>
                  <a:schemeClr val="tx1"/>
                </a:solidFill>
                <a:latin typeface="+mn-lt"/>
                <a:ea typeface="+mn-ea"/>
              </a:defRPr>
            </a:lvl6pPr>
            <a:lvl7pPr marL="2971800" indent="-228600" algn="l" rtl="0" eaLnBrk="1" fontAlgn="base" hangingPunct="1">
              <a:spcBef>
                <a:spcPct val="20000"/>
              </a:spcBef>
              <a:spcAft>
                <a:spcPct val="0"/>
              </a:spcAft>
              <a:buSzPct val="60000"/>
              <a:buBlip>
                <a:blip r:embed="rId2"/>
              </a:buBlip>
              <a:defRPr sz="2000">
                <a:solidFill>
                  <a:schemeClr val="tx1"/>
                </a:solidFill>
                <a:latin typeface="+mn-lt"/>
                <a:ea typeface="+mn-ea"/>
              </a:defRPr>
            </a:lvl7pPr>
            <a:lvl8pPr marL="3429000" indent="-228600" algn="l" rtl="0" eaLnBrk="1" fontAlgn="base" hangingPunct="1">
              <a:spcBef>
                <a:spcPct val="20000"/>
              </a:spcBef>
              <a:spcAft>
                <a:spcPct val="0"/>
              </a:spcAft>
              <a:buSzPct val="60000"/>
              <a:buBlip>
                <a:blip r:embed="rId2"/>
              </a:buBlip>
              <a:defRPr sz="2000">
                <a:solidFill>
                  <a:schemeClr val="tx1"/>
                </a:solidFill>
                <a:latin typeface="+mn-lt"/>
                <a:ea typeface="+mn-ea"/>
              </a:defRPr>
            </a:lvl8pPr>
            <a:lvl9pPr marL="3886200" indent="-228600" algn="l" rtl="0" eaLnBrk="1" fontAlgn="base" hangingPunct="1">
              <a:spcBef>
                <a:spcPct val="20000"/>
              </a:spcBef>
              <a:spcAft>
                <a:spcPct val="0"/>
              </a:spcAft>
              <a:buSzPct val="60000"/>
              <a:buBlip>
                <a:blip r:embed="rId2"/>
              </a:buBlip>
              <a:defRPr sz="2000">
                <a:solidFill>
                  <a:schemeClr val="tx1"/>
                </a:solidFill>
                <a:latin typeface="+mn-lt"/>
                <a:ea typeface="+mn-ea"/>
              </a:defRPr>
            </a:lvl9pPr>
          </a:lstStyle>
          <a:p>
            <a:pPr marL="57150" indent="0">
              <a:buNone/>
            </a:pPr>
            <a:r>
              <a:rPr lang="zh-CN" altLang="en-US" sz="1800" kern="0" dirty="0">
                <a:solidFill>
                  <a:srgbClr val="FFC000"/>
                </a:solidFill>
              </a:rPr>
              <a:t>分步执行的语法体系更容易描述人的思路</a:t>
            </a:r>
            <a:endParaRPr lang="en-US" altLang="zh-CN" sz="1800" kern="0" dirty="0">
              <a:solidFill>
                <a:srgbClr val="FFC000"/>
              </a:solidFill>
            </a:endParaRPr>
          </a:p>
          <a:p>
            <a:pPr marL="57150" indent="0">
              <a:buNone/>
            </a:pPr>
            <a:endParaRPr lang="zh-CN" altLang="en-US" sz="1800" dirty="0">
              <a:solidFill>
                <a:srgbClr val="276FD4"/>
              </a:solidFill>
            </a:endParaRPr>
          </a:p>
        </p:txBody>
      </p:sp>
      <p:pic>
        <p:nvPicPr>
          <p:cNvPr id="8" name="图形 4" descr="帮助">
            <a:extLst>
              <a:ext uri="{FF2B5EF4-FFF2-40B4-BE49-F238E27FC236}">
                <a16:creationId xmlns:a16="http://schemas.microsoft.com/office/drawing/2014/main" xmlns="" id="{8E887913-4758-46B2-9962-1C1CAF320533}"/>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01980" y="1233988"/>
            <a:ext cx="715195" cy="715195"/>
          </a:xfrm>
          <a:prstGeom prst="rect">
            <a:avLst/>
          </a:prstGeom>
        </p:spPr>
      </p:pic>
      <p:sp>
        <p:nvSpPr>
          <p:cNvPr id="10" name="矩形 9">
            <a:extLst>
              <a:ext uri="{FF2B5EF4-FFF2-40B4-BE49-F238E27FC236}">
                <a16:creationId xmlns:a16="http://schemas.microsoft.com/office/drawing/2014/main" xmlns="" id="{F6D5FD2D-34CB-41C9-B025-24301233110E}"/>
              </a:ext>
            </a:extLst>
          </p:cNvPr>
          <p:cNvSpPr/>
          <p:nvPr/>
        </p:nvSpPr>
        <p:spPr>
          <a:xfrm>
            <a:off x="1319452" y="1378688"/>
            <a:ext cx="4031873" cy="400110"/>
          </a:xfrm>
          <a:prstGeom prst="rect">
            <a:avLst/>
          </a:prstGeom>
        </p:spPr>
        <p:txBody>
          <a:bodyPr wrap="none">
            <a:spAutoFit/>
          </a:bodyPr>
          <a:lstStyle/>
          <a:p>
            <a:r>
              <a:rPr lang="zh-CN" altLang="en-US" sz="2000" dirty="0">
                <a:solidFill>
                  <a:srgbClr val="FFC000"/>
                </a:solidFill>
                <a:latin typeface="+mj-ea"/>
                <a:ea typeface="+mj-ea"/>
              </a:rPr>
              <a:t>某支股票最长连续涨了多少交易日</a:t>
            </a:r>
          </a:p>
        </p:txBody>
      </p:sp>
      <p:sp>
        <p:nvSpPr>
          <p:cNvPr id="12" name="文本框 11">
            <a:extLst>
              <a:ext uri="{FF2B5EF4-FFF2-40B4-BE49-F238E27FC236}">
                <a16:creationId xmlns:a16="http://schemas.microsoft.com/office/drawing/2014/main" xmlns="" id="{7C4BFE9D-FE34-4399-85AA-A92FE2CB867A}"/>
              </a:ext>
            </a:extLst>
          </p:cNvPr>
          <p:cNvSpPr txBox="1"/>
          <p:nvPr/>
        </p:nvSpPr>
        <p:spPr>
          <a:xfrm>
            <a:off x="3695353" y="119217"/>
            <a:ext cx="4801314" cy="707886"/>
          </a:xfrm>
          <a:prstGeom prst="rect">
            <a:avLst/>
          </a:prstGeom>
          <a:noFill/>
        </p:spPr>
        <p:txBody>
          <a:bodyPr wrap="none" rtlCol="0">
            <a:spAutoFit/>
          </a:bodyPr>
          <a:lstStyle/>
          <a:p>
            <a:pPr algn="ct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集算器敏捷语法体系</a:t>
            </a:r>
            <a:endParaRPr lang="zh-CN" altLang="en-US" sz="5400" dirty="0">
              <a:solidFill>
                <a:srgbClr val="FFC000"/>
              </a:solidFill>
              <a:latin typeface="锐字逼格青春粗黑体简2.0" panose="02010604000000000000" pitchFamily="2" charset="-122"/>
              <a:ea typeface="锐字逼格青春粗黑体简2.0" panose="02010604000000000000" pitchFamily="2" charset="-122"/>
            </a:endParaRPr>
          </a:p>
        </p:txBody>
      </p:sp>
    </p:spTree>
    <p:extLst>
      <p:ext uri="{BB962C8B-B14F-4D97-AF65-F5344CB8AC3E}">
        <p14:creationId xmlns:p14="http://schemas.microsoft.com/office/powerpoint/2010/main" val="229915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5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1000"/>
                                        <p:tgtEl>
                                          <p:spTgt spid="7">
                                            <p:txEl>
                                              <p:pRg st="0" end="0"/>
                                            </p:txEl>
                                          </p:spTgt>
                                        </p:tgtEl>
                                      </p:cBhvr>
                                    </p:animEffect>
                                    <p:anim calcmode="lin" valueType="num">
                                      <p:cBhvr>
                                        <p:cTn id="3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6">
            <a:extLst>
              <a:ext uri="{FF2B5EF4-FFF2-40B4-BE49-F238E27FC236}">
                <a16:creationId xmlns:a16="http://schemas.microsoft.com/office/drawing/2014/main" xmlns="" id="{0DB9E9D3-36D5-45F3-8ED4-691D4621ECB0}"/>
              </a:ext>
            </a:extLst>
          </p:cNvPr>
          <p:cNvGrpSpPr/>
          <p:nvPr/>
        </p:nvGrpSpPr>
        <p:grpSpPr>
          <a:xfrm>
            <a:off x="1237780" y="1658103"/>
            <a:ext cx="4122092" cy="2330704"/>
            <a:chOff x="874712" y="1156134"/>
            <a:chExt cx="4848226" cy="2847975"/>
          </a:xfrm>
        </p:grpSpPr>
        <p:pic>
          <p:nvPicPr>
            <p:cNvPr id="4" name="图片 3">
              <a:extLst>
                <a:ext uri="{FF2B5EF4-FFF2-40B4-BE49-F238E27FC236}">
                  <a16:creationId xmlns:a16="http://schemas.microsoft.com/office/drawing/2014/main" xmlns="" id="{FEFD2B01-1152-4DAD-BC01-522AF5C6D39B}"/>
                </a:ext>
              </a:extLst>
            </p:cNvPr>
            <p:cNvPicPr>
              <a:picLocks noChangeAspect="1"/>
            </p:cNvPicPr>
            <p:nvPr/>
          </p:nvPicPr>
          <p:blipFill>
            <a:blip r:embed="rId2" cstate="print"/>
            <a:stretch>
              <a:fillRect/>
            </a:stretch>
          </p:blipFill>
          <p:spPr>
            <a:xfrm>
              <a:off x="874713" y="1156134"/>
              <a:ext cx="4848225" cy="2847975"/>
            </a:xfrm>
            <a:prstGeom prst="rect">
              <a:avLst/>
            </a:prstGeom>
            <a:ln>
              <a:noFill/>
            </a:ln>
            <a:effectLst/>
          </p:spPr>
        </p:pic>
        <p:sp>
          <p:nvSpPr>
            <p:cNvPr id="5" name="矩形 4">
              <a:extLst>
                <a:ext uri="{FF2B5EF4-FFF2-40B4-BE49-F238E27FC236}">
                  <a16:creationId xmlns:a16="http://schemas.microsoft.com/office/drawing/2014/main" xmlns="" id="{06184B2C-4FE7-4787-B0A8-98DD6B5B985C}"/>
                </a:ext>
              </a:extLst>
            </p:cNvPr>
            <p:cNvSpPr/>
            <p:nvPr/>
          </p:nvSpPr>
          <p:spPr>
            <a:xfrm>
              <a:off x="874712" y="2645181"/>
              <a:ext cx="4848225" cy="649543"/>
            </a:xfrm>
            <a:prstGeom prst="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dirty="0">
                  <a:solidFill>
                    <a:srgbClr val="262626"/>
                  </a:solidFill>
                  <a:latin typeface="微软雅黑 Light" panose="020B0502040204020203" pitchFamily="34" charset="-122"/>
                  <a:ea typeface="微软雅黑 Light" panose="020B0502040204020203" pitchFamily="34" charset="-122"/>
                </a:rPr>
                <a:t>分组、循环</a:t>
              </a:r>
            </a:p>
          </p:txBody>
        </p:sp>
      </p:grpSp>
      <p:grpSp>
        <p:nvGrpSpPr>
          <p:cNvPr id="6" name="组合 17">
            <a:extLst>
              <a:ext uri="{FF2B5EF4-FFF2-40B4-BE49-F238E27FC236}">
                <a16:creationId xmlns:a16="http://schemas.microsoft.com/office/drawing/2014/main" xmlns="" id="{395EC4AB-64FA-4963-AA24-D01C239C506C}"/>
              </a:ext>
            </a:extLst>
          </p:cNvPr>
          <p:cNvGrpSpPr/>
          <p:nvPr/>
        </p:nvGrpSpPr>
        <p:grpSpPr>
          <a:xfrm>
            <a:off x="6096000" y="1658103"/>
            <a:ext cx="4142300" cy="2322608"/>
            <a:chOff x="6362207" y="1156134"/>
            <a:chExt cx="4871993" cy="2838450"/>
          </a:xfrm>
        </p:grpSpPr>
        <p:pic>
          <p:nvPicPr>
            <p:cNvPr id="7" name="图片 6">
              <a:extLst>
                <a:ext uri="{FF2B5EF4-FFF2-40B4-BE49-F238E27FC236}">
                  <a16:creationId xmlns:a16="http://schemas.microsoft.com/office/drawing/2014/main" xmlns="" id="{590BB144-193F-47F2-A244-CD348E860BD0}"/>
                </a:ext>
              </a:extLst>
            </p:cNvPr>
            <p:cNvPicPr>
              <a:picLocks noChangeAspect="1"/>
            </p:cNvPicPr>
            <p:nvPr/>
          </p:nvPicPr>
          <p:blipFill>
            <a:blip r:embed="rId3" cstate="print"/>
            <a:stretch>
              <a:fillRect/>
            </a:stretch>
          </p:blipFill>
          <p:spPr>
            <a:xfrm>
              <a:off x="6366925" y="1156134"/>
              <a:ext cx="4867275" cy="2838450"/>
            </a:xfrm>
            <a:prstGeom prst="rect">
              <a:avLst/>
            </a:prstGeom>
            <a:ln>
              <a:noFill/>
            </a:ln>
            <a:effectLst/>
          </p:spPr>
        </p:pic>
        <p:sp>
          <p:nvSpPr>
            <p:cNvPr id="8" name="矩形 7">
              <a:extLst>
                <a:ext uri="{FF2B5EF4-FFF2-40B4-BE49-F238E27FC236}">
                  <a16:creationId xmlns:a16="http://schemas.microsoft.com/office/drawing/2014/main" xmlns="" id="{DFC19F10-29AF-4921-A434-9F741EE4959E}"/>
                </a:ext>
              </a:extLst>
            </p:cNvPr>
            <p:cNvSpPr/>
            <p:nvPr/>
          </p:nvSpPr>
          <p:spPr>
            <a:xfrm>
              <a:off x="6362207" y="2645182"/>
              <a:ext cx="4867276" cy="649543"/>
            </a:xfrm>
            <a:prstGeom prst="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dirty="0">
                  <a:solidFill>
                    <a:srgbClr val="262626"/>
                  </a:solidFill>
                  <a:latin typeface="微软雅黑 Light" panose="020B0502040204020203" pitchFamily="34" charset="-122"/>
                  <a:ea typeface="微软雅黑 Light" panose="020B0502040204020203" pitchFamily="34" charset="-122"/>
                </a:rPr>
                <a:t>排序、过滤</a:t>
              </a:r>
            </a:p>
          </p:txBody>
        </p:sp>
      </p:grpSp>
      <p:grpSp>
        <p:nvGrpSpPr>
          <p:cNvPr id="9" name="组合 18">
            <a:extLst>
              <a:ext uri="{FF2B5EF4-FFF2-40B4-BE49-F238E27FC236}">
                <a16:creationId xmlns:a16="http://schemas.microsoft.com/office/drawing/2014/main" xmlns="" id="{0EA1176E-E283-4DB9-80D0-0A47D74AC62B}"/>
              </a:ext>
            </a:extLst>
          </p:cNvPr>
          <p:cNvGrpSpPr/>
          <p:nvPr/>
        </p:nvGrpSpPr>
        <p:grpSpPr>
          <a:xfrm>
            <a:off x="1233768" y="4112202"/>
            <a:ext cx="4122092" cy="2301884"/>
            <a:chOff x="874712" y="3354566"/>
            <a:chExt cx="4848226" cy="3333750"/>
          </a:xfrm>
        </p:grpSpPr>
        <p:pic>
          <p:nvPicPr>
            <p:cNvPr id="10" name="图片 9">
              <a:extLst>
                <a:ext uri="{FF2B5EF4-FFF2-40B4-BE49-F238E27FC236}">
                  <a16:creationId xmlns:a16="http://schemas.microsoft.com/office/drawing/2014/main" xmlns="" id="{D0D874CD-3E6F-49DA-9D82-3285AFDA23AA}"/>
                </a:ext>
              </a:extLst>
            </p:cNvPr>
            <p:cNvPicPr>
              <a:picLocks noChangeAspect="1"/>
            </p:cNvPicPr>
            <p:nvPr/>
          </p:nvPicPr>
          <p:blipFill rotWithShape="1">
            <a:blip r:embed="rId4" cstate="print"/>
            <a:srcRect r="6180"/>
            <a:stretch>
              <a:fillRect/>
            </a:stretch>
          </p:blipFill>
          <p:spPr>
            <a:xfrm>
              <a:off x="874712" y="3354566"/>
              <a:ext cx="4843508" cy="3333750"/>
            </a:xfrm>
            <a:prstGeom prst="rect">
              <a:avLst/>
            </a:prstGeom>
            <a:ln>
              <a:noFill/>
            </a:ln>
            <a:effectLst/>
          </p:spPr>
        </p:pic>
        <p:sp>
          <p:nvSpPr>
            <p:cNvPr id="11" name="矩形 10">
              <a:extLst>
                <a:ext uri="{FF2B5EF4-FFF2-40B4-BE49-F238E27FC236}">
                  <a16:creationId xmlns:a16="http://schemas.microsoft.com/office/drawing/2014/main" xmlns="" id="{6FE641EC-CE90-41BD-B435-94F3E3BE23B5}"/>
                </a:ext>
              </a:extLst>
            </p:cNvPr>
            <p:cNvSpPr/>
            <p:nvPr/>
          </p:nvSpPr>
          <p:spPr>
            <a:xfrm>
              <a:off x="874713" y="5720086"/>
              <a:ext cx="4848225" cy="649543"/>
            </a:xfrm>
            <a:prstGeom prst="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dirty="0">
                  <a:solidFill>
                    <a:srgbClr val="262626"/>
                  </a:solidFill>
                  <a:latin typeface="微软雅黑 Light" panose="020B0502040204020203" pitchFamily="34" charset="-122"/>
                  <a:ea typeface="微软雅黑 Light" panose="020B0502040204020203" pitchFamily="34" charset="-122"/>
                </a:rPr>
                <a:t>集合运算</a:t>
              </a:r>
            </a:p>
          </p:txBody>
        </p:sp>
      </p:grpSp>
      <p:grpSp>
        <p:nvGrpSpPr>
          <p:cNvPr id="12" name="组合 11">
            <a:extLst>
              <a:ext uri="{FF2B5EF4-FFF2-40B4-BE49-F238E27FC236}">
                <a16:creationId xmlns:a16="http://schemas.microsoft.com/office/drawing/2014/main" xmlns="" id="{DB79E6C2-D8CA-49EB-8EE6-3D03509C7EF6}"/>
              </a:ext>
            </a:extLst>
          </p:cNvPr>
          <p:cNvGrpSpPr/>
          <p:nvPr/>
        </p:nvGrpSpPr>
        <p:grpSpPr>
          <a:xfrm>
            <a:off x="6090293" y="4112202"/>
            <a:ext cx="4143996" cy="2301884"/>
            <a:chOff x="6362208" y="3354566"/>
            <a:chExt cx="4873988" cy="3181350"/>
          </a:xfrm>
        </p:grpSpPr>
        <p:pic>
          <p:nvPicPr>
            <p:cNvPr id="13" name="图片 12">
              <a:extLst>
                <a:ext uri="{FF2B5EF4-FFF2-40B4-BE49-F238E27FC236}">
                  <a16:creationId xmlns:a16="http://schemas.microsoft.com/office/drawing/2014/main" xmlns="" id="{163B1D47-D47A-4F6F-BC86-5EAEE2C173C5}"/>
                </a:ext>
              </a:extLst>
            </p:cNvPr>
            <p:cNvPicPr>
              <a:picLocks noChangeAspect="1"/>
            </p:cNvPicPr>
            <p:nvPr/>
          </p:nvPicPr>
          <p:blipFill rotWithShape="1">
            <a:blip r:embed="rId5" cstate="print"/>
            <a:srcRect r="11114"/>
            <a:stretch>
              <a:fillRect/>
            </a:stretch>
          </p:blipFill>
          <p:spPr>
            <a:xfrm>
              <a:off x="6362208" y="3354566"/>
              <a:ext cx="4868170" cy="3181350"/>
            </a:xfrm>
            <a:prstGeom prst="rect">
              <a:avLst/>
            </a:prstGeom>
            <a:ln>
              <a:noFill/>
            </a:ln>
            <a:effectLst/>
          </p:spPr>
        </p:pic>
        <p:sp>
          <p:nvSpPr>
            <p:cNvPr id="14" name="矩形 13">
              <a:extLst>
                <a:ext uri="{FF2B5EF4-FFF2-40B4-BE49-F238E27FC236}">
                  <a16:creationId xmlns:a16="http://schemas.microsoft.com/office/drawing/2014/main" xmlns="" id="{CEDA1F90-F2EE-4E90-A953-0F6428D935A5}"/>
                </a:ext>
              </a:extLst>
            </p:cNvPr>
            <p:cNvSpPr/>
            <p:nvPr/>
          </p:nvSpPr>
          <p:spPr>
            <a:xfrm>
              <a:off x="6368920" y="5593034"/>
              <a:ext cx="4867276" cy="649544"/>
            </a:xfrm>
            <a:prstGeom prst="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dirty="0">
                  <a:solidFill>
                    <a:srgbClr val="262626"/>
                  </a:solidFill>
                  <a:latin typeface="微软雅黑 Light" panose="020B0502040204020203" pitchFamily="34" charset="-122"/>
                  <a:ea typeface="微软雅黑 Light" panose="020B0502040204020203" pitchFamily="34" charset="-122"/>
                </a:rPr>
                <a:t>有序集合</a:t>
              </a:r>
            </a:p>
          </p:txBody>
        </p:sp>
      </p:grpSp>
      <p:sp>
        <p:nvSpPr>
          <p:cNvPr id="15" name="内容占位符 2">
            <a:extLst>
              <a:ext uri="{FF2B5EF4-FFF2-40B4-BE49-F238E27FC236}">
                <a16:creationId xmlns:a16="http://schemas.microsoft.com/office/drawing/2014/main" xmlns="" id="{5576CDAB-BD80-4BA3-A594-7FA28AE30FD1}"/>
              </a:ext>
            </a:extLst>
          </p:cNvPr>
          <p:cNvSpPr txBox="1"/>
          <p:nvPr/>
        </p:nvSpPr>
        <p:spPr>
          <a:xfrm>
            <a:off x="740974" y="939670"/>
            <a:ext cx="11233031" cy="496504"/>
          </a:xfrm>
          <a:prstGeom prst="rect">
            <a:avLst/>
          </a:prstGeom>
        </p:spPr>
        <p:txBody>
          <a:bodyPr/>
          <a:lstStyle>
            <a:lvl1pPr marL="342900" indent="-342900" algn="l" rtl="0" eaLnBrk="1" fontAlgn="base" hangingPunct="1">
              <a:lnSpc>
                <a:spcPct val="150000"/>
              </a:lnSpc>
              <a:spcBef>
                <a:spcPct val="20000"/>
              </a:spcBef>
              <a:spcAft>
                <a:spcPct val="0"/>
              </a:spcAft>
              <a:buSzPct val="60000"/>
              <a:buBlip>
                <a:blip r:embed="rId6"/>
              </a:buBlip>
              <a:defRPr sz="28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lnSpc>
                <a:spcPct val="150000"/>
              </a:lnSpc>
              <a:spcBef>
                <a:spcPct val="20000"/>
              </a:spcBef>
              <a:spcAft>
                <a:spcPct val="0"/>
              </a:spcAft>
              <a:buSzPct val="60000"/>
              <a:buBlip>
                <a:blip r:embed="rId6"/>
              </a:buBlip>
              <a:defRPr sz="2400">
                <a:solidFill>
                  <a:schemeClr val="tx1"/>
                </a:solidFill>
                <a:latin typeface="微软雅黑" panose="020B0503020204020204" pitchFamily="34" charset="-122"/>
                <a:ea typeface="微软雅黑" panose="020B0503020204020204" pitchFamily="34" charset="-122"/>
              </a:defRPr>
            </a:lvl2pPr>
            <a:lvl3pPr marL="1143000" indent="-228600" algn="l" rtl="0" eaLnBrk="1" fontAlgn="base" hangingPunct="1">
              <a:lnSpc>
                <a:spcPct val="150000"/>
              </a:lnSpc>
              <a:spcBef>
                <a:spcPct val="20000"/>
              </a:spcBef>
              <a:spcAft>
                <a:spcPct val="0"/>
              </a:spcAft>
              <a:buSzPct val="60000"/>
              <a:buBlip>
                <a:blip r:embed="rId6"/>
              </a:buBlip>
              <a:defRPr sz="2000">
                <a:solidFill>
                  <a:schemeClr val="tx1"/>
                </a:solidFill>
                <a:latin typeface="微软雅黑" panose="020B0503020204020204" pitchFamily="34" charset="-122"/>
                <a:ea typeface="微软雅黑" panose="020B0503020204020204" pitchFamily="34" charset="-122"/>
              </a:defRPr>
            </a:lvl3pPr>
            <a:lvl4pPr marL="1600200" indent="-228600" algn="l" rtl="0" eaLnBrk="1" fontAlgn="base" hangingPunct="1">
              <a:lnSpc>
                <a:spcPct val="150000"/>
              </a:lnSpc>
              <a:spcBef>
                <a:spcPct val="20000"/>
              </a:spcBef>
              <a:spcAft>
                <a:spcPct val="0"/>
              </a:spcAft>
              <a:buSzPct val="60000"/>
              <a:buBlip>
                <a:blip r:embed="rId6"/>
              </a:buBlip>
              <a:defRPr sz="2000">
                <a:solidFill>
                  <a:schemeClr val="tx1"/>
                </a:solidFill>
                <a:latin typeface="微软雅黑" panose="020B0503020204020204" pitchFamily="34" charset="-122"/>
                <a:ea typeface="微软雅黑" panose="020B0503020204020204" pitchFamily="34" charset="-122"/>
              </a:defRPr>
            </a:lvl4pPr>
            <a:lvl5pPr marL="2057400" indent="-228600" algn="l" rtl="0" eaLnBrk="1" fontAlgn="base" hangingPunct="1">
              <a:lnSpc>
                <a:spcPct val="150000"/>
              </a:lnSpc>
              <a:spcBef>
                <a:spcPct val="20000"/>
              </a:spcBef>
              <a:spcAft>
                <a:spcPct val="0"/>
              </a:spcAft>
              <a:buSzPct val="60000"/>
              <a:buBlip>
                <a:blip r:embed="rId6"/>
              </a:buBlip>
              <a:defRPr sz="2000">
                <a:solidFill>
                  <a:schemeClr val="tx1"/>
                </a:solidFill>
                <a:latin typeface="微软雅黑" panose="020B0503020204020204" pitchFamily="34" charset="-122"/>
                <a:ea typeface="微软雅黑" panose="020B0503020204020204" pitchFamily="34" charset="-122"/>
              </a:defRPr>
            </a:lvl5pPr>
            <a:lvl6pPr marL="2514600" indent="-228600" algn="l" rtl="0" eaLnBrk="1" fontAlgn="base" hangingPunct="1">
              <a:spcBef>
                <a:spcPct val="20000"/>
              </a:spcBef>
              <a:spcAft>
                <a:spcPct val="0"/>
              </a:spcAft>
              <a:buSzPct val="60000"/>
              <a:buBlip>
                <a:blip r:embed="rId6"/>
              </a:buBlip>
              <a:defRPr sz="2000">
                <a:solidFill>
                  <a:schemeClr val="tx1"/>
                </a:solidFill>
                <a:latin typeface="+mn-lt"/>
                <a:ea typeface="+mn-ea"/>
              </a:defRPr>
            </a:lvl6pPr>
            <a:lvl7pPr marL="2971800" indent="-228600" algn="l" rtl="0" eaLnBrk="1" fontAlgn="base" hangingPunct="1">
              <a:spcBef>
                <a:spcPct val="20000"/>
              </a:spcBef>
              <a:spcAft>
                <a:spcPct val="0"/>
              </a:spcAft>
              <a:buSzPct val="60000"/>
              <a:buBlip>
                <a:blip r:embed="rId6"/>
              </a:buBlip>
              <a:defRPr sz="2000">
                <a:solidFill>
                  <a:schemeClr val="tx1"/>
                </a:solidFill>
                <a:latin typeface="+mn-lt"/>
                <a:ea typeface="+mn-ea"/>
              </a:defRPr>
            </a:lvl7pPr>
            <a:lvl8pPr marL="3429000" indent="-228600" algn="l" rtl="0" eaLnBrk="1" fontAlgn="base" hangingPunct="1">
              <a:spcBef>
                <a:spcPct val="20000"/>
              </a:spcBef>
              <a:spcAft>
                <a:spcPct val="0"/>
              </a:spcAft>
              <a:buSzPct val="60000"/>
              <a:buBlip>
                <a:blip r:embed="rId6"/>
              </a:buBlip>
              <a:defRPr sz="2000">
                <a:solidFill>
                  <a:schemeClr val="tx1"/>
                </a:solidFill>
                <a:latin typeface="+mn-lt"/>
                <a:ea typeface="+mn-ea"/>
              </a:defRPr>
            </a:lvl8pPr>
            <a:lvl9pPr marL="3886200" indent="-228600" algn="l" rtl="0" eaLnBrk="1" fontAlgn="base" hangingPunct="1">
              <a:spcBef>
                <a:spcPct val="20000"/>
              </a:spcBef>
              <a:spcAft>
                <a:spcPct val="0"/>
              </a:spcAft>
              <a:buSzPct val="60000"/>
              <a:buBlip>
                <a:blip r:embed="rId6"/>
              </a:buBlip>
              <a:defRPr sz="2000">
                <a:solidFill>
                  <a:schemeClr val="tx1"/>
                </a:solidFill>
                <a:latin typeface="+mn-lt"/>
                <a:ea typeface="+mn-ea"/>
              </a:defRPr>
            </a:lvl9pPr>
          </a:lstStyle>
          <a:p>
            <a:pPr marL="0" indent="0">
              <a:lnSpc>
                <a:spcPct val="130000"/>
              </a:lnSpc>
              <a:spcBef>
                <a:spcPts val="600"/>
              </a:spcBef>
              <a:buNone/>
            </a:pPr>
            <a:r>
              <a:rPr lang="zh-CN" altLang="en-US" sz="2000" kern="0" dirty="0">
                <a:solidFill>
                  <a:srgbClr val="FFC000"/>
                </a:solidFill>
                <a:cs typeface="+mn-ea"/>
              </a:rPr>
              <a:t>提供不依赖数据库的完备数据计算类库，让数据处理逻辑实现更简单</a:t>
            </a:r>
            <a:endParaRPr lang="en-US" altLang="zh-CN" sz="2000" kern="0" dirty="0">
              <a:solidFill>
                <a:srgbClr val="FFC000"/>
              </a:solidFill>
              <a:cs typeface="+mn-ea"/>
            </a:endParaRPr>
          </a:p>
        </p:txBody>
      </p:sp>
      <p:sp>
        <p:nvSpPr>
          <p:cNvPr id="18" name="文本框 17">
            <a:extLst>
              <a:ext uri="{FF2B5EF4-FFF2-40B4-BE49-F238E27FC236}">
                <a16:creationId xmlns:a16="http://schemas.microsoft.com/office/drawing/2014/main" xmlns="" id="{ED105321-119C-4D27-8844-4A5B3472FA59}"/>
              </a:ext>
            </a:extLst>
          </p:cNvPr>
          <p:cNvSpPr txBox="1"/>
          <p:nvPr/>
        </p:nvSpPr>
        <p:spPr>
          <a:xfrm>
            <a:off x="3695353" y="119217"/>
            <a:ext cx="4801314" cy="707886"/>
          </a:xfrm>
          <a:prstGeom prst="rect">
            <a:avLst/>
          </a:prstGeom>
          <a:noFill/>
        </p:spPr>
        <p:txBody>
          <a:bodyPr wrap="none" rtlCol="0">
            <a:spAutoFit/>
          </a:bodyPr>
          <a:lstStyle/>
          <a:p>
            <a:pPr algn="ct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集算器完备计算类库</a:t>
            </a:r>
            <a:endParaRPr lang="zh-CN" altLang="en-US" sz="5400" dirty="0">
              <a:solidFill>
                <a:srgbClr val="FFC000"/>
              </a:solidFill>
              <a:latin typeface="锐字逼格青春粗黑体简2.0" panose="02010604000000000000" pitchFamily="2" charset="-122"/>
              <a:ea typeface="锐字逼格青春粗黑体简2.0" panose="02010604000000000000" pitchFamily="2" charset="-122"/>
            </a:endParaRPr>
          </a:p>
        </p:txBody>
      </p:sp>
    </p:spTree>
    <p:extLst>
      <p:ext uri="{BB962C8B-B14F-4D97-AF65-F5344CB8AC3E}">
        <p14:creationId xmlns:p14="http://schemas.microsoft.com/office/powerpoint/2010/main" val="110605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0A2B4D9-95F0-4B6F-9504-4EDA4752B74E}"/>
              </a:ext>
            </a:extLst>
          </p:cNvPr>
          <p:cNvSpPr/>
          <p:nvPr/>
        </p:nvSpPr>
        <p:spPr>
          <a:xfrm>
            <a:off x="587374" y="5607170"/>
            <a:ext cx="11053763" cy="701555"/>
          </a:xfrm>
          <a:prstGeom prst="rect">
            <a:avLst/>
          </a:prstGeom>
          <a:solidFill>
            <a:schemeClr val="bg2">
              <a:lumMod val="25000"/>
            </a:schemeClr>
          </a:solidFill>
          <a:ln>
            <a:noFill/>
          </a:ln>
          <a:effectLst>
            <a:outerShdw blurRad="40000" dist="23000" dir="5400000" rotWithShape="0">
              <a:srgbClr val="000000">
                <a:alpha val="35000"/>
              </a:srgbClr>
            </a:outerShdw>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r>
              <a:rPr lang="zh-CN" altLang="en-US" sz="2400" b="1" dirty="0">
                <a:solidFill>
                  <a:schemeClr val="bg1"/>
                </a:solidFill>
                <a:latin typeface="微软雅黑 Light" panose="020B0502040204020203" pitchFamily="34" charset="-122"/>
                <a:ea typeface="微软雅黑 Light" panose="020B0502040204020203" pitchFamily="34" charset="-122"/>
              </a:rPr>
              <a:t>通过集算器，报表可以直接使用这些数据源混合计算，无需事先同库</a:t>
            </a:r>
            <a:endParaRPr lang="en-US" altLang="zh-CN" sz="2400" b="1" dirty="0">
              <a:solidFill>
                <a:schemeClr val="bg1"/>
              </a:solidFill>
              <a:latin typeface="微软雅黑 Light" panose="020B0502040204020203" pitchFamily="34" charset="-122"/>
              <a:ea typeface="微软雅黑 Light" panose="020B0502040204020203" pitchFamily="34" charset="-122"/>
            </a:endParaRPr>
          </a:p>
        </p:txBody>
      </p:sp>
      <p:sp>
        <p:nvSpPr>
          <p:cNvPr id="3" name="矩形 2">
            <a:extLst>
              <a:ext uri="{FF2B5EF4-FFF2-40B4-BE49-F238E27FC236}">
                <a16:creationId xmlns:a16="http://schemas.microsoft.com/office/drawing/2014/main" xmlns="" id="{4020A48E-E7FD-4E50-81BC-99EEBFDFE985}"/>
              </a:ext>
            </a:extLst>
          </p:cNvPr>
          <p:cNvSpPr/>
          <p:nvPr/>
        </p:nvSpPr>
        <p:spPr>
          <a:xfrm>
            <a:off x="839788" y="1266218"/>
            <a:ext cx="7870826" cy="3901837"/>
          </a:xfrm>
          <a:prstGeom prst="rect">
            <a:avLst/>
          </a:prstGeom>
        </p:spPr>
        <p:txBody>
          <a:bodyPr wrap="square">
            <a:spAutoFit/>
          </a:bodyPr>
          <a:lstStyle/>
          <a:p>
            <a:pPr>
              <a:lnSpc>
                <a:spcPct val="150000"/>
              </a:lnSpc>
              <a:buFont typeface="Wingdings" panose="05000000000000000000" pitchFamily="2" charset="2"/>
              <a:buChar char="Ø"/>
            </a:pPr>
            <a:r>
              <a:rPr lang="en-US" altLang="zh-CN" sz="2400" dirty="0">
                <a:solidFill>
                  <a:schemeClr val="bg1">
                    <a:lumMod val="75000"/>
                  </a:schemeClr>
                </a:solidFill>
              </a:rPr>
              <a:t>RDB</a:t>
            </a:r>
            <a:r>
              <a:rPr lang="zh-CN" altLang="en-US" sz="2400" dirty="0">
                <a:solidFill>
                  <a:schemeClr val="bg1">
                    <a:lumMod val="75000"/>
                  </a:schemeClr>
                </a:solidFill>
              </a:rPr>
              <a:t>：</a:t>
            </a:r>
            <a:r>
              <a:rPr lang="en-US" altLang="zh-CN" sz="2400" dirty="0">
                <a:solidFill>
                  <a:schemeClr val="bg1">
                    <a:lumMod val="75000"/>
                  </a:schemeClr>
                </a:solidFill>
              </a:rPr>
              <a:t>Oracle,DB2,MS </a:t>
            </a:r>
            <a:r>
              <a:rPr lang="en-US" altLang="zh-CN" sz="2400" dirty="0" err="1">
                <a:solidFill>
                  <a:schemeClr val="bg1">
                    <a:lumMod val="75000"/>
                  </a:schemeClr>
                </a:solidFill>
              </a:rPr>
              <a:t>SQL,MySQL,PG</a:t>
            </a:r>
            <a:r>
              <a:rPr lang="en-US" altLang="zh-CN" sz="2400" dirty="0">
                <a:solidFill>
                  <a:schemeClr val="bg1">
                    <a:lumMod val="75000"/>
                  </a:schemeClr>
                </a:solidFill>
              </a:rPr>
              <a:t>,….</a:t>
            </a:r>
          </a:p>
          <a:p>
            <a:pPr>
              <a:lnSpc>
                <a:spcPct val="150000"/>
              </a:lnSpc>
              <a:buFont typeface="Wingdings" panose="05000000000000000000" pitchFamily="2" charset="2"/>
              <a:buChar char="Ø"/>
            </a:pPr>
            <a:r>
              <a:rPr lang="en-US" altLang="zh-CN" sz="2400" dirty="0">
                <a:solidFill>
                  <a:schemeClr val="bg1">
                    <a:lumMod val="75000"/>
                  </a:schemeClr>
                </a:solidFill>
              </a:rPr>
              <a:t>TXT/CSV</a:t>
            </a:r>
            <a:r>
              <a:rPr lang="zh-CN" altLang="en-US" sz="2400" dirty="0">
                <a:solidFill>
                  <a:schemeClr val="bg1">
                    <a:lumMod val="75000"/>
                  </a:schemeClr>
                </a:solidFill>
              </a:rPr>
              <a:t>，</a:t>
            </a:r>
            <a:r>
              <a:rPr lang="en-US" altLang="zh-CN" sz="2400" dirty="0">
                <a:solidFill>
                  <a:schemeClr val="bg1">
                    <a:lumMod val="75000"/>
                  </a:schemeClr>
                </a:solidFill>
              </a:rPr>
              <a:t>JSON/XML</a:t>
            </a:r>
            <a:r>
              <a:rPr lang="zh-CN" altLang="en-US" sz="2400" dirty="0">
                <a:solidFill>
                  <a:schemeClr val="bg1">
                    <a:lumMod val="75000"/>
                  </a:schemeClr>
                </a:solidFill>
              </a:rPr>
              <a:t>，</a:t>
            </a:r>
            <a:r>
              <a:rPr lang="en-US" altLang="zh-CN" sz="2400" dirty="0">
                <a:solidFill>
                  <a:schemeClr val="bg1">
                    <a:lumMod val="75000"/>
                  </a:schemeClr>
                </a:solidFill>
              </a:rPr>
              <a:t>EXCEL</a:t>
            </a:r>
          </a:p>
          <a:p>
            <a:pPr>
              <a:lnSpc>
                <a:spcPct val="150000"/>
              </a:lnSpc>
              <a:buFont typeface="Wingdings" panose="05000000000000000000" pitchFamily="2" charset="2"/>
              <a:buChar char="Ø"/>
            </a:pPr>
            <a:r>
              <a:rPr lang="en-US" altLang="zh-CN" sz="2400" dirty="0">
                <a:solidFill>
                  <a:schemeClr val="bg1">
                    <a:lumMod val="75000"/>
                  </a:schemeClr>
                </a:solidFill>
              </a:rPr>
              <a:t>Hadoop</a:t>
            </a:r>
            <a:r>
              <a:rPr lang="zh-CN" altLang="en-US" sz="2400" dirty="0">
                <a:solidFill>
                  <a:schemeClr val="bg1">
                    <a:lumMod val="75000"/>
                  </a:schemeClr>
                </a:solidFill>
              </a:rPr>
              <a:t>：</a:t>
            </a:r>
            <a:r>
              <a:rPr lang="en-US" altLang="zh-CN" sz="2400" dirty="0">
                <a:solidFill>
                  <a:schemeClr val="bg1">
                    <a:lumMod val="75000"/>
                  </a:schemeClr>
                </a:solidFill>
              </a:rPr>
              <a:t>HDFS</a:t>
            </a:r>
            <a:r>
              <a:rPr lang="zh-CN" altLang="en-US" sz="2400" dirty="0">
                <a:solidFill>
                  <a:schemeClr val="bg1">
                    <a:lumMod val="75000"/>
                  </a:schemeClr>
                </a:solidFill>
              </a:rPr>
              <a:t>，</a:t>
            </a:r>
            <a:r>
              <a:rPr lang="en-US" altLang="zh-CN" sz="2400" dirty="0">
                <a:solidFill>
                  <a:schemeClr val="bg1">
                    <a:lumMod val="75000"/>
                  </a:schemeClr>
                </a:solidFill>
              </a:rPr>
              <a:t>HIVE</a:t>
            </a:r>
            <a:r>
              <a:rPr lang="zh-CN" altLang="en-US" sz="2400" dirty="0">
                <a:solidFill>
                  <a:schemeClr val="bg1">
                    <a:lumMod val="75000"/>
                  </a:schemeClr>
                </a:solidFill>
              </a:rPr>
              <a:t>，</a:t>
            </a:r>
            <a:r>
              <a:rPr lang="en-US" altLang="zh-CN" sz="2400" dirty="0">
                <a:solidFill>
                  <a:schemeClr val="bg1">
                    <a:lumMod val="75000"/>
                  </a:schemeClr>
                </a:solidFill>
              </a:rPr>
              <a:t>HBASE</a:t>
            </a:r>
            <a:r>
              <a:rPr lang="zh-CN" altLang="en-US" sz="2400" dirty="0">
                <a:solidFill>
                  <a:schemeClr val="bg1">
                    <a:lumMod val="75000"/>
                  </a:schemeClr>
                </a:solidFill>
              </a:rPr>
              <a:t>，</a:t>
            </a:r>
            <a:r>
              <a:rPr lang="en-US" altLang="zh-CN" sz="2400" dirty="0">
                <a:solidFill>
                  <a:schemeClr val="bg1">
                    <a:lumMod val="75000"/>
                  </a:schemeClr>
                </a:solidFill>
              </a:rPr>
              <a:t>SPARK</a:t>
            </a:r>
          </a:p>
          <a:p>
            <a:pPr>
              <a:lnSpc>
                <a:spcPct val="150000"/>
              </a:lnSpc>
              <a:buFont typeface="Wingdings" panose="05000000000000000000" pitchFamily="2" charset="2"/>
              <a:buChar char="Ø"/>
            </a:pPr>
            <a:r>
              <a:rPr lang="en-US" altLang="zh-CN" sz="2400" dirty="0">
                <a:solidFill>
                  <a:schemeClr val="bg1">
                    <a:lumMod val="75000"/>
                  </a:schemeClr>
                </a:solidFill>
              </a:rPr>
              <a:t>MongoDB</a:t>
            </a:r>
            <a:r>
              <a:rPr lang="zh-CN" altLang="en-US" sz="2400" dirty="0">
                <a:solidFill>
                  <a:schemeClr val="bg1">
                    <a:lumMod val="75000"/>
                  </a:schemeClr>
                </a:solidFill>
              </a:rPr>
              <a:t>，</a:t>
            </a:r>
            <a:r>
              <a:rPr lang="en-US" altLang="zh-CN" sz="2400" dirty="0">
                <a:solidFill>
                  <a:schemeClr val="bg1">
                    <a:lumMod val="75000"/>
                  </a:schemeClr>
                </a:solidFill>
              </a:rPr>
              <a:t>REDIS</a:t>
            </a:r>
            <a:r>
              <a:rPr lang="zh-CN" altLang="en-US" sz="2400" dirty="0">
                <a:solidFill>
                  <a:schemeClr val="bg1">
                    <a:lumMod val="75000"/>
                  </a:schemeClr>
                </a:solidFill>
              </a:rPr>
              <a:t>，</a:t>
            </a:r>
            <a:r>
              <a:rPr lang="en-US" altLang="zh-CN" sz="2400" dirty="0">
                <a:solidFill>
                  <a:schemeClr val="bg1">
                    <a:lumMod val="75000"/>
                  </a:schemeClr>
                </a:solidFill>
              </a:rPr>
              <a:t>…</a:t>
            </a:r>
          </a:p>
          <a:p>
            <a:pPr>
              <a:lnSpc>
                <a:spcPct val="150000"/>
              </a:lnSpc>
              <a:buFont typeface="Wingdings" panose="05000000000000000000" pitchFamily="2" charset="2"/>
              <a:buChar char="Ø"/>
            </a:pPr>
            <a:r>
              <a:rPr lang="en-US" altLang="zh-CN" sz="2400" dirty="0">
                <a:solidFill>
                  <a:schemeClr val="bg1">
                    <a:lumMod val="75000"/>
                  </a:schemeClr>
                </a:solidFill>
              </a:rPr>
              <a:t>HTTP</a:t>
            </a:r>
            <a:r>
              <a:rPr lang="zh-CN" altLang="en-US" sz="2400" dirty="0">
                <a:solidFill>
                  <a:schemeClr val="bg1">
                    <a:lumMod val="75000"/>
                  </a:schemeClr>
                </a:solidFill>
              </a:rPr>
              <a:t>、</a:t>
            </a:r>
            <a:r>
              <a:rPr lang="en-US" altLang="zh-CN" sz="2400" dirty="0">
                <a:solidFill>
                  <a:schemeClr val="bg1">
                    <a:lumMod val="75000"/>
                  </a:schemeClr>
                </a:solidFill>
              </a:rPr>
              <a:t>ALI-OTS</a:t>
            </a:r>
          </a:p>
          <a:p>
            <a:pPr>
              <a:lnSpc>
                <a:spcPct val="150000"/>
              </a:lnSpc>
              <a:buFont typeface="Wingdings" panose="05000000000000000000" pitchFamily="2" charset="2"/>
              <a:buChar char="Ø"/>
            </a:pPr>
            <a:r>
              <a:rPr lang="en-US" altLang="zh-CN" sz="2400" dirty="0">
                <a:solidFill>
                  <a:schemeClr val="bg1">
                    <a:lumMod val="75000"/>
                  </a:schemeClr>
                </a:solidFill>
              </a:rPr>
              <a:t>ES</a:t>
            </a:r>
            <a:r>
              <a:rPr lang="zh-CN" altLang="en-US" sz="2400" dirty="0">
                <a:solidFill>
                  <a:schemeClr val="bg1">
                    <a:lumMod val="75000"/>
                  </a:schemeClr>
                </a:solidFill>
              </a:rPr>
              <a:t>，</a:t>
            </a:r>
            <a:r>
              <a:rPr lang="en-US" altLang="zh-CN" sz="2400" dirty="0">
                <a:solidFill>
                  <a:schemeClr val="bg1">
                    <a:lumMod val="75000"/>
                  </a:schemeClr>
                </a:solidFill>
              </a:rPr>
              <a:t>Kafka</a:t>
            </a:r>
          </a:p>
          <a:p>
            <a:pPr>
              <a:lnSpc>
                <a:spcPct val="150000"/>
              </a:lnSpc>
              <a:buFont typeface="Wingdings" panose="05000000000000000000" pitchFamily="2" charset="2"/>
              <a:buChar char="Ø"/>
            </a:pPr>
            <a:r>
              <a:rPr lang="en-US" altLang="zh-CN" sz="2400" dirty="0">
                <a:solidFill>
                  <a:schemeClr val="bg1">
                    <a:lumMod val="75000"/>
                  </a:schemeClr>
                </a:solidFill>
              </a:rPr>
              <a:t>……</a:t>
            </a:r>
          </a:p>
        </p:txBody>
      </p:sp>
      <p:pic>
        <p:nvPicPr>
          <p:cNvPr id="5" name="Picture 2" descr="https://timgsa.baidu.com/timg?image&amp;quality=80&amp;size=b9999_10000&amp;sec=1542015086515&amp;di=685471e37558f1b150817233241337b5&amp;imgtype=0&amp;src=http%3A%2F%2Fpic39.photophoto.cn%2F20160619%2F1190120122123896_b.jpg">
            <a:extLst>
              <a:ext uri="{FF2B5EF4-FFF2-40B4-BE49-F238E27FC236}">
                <a16:creationId xmlns:a16="http://schemas.microsoft.com/office/drawing/2014/main" xmlns="" id="{4C83E031-2D9C-4D5E-A4E6-C5872515575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1681"/>
          <a:stretch/>
        </p:blipFill>
        <p:spPr bwMode="auto">
          <a:xfrm>
            <a:off x="9197815" y="4290270"/>
            <a:ext cx="1595097" cy="7015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Picture 4" descr="https://timgsa.baidu.com/timg?image&amp;quality=80&amp;size=b9999_10000&amp;sec=1541781386556&amp;di=ce2291be665a30d7778bb865f1049324&amp;imgtype=0&amp;src=http%3A%2F%2Fpic.51yuansu.com%2Fpic3%2Fcover%2F02%2F31%2F20%2F59c0944394d4f_610.jpg">
            <a:extLst>
              <a:ext uri="{FF2B5EF4-FFF2-40B4-BE49-F238E27FC236}">
                <a16:creationId xmlns:a16="http://schemas.microsoft.com/office/drawing/2014/main" xmlns="" id="{8A517963-8F1A-4773-88C2-668F09D15BA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680" b="22956"/>
          <a:stretch/>
        </p:blipFill>
        <p:spPr bwMode="auto">
          <a:xfrm>
            <a:off x="9726231" y="3916713"/>
            <a:ext cx="788659" cy="420854"/>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xmlns="" id="{9481018E-3E62-44EA-BB54-9F1B082938E1}"/>
              </a:ext>
            </a:extLst>
          </p:cNvPr>
          <p:cNvSpPr txBox="1"/>
          <p:nvPr/>
        </p:nvSpPr>
        <p:spPr>
          <a:xfrm>
            <a:off x="3182392" y="119217"/>
            <a:ext cx="5827237" cy="707886"/>
          </a:xfrm>
          <a:prstGeom prst="rect">
            <a:avLst/>
          </a:prstGeom>
          <a:noFill/>
        </p:spPr>
        <p:txBody>
          <a:bodyPr wrap="none" rtlCol="0">
            <a:spAutoFit/>
          </a:bodyPr>
          <a:lstStyle/>
          <a:p>
            <a:pPr algn="ct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集算器多样性数据源支持</a:t>
            </a:r>
            <a:endParaRPr lang="zh-CN" altLang="en-US" sz="5400" dirty="0">
              <a:solidFill>
                <a:srgbClr val="FFC000"/>
              </a:solidFill>
              <a:latin typeface="锐字逼格青春粗黑体简2.0" panose="02010604000000000000" pitchFamily="2" charset="-122"/>
              <a:ea typeface="锐字逼格青春粗黑体简2.0" panose="02010604000000000000" pitchFamily="2" charset="-122"/>
            </a:endParaRPr>
          </a:p>
        </p:txBody>
      </p:sp>
    </p:spTree>
    <p:extLst>
      <p:ext uri="{BB962C8B-B14F-4D97-AF65-F5344CB8AC3E}">
        <p14:creationId xmlns:p14="http://schemas.microsoft.com/office/powerpoint/2010/main" val="165678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1C2D633-E020-4F16-817E-C01EDBC21F4B}"/>
              </a:ext>
            </a:extLst>
          </p:cNvPr>
          <p:cNvSpPr/>
          <p:nvPr/>
        </p:nvSpPr>
        <p:spPr>
          <a:xfrm>
            <a:off x="587375" y="944563"/>
            <a:ext cx="10945734" cy="6224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dirty="0">
                <a:solidFill>
                  <a:prstClr val="white"/>
                </a:solidFill>
                <a:latin typeface="微软雅黑" panose="020B0503020204020204" pitchFamily="34" charset="-122"/>
                <a:ea typeface="微软雅黑" panose="020B0503020204020204" pitchFamily="34" charset="-122"/>
              </a:rPr>
              <a:t>海量清单数据查询秒级响应，海量数据导出</a:t>
            </a:r>
            <a:r>
              <a:rPr lang="en-US" altLang="zh-CN" dirty="0">
                <a:solidFill>
                  <a:prstClr val="white"/>
                </a:solidFill>
                <a:latin typeface="微软雅黑" panose="020B0503020204020204" pitchFamily="34" charset="-122"/>
                <a:ea typeface="微软雅黑" panose="020B0503020204020204" pitchFamily="34" charset="-122"/>
              </a:rPr>
              <a:t>Excel</a:t>
            </a:r>
            <a:r>
              <a:rPr lang="zh-CN" altLang="en-US" dirty="0">
                <a:solidFill>
                  <a:prstClr val="white"/>
                </a:solidFill>
                <a:latin typeface="微软雅黑" panose="020B0503020204020204" pitchFamily="34" charset="-122"/>
                <a:ea typeface="微软雅黑" panose="020B0503020204020204" pitchFamily="34" charset="-122"/>
              </a:rPr>
              <a:t>和打印</a:t>
            </a:r>
          </a:p>
        </p:txBody>
      </p:sp>
      <p:grpSp>
        <p:nvGrpSpPr>
          <p:cNvPr id="4" name="组合 3">
            <a:extLst>
              <a:ext uri="{FF2B5EF4-FFF2-40B4-BE49-F238E27FC236}">
                <a16:creationId xmlns:a16="http://schemas.microsoft.com/office/drawing/2014/main" xmlns="" id="{60A10273-3D32-4264-A484-6B2262860E7D}"/>
              </a:ext>
            </a:extLst>
          </p:cNvPr>
          <p:cNvGrpSpPr/>
          <p:nvPr/>
        </p:nvGrpSpPr>
        <p:grpSpPr>
          <a:xfrm>
            <a:off x="703717" y="2651103"/>
            <a:ext cx="355328" cy="741216"/>
            <a:chOff x="1340069" y="4776436"/>
            <a:chExt cx="637191" cy="1328707"/>
          </a:xfrm>
        </p:grpSpPr>
        <p:sp>
          <p:nvSpPr>
            <p:cNvPr id="5" name="椭圆 4">
              <a:extLst>
                <a:ext uri="{FF2B5EF4-FFF2-40B4-BE49-F238E27FC236}">
                  <a16:creationId xmlns:a16="http://schemas.microsoft.com/office/drawing/2014/main" xmlns="" id="{2C5870C0-AFE2-4734-8D9A-15DE073474AE}"/>
                </a:ext>
              </a:extLst>
            </p:cNvPr>
            <p:cNvSpPr/>
            <p:nvPr/>
          </p:nvSpPr>
          <p:spPr>
            <a:xfrm>
              <a:off x="1418383" y="4776436"/>
              <a:ext cx="493313" cy="493314"/>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cxnSp>
          <p:nvCxnSpPr>
            <p:cNvPr id="6" name="直接连接符 5">
              <a:extLst>
                <a:ext uri="{FF2B5EF4-FFF2-40B4-BE49-F238E27FC236}">
                  <a16:creationId xmlns:a16="http://schemas.microsoft.com/office/drawing/2014/main" xmlns="" id="{D6E2216F-2781-4126-8418-85E6B0CAF8E8}"/>
                </a:ext>
              </a:extLst>
            </p:cNvPr>
            <p:cNvCxnSpPr/>
            <p:nvPr/>
          </p:nvCxnSpPr>
          <p:spPr>
            <a:xfrm>
              <a:off x="1658664" y="5307501"/>
              <a:ext cx="318596" cy="33654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xmlns="" id="{A681E596-4215-4C12-AF96-6BAD4C7A1620}"/>
                </a:ext>
              </a:extLst>
            </p:cNvPr>
            <p:cNvCxnSpPr/>
            <p:nvPr/>
          </p:nvCxnSpPr>
          <p:spPr>
            <a:xfrm flipH="1">
              <a:off x="1340069" y="5307501"/>
              <a:ext cx="310433" cy="33654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FDA80B02-C5D5-4B8F-89EA-80BE97A645E2}"/>
                </a:ext>
              </a:extLst>
            </p:cNvPr>
            <p:cNvCxnSpPr/>
            <p:nvPr/>
          </p:nvCxnSpPr>
          <p:spPr>
            <a:xfrm>
              <a:off x="1658664" y="5287688"/>
              <a:ext cx="0" cy="51303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xmlns="" id="{4B545EAE-516D-4C22-B92D-3BD1CD81EA2F}"/>
                </a:ext>
              </a:extLst>
            </p:cNvPr>
            <p:cNvCxnSpPr/>
            <p:nvPr/>
          </p:nvCxnSpPr>
          <p:spPr>
            <a:xfrm>
              <a:off x="1658664" y="5768601"/>
              <a:ext cx="318596" cy="33654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3FFEAD14-226F-4066-85AB-9013FF5CA32D}"/>
                </a:ext>
              </a:extLst>
            </p:cNvPr>
            <p:cNvCxnSpPr/>
            <p:nvPr/>
          </p:nvCxnSpPr>
          <p:spPr>
            <a:xfrm flipH="1">
              <a:off x="1340069" y="5768601"/>
              <a:ext cx="310433" cy="33654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1" name="矩形 10">
            <a:extLst>
              <a:ext uri="{FF2B5EF4-FFF2-40B4-BE49-F238E27FC236}">
                <a16:creationId xmlns:a16="http://schemas.microsoft.com/office/drawing/2014/main" xmlns="" id="{E0FF7391-C51E-4022-A1CC-C93D2B818610}"/>
              </a:ext>
            </a:extLst>
          </p:cNvPr>
          <p:cNvSpPr/>
          <p:nvPr/>
        </p:nvSpPr>
        <p:spPr>
          <a:xfrm>
            <a:off x="2363989" y="2045307"/>
            <a:ext cx="4589451" cy="222830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矩形 11">
            <a:extLst>
              <a:ext uri="{FF2B5EF4-FFF2-40B4-BE49-F238E27FC236}">
                <a16:creationId xmlns:a16="http://schemas.microsoft.com/office/drawing/2014/main" xmlns="" id="{5CE28ACE-334A-4CD0-B7C9-D98D8107836A}"/>
              </a:ext>
            </a:extLst>
          </p:cNvPr>
          <p:cNvSpPr/>
          <p:nvPr/>
        </p:nvSpPr>
        <p:spPr>
          <a:xfrm>
            <a:off x="5038352" y="2678920"/>
            <a:ext cx="1650966" cy="6305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000" dirty="0">
                <a:solidFill>
                  <a:schemeClr val="bg1">
                    <a:lumMod val="95000"/>
                  </a:schemeClr>
                </a:solidFill>
                <a:latin typeface="微软雅黑" panose="020B0503020204020204" pitchFamily="34" charset="-122"/>
                <a:ea typeface="微软雅黑" panose="020B0503020204020204" pitchFamily="34" charset="-122"/>
              </a:rPr>
              <a:t>大报表引擎</a:t>
            </a:r>
          </a:p>
        </p:txBody>
      </p:sp>
      <p:graphicFrame>
        <p:nvGraphicFramePr>
          <p:cNvPr id="13" name="表格 12">
            <a:extLst>
              <a:ext uri="{FF2B5EF4-FFF2-40B4-BE49-F238E27FC236}">
                <a16:creationId xmlns:a16="http://schemas.microsoft.com/office/drawing/2014/main" xmlns="" id="{B4038D68-6E70-488F-9D56-2549F898CA96}"/>
              </a:ext>
            </a:extLst>
          </p:cNvPr>
          <p:cNvGraphicFramePr>
            <a:graphicFrameLocks noGrp="1"/>
          </p:cNvGraphicFramePr>
          <p:nvPr>
            <p:extLst>
              <p:ext uri="{D42A27DB-BD31-4B8C-83A1-F6EECF244321}">
                <p14:modId xmlns:p14="http://schemas.microsoft.com/office/powerpoint/2010/main" val="3099885010"/>
              </p:ext>
            </p:extLst>
          </p:nvPr>
        </p:nvGraphicFramePr>
        <p:xfrm>
          <a:off x="8519497" y="2032004"/>
          <a:ext cx="3013615" cy="2926760"/>
        </p:xfrm>
        <a:graphic>
          <a:graphicData uri="http://schemas.openxmlformats.org/drawingml/2006/table">
            <a:tbl>
              <a:tblPr firstRow="1" bandRow="1">
                <a:tableStyleId>{F5AB1C69-6EDB-4FF4-983F-18BD219EF322}</a:tableStyleId>
              </a:tblPr>
              <a:tblGrid>
                <a:gridCol w="602723">
                  <a:extLst>
                    <a:ext uri="{9D8B030D-6E8A-4147-A177-3AD203B41FA5}">
                      <a16:colId xmlns:a16="http://schemas.microsoft.com/office/drawing/2014/main" xmlns="" val="2907446127"/>
                    </a:ext>
                  </a:extLst>
                </a:gridCol>
                <a:gridCol w="602723">
                  <a:extLst>
                    <a:ext uri="{9D8B030D-6E8A-4147-A177-3AD203B41FA5}">
                      <a16:colId xmlns:a16="http://schemas.microsoft.com/office/drawing/2014/main" xmlns="" val="3469125667"/>
                    </a:ext>
                  </a:extLst>
                </a:gridCol>
                <a:gridCol w="602723">
                  <a:extLst>
                    <a:ext uri="{9D8B030D-6E8A-4147-A177-3AD203B41FA5}">
                      <a16:colId xmlns:a16="http://schemas.microsoft.com/office/drawing/2014/main" xmlns="" val="1300938456"/>
                    </a:ext>
                  </a:extLst>
                </a:gridCol>
                <a:gridCol w="602723">
                  <a:extLst>
                    <a:ext uri="{9D8B030D-6E8A-4147-A177-3AD203B41FA5}">
                      <a16:colId xmlns:a16="http://schemas.microsoft.com/office/drawing/2014/main" xmlns="" val="2941295018"/>
                    </a:ext>
                  </a:extLst>
                </a:gridCol>
                <a:gridCol w="602723">
                  <a:extLst>
                    <a:ext uri="{9D8B030D-6E8A-4147-A177-3AD203B41FA5}">
                      <a16:colId xmlns:a16="http://schemas.microsoft.com/office/drawing/2014/main" xmlns="" val="2062950430"/>
                    </a:ext>
                  </a:extLst>
                </a:gridCol>
              </a:tblGrid>
              <a:tr h="365845">
                <a:tc>
                  <a:txBody>
                    <a:bodyPr/>
                    <a:lstStyle/>
                    <a:p>
                      <a:pPr algn="ctr"/>
                      <a:r>
                        <a:rPr lang="en-US" altLang="zh-CN" sz="1800" dirty="0"/>
                        <a:t>A</a:t>
                      </a:r>
                      <a:endParaRPr lang="zh-CN" altLang="en-US" sz="1800" dirty="0"/>
                    </a:p>
                  </a:txBody>
                  <a:tcPr marL="91428" marR="91428" marT="45731" marB="45731" anchor="ctr"/>
                </a:tc>
                <a:tc>
                  <a:txBody>
                    <a:bodyPr/>
                    <a:lstStyle/>
                    <a:p>
                      <a:pPr algn="ctr"/>
                      <a:r>
                        <a:rPr lang="en-US" altLang="zh-CN" sz="1800" dirty="0"/>
                        <a:t>B</a:t>
                      </a:r>
                      <a:endParaRPr lang="zh-CN" altLang="en-US" sz="1800" dirty="0"/>
                    </a:p>
                  </a:txBody>
                  <a:tcPr marL="91428" marR="91428" marT="45731" marB="45731" anchor="ctr"/>
                </a:tc>
                <a:tc>
                  <a:txBody>
                    <a:bodyPr/>
                    <a:lstStyle/>
                    <a:p>
                      <a:pPr algn="ctr"/>
                      <a:r>
                        <a:rPr lang="en-US" altLang="zh-CN" sz="1800" dirty="0"/>
                        <a:t>C</a:t>
                      </a:r>
                      <a:endParaRPr lang="zh-CN" altLang="en-US" sz="1800" dirty="0"/>
                    </a:p>
                  </a:txBody>
                  <a:tcPr marL="91428" marR="91428" marT="45731" marB="45731" anchor="ctr"/>
                </a:tc>
                <a:tc>
                  <a:txBody>
                    <a:bodyPr/>
                    <a:lstStyle/>
                    <a:p>
                      <a:pPr algn="ctr"/>
                      <a:r>
                        <a:rPr lang="en-US" altLang="zh-CN" sz="1800" dirty="0"/>
                        <a:t>D</a:t>
                      </a:r>
                      <a:endParaRPr lang="zh-CN" altLang="en-US" sz="1800" dirty="0"/>
                    </a:p>
                  </a:txBody>
                  <a:tcPr marL="91428" marR="91428" marT="45731" marB="45731" anchor="ctr"/>
                </a:tc>
                <a:tc>
                  <a:txBody>
                    <a:bodyPr/>
                    <a:lstStyle/>
                    <a:p>
                      <a:pPr algn="ctr"/>
                      <a:r>
                        <a:rPr lang="en-US" altLang="zh-CN" sz="1800" dirty="0"/>
                        <a:t>E</a:t>
                      </a:r>
                      <a:endParaRPr lang="zh-CN" altLang="en-US" sz="1800" dirty="0"/>
                    </a:p>
                  </a:txBody>
                  <a:tcPr marL="91428" marR="91428" marT="45731" marB="45731" anchor="ctr"/>
                </a:tc>
                <a:extLst>
                  <a:ext uri="{0D108BD9-81ED-4DB2-BD59-A6C34878D82A}">
                    <a16:rowId xmlns:a16="http://schemas.microsoft.com/office/drawing/2014/main" xmlns="" val="3933420486"/>
                  </a:ext>
                </a:extLst>
              </a:tr>
              <a:tr h="365845">
                <a:tc>
                  <a:txBody>
                    <a:bodyPr/>
                    <a:lstStyle/>
                    <a:p>
                      <a:pPr algn="ctr"/>
                      <a:r>
                        <a:rPr lang="en-US" altLang="zh-CN" sz="1800" dirty="0"/>
                        <a:t>1</a:t>
                      </a: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a:p>
                  </a:txBody>
                  <a:tcPr marL="91428" marR="91428" marT="45731" marB="45731" anchor="ctr"/>
                </a:tc>
                <a:tc>
                  <a:txBody>
                    <a:bodyPr/>
                    <a:lstStyle/>
                    <a:p>
                      <a:pPr algn="ctr"/>
                      <a:endParaRPr lang="zh-CN" altLang="en-US" sz="1800"/>
                    </a:p>
                  </a:txBody>
                  <a:tcPr marL="91428" marR="91428" marT="45731" marB="45731" anchor="ctr"/>
                </a:tc>
                <a:extLst>
                  <a:ext uri="{0D108BD9-81ED-4DB2-BD59-A6C34878D82A}">
                    <a16:rowId xmlns:a16="http://schemas.microsoft.com/office/drawing/2014/main" xmlns="" val="1171470593"/>
                  </a:ext>
                </a:extLst>
              </a:tr>
              <a:tr h="365845">
                <a:tc>
                  <a:txBody>
                    <a:bodyPr/>
                    <a:lstStyle/>
                    <a:p>
                      <a:pPr algn="ctr"/>
                      <a:r>
                        <a:rPr lang="en-US" altLang="zh-CN" sz="1800" dirty="0"/>
                        <a:t>2</a:t>
                      </a:r>
                      <a:endParaRPr lang="zh-CN" altLang="en-US" sz="1800" dirty="0"/>
                    </a:p>
                  </a:txBody>
                  <a:tcPr marL="91428" marR="91428" marT="45731" marB="45731" anchor="ctr"/>
                </a:tc>
                <a:tc>
                  <a:txBody>
                    <a:bodyPr/>
                    <a:lstStyle/>
                    <a:p>
                      <a:pPr algn="ctr"/>
                      <a:endParaRPr lang="zh-CN" altLang="en-US" sz="1800"/>
                    </a:p>
                  </a:txBody>
                  <a:tcPr marL="91428" marR="91428" marT="45731" marB="45731" anchor="ctr"/>
                </a:tc>
                <a:tc>
                  <a:txBody>
                    <a:bodyPr/>
                    <a:lstStyle/>
                    <a:p>
                      <a:pPr algn="ctr"/>
                      <a:endParaRPr lang="zh-CN" altLang="en-US" sz="1800"/>
                    </a:p>
                  </a:txBody>
                  <a:tcPr marL="91428" marR="91428" marT="45731" marB="45731" anchor="ctr"/>
                </a:tc>
                <a:tc>
                  <a:txBody>
                    <a:bodyPr/>
                    <a:lstStyle/>
                    <a:p>
                      <a:pPr algn="ctr"/>
                      <a:endParaRPr lang="zh-CN" altLang="en-US" sz="1800"/>
                    </a:p>
                  </a:txBody>
                  <a:tcPr marL="91428" marR="91428" marT="45731" marB="45731" anchor="ctr"/>
                </a:tc>
                <a:tc>
                  <a:txBody>
                    <a:bodyPr/>
                    <a:lstStyle/>
                    <a:p>
                      <a:pPr algn="ctr"/>
                      <a:endParaRPr lang="zh-CN" altLang="en-US" sz="1800"/>
                    </a:p>
                  </a:txBody>
                  <a:tcPr marL="91428" marR="91428" marT="45731" marB="45731" anchor="ctr"/>
                </a:tc>
                <a:extLst>
                  <a:ext uri="{0D108BD9-81ED-4DB2-BD59-A6C34878D82A}">
                    <a16:rowId xmlns:a16="http://schemas.microsoft.com/office/drawing/2014/main" xmlns="" val="538138954"/>
                  </a:ext>
                </a:extLst>
              </a:tr>
              <a:tr h="365845">
                <a:tc>
                  <a:txBody>
                    <a:bodyPr/>
                    <a:lstStyle/>
                    <a:p>
                      <a:pPr algn="ctr"/>
                      <a:r>
                        <a:rPr lang="en-US" altLang="zh-CN" sz="1800" dirty="0"/>
                        <a:t>3</a:t>
                      </a:r>
                      <a:endParaRPr lang="zh-CN" altLang="en-US" sz="1800" dirty="0"/>
                    </a:p>
                  </a:txBody>
                  <a:tcPr marL="91428" marR="91428" marT="45731" marB="45731" anchor="ctr"/>
                </a:tc>
                <a:tc>
                  <a:txBody>
                    <a:bodyPr/>
                    <a:lstStyle/>
                    <a:p>
                      <a:pPr algn="ctr"/>
                      <a:endParaRPr lang="zh-CN" altLang="en-US" sz="1800"/>
                    </a:p>
                  </a:txBody>
                  <a:tcPr marL="91428" marR="91428" marT="45731" marB="45731" anchor="ctr"/>
                </a:tc>
                <a:tc>
                  <a:txBody>
                    <a:bodyPr/>
                    <a:lstStyle/>
                    <a:p>
                      <a:pPr algn="ctr"/>
                      <a:endParaRPr lang="zh-CN" altLang="en-US" sz="1800"/>
                    </a:p>
                  </a:txBody>
                  <a:tcPr marL="91428" marR="91428" marT="45731" marB="45731" anchor="ctr"/>
                </a:tc>
                <a:tc>
                  <a:txBody>
                    <a:bodyPr/>
                    <a:lstStyle/>
                    <a:p>
                      <a:pPr algn="ctr"/>
                      <a:endParaRPr lang="zh-CN" altLang="en-US" sz="1800"/>
                    </a:p>
                  </a:txBody>
                  <a:tcPr marL="91428" marR="91428" marT="45731" marB="45731" anchor="ctr"/>
                </a:tc>
                <a:tc>
                  <a:txBody>
                    <a:bodyPr/>
                    <a:lstStyle/>
                    <a:p>
                      <a:pPr algn="ctr"/>
                      <a:endParaRPr lang="zh-CN" altLang="en-US" sz="1800" dirty="0"/>
                    </a:p>
                  </a:txBody>
                  <a:tcPr marL="91428" marR="91428" marT="45731" marB="45731" anchor="ctr"/>
                </a:tc>
                <a:extLst>
                  <a:ext uri="{0D108BD9-81ED-4DB2-BD59-A6C34878D82A}">
                    <a16:rowId xmlns:a16="http://schemas.microsoft.com/office/drawing/2014/main" xmlns="" val="4112042197"/>
                  </a:ext>
                </a:extLst>
              </a:tr>
              <a:tr h="365845">
                <a:tc>
                  <a:txBody>
                    <a:bodyPr/>
                    <a:lstStyle/>
                    <a:p>
                      <a:pPr algn="ctr"/>
                      <a:r>
                        <a:rPr lang="en-US" altLang="zh-CN" sz="1800" dirty="0"/>
                        <a:t>4</a:t>
                      </a: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extLst>
                  <a:ext uri="{0D108BD9-81ED-4DB2-BD59-A6C34878D82A}">
                    <a16:rowId xmlns:a16="http://schemas.microsoft.com/office/drawing/2014/main" xmlns="" val="3395005542"/>
                  </a:ext>
                </a:extLst>
              </a:tr>
              <a:tr h="365845">
                <a:tc>
                  <a:txBody>
                    <a:bodyPr/>
                    <a:lstStyle/>
                    <a:p>
                      <a:pPr algn="ctr"/>
                      <a:r>
                        <a:rPr lang="en-US" altLang="zh-CN" sz="1800" dirty="0"/>
                        <a:t>5</a:t>
                      </a: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extLst>
                  <a:ext uri="{0D108BD9-81ED-4DB2-BD59-A6C34878D82A}">
                    <a16:rowId xmlns:a16="http://schemas.microsoft.com/office/drawing/2014/main" xmlns="" val="867990"/>
                  </a:ext>
                </a:extLst>
              </a:tr>
              <a:tr h="365845">
                <a:tc>
                  <a:txBody>
                    <a:bodyPr/>
                    <a:lstStyle/>
                    <a:p>
                      <a:pPr algn="ctr"/>
                      <a:r>
                        <a:rPr lang="en-US" altLang="zh-CN" sz="1800" dirty="0"/>
                        <a:t>…</a:t>
                      </a: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extLst>
                  <a:ext uri="{0D108BD9-81ED-4DB2-BD59-A6C34878D82A}">
                    <a16:rowId xmlns:a16="http://schemas.microsoft.com/office/drawing/2014/main" xmlns="" val="1908265666"/>
                  </a:ext>
                </a:extLst>
              </a:tr>
              <a:tr h="365845">
                <a:tc>
                  <a:txBody>
                    <a:bodyPr/>
                    <a:lstStyle/>
                    <a:p>
                      <a:pPr algn="ctr"/>
                      <a:r>
                        <a:rPr lang="en-US" altLang="zh-CN" sz="1800" dirty="0"/>
                        <a:t>500</a:t>
                      </a: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tc>
                  <a:txBody>
                    <a:bodyPr/>
                    <a:lstStyle/>
                    <a:p>
                      <a:pPr algn="ctr"/>
                      <a:endParaRPr lang="zh-CN" altLang="en-US" sz="1800" dirty="0"/>
                    </a:p>
                  </a:txBody>
                  <a:tcPr marL="91428" marR="91428" marT="45731" marB="45731" anchor="ctr"/>
                </a:tc>
                <a:extLst>
                  <a:ext uri="{0D108BD9-81ED-4DB2-BD59-A6C34878D82A}">
                    <a16:rowId xmlns:a16="http://schemas.microsoft.com/office/drawing/2014/main" xmlns="" val="1094428444"/>
                  </a:ext>
                </a:extLst>
              </a:tr>
            </a:tbl>
          </a:graphicData>
        </a:graphic>
      </p:graphicFrame>
      <p:sp>
        <p:nvSpPr>
          <p:cNvPr id="14" name="文本框 13">
            <a:extLst>
              <a:ext uri="{FF2B5EF4-FFF2-40B4-BE49-F238E27FC236}">
                <a16:creationId xmlns:a16="http://schemas.microsoft.com/office/drawing/2014/main" xmlns="" id="{139B2D68-DD54-4820-A99D-88DAC73B4652}"/>
              </a:ext>
            </a:extLst>
          </p:cNvPr>
          <p:cNvSpPr txBox="1"/>
          <p:nvPr/>
        </p:nvSpPr>
        <p:spPr>
          <a:xfrm>
            <a:off x="449729" y="3626117"/>
            <a:ext cx="922820" cy="400203"/>
          </a:xfrm>
          <a:prstGeom prst="rect">
            <a:avLst/>
          </a:prstGeom>
          <a:noFill/>
        </p:spPr>
        <p:txBody>
          <a:bodyPr wrap="square" rtlCol="0">
            <a:spAutoFit/>
          </a:bodyPr>
          <a:lstStyle/>
          <a:p>
            <a:pPr algn="ctr" defTabSz="914400"/>
            <a:r>
              <a:rPr lang="zh-CN" altLang="en-US" sz="2000" dirty="0">
                <a:solidFill>
                  <a:srgbClr val="FFC000"/>
                </a:solidFill>
                <a:latin typeface="微软雅黑" panose="020B0503020204020204" pitchFamily="34" charset="-122"/>
                <a:ea typeface="微软雅黑" panose="020B0503020204020204" pitchFamily="34" charset="-122"/>
              </a:rPr>
              <a:t>用户</a:t>
            </a:r>
          </a:p>
        </p:txBody>
      </p:sp>
      <p:sp>
        <p:nvSpPr>
          <p:cNvPr id="15" name="文本框 14">
            <a:extLst>
              <a:ext uri="{FF2B5EF4-FFF2-40B4-BE49-F238E27FC236}">
                <a16:creationId xmlns:a16="http://schemas.microsoft.com/office/drawing/2014/main" xmlns="" id="{06A75916-6C71-4B63-A232-2A0FB01E6538}"/>
              </a:ext>
            </a:extLst>
          </p:cNvPr>
          <p:cNvSpPr txBox="1"/>
          <p:nvPr/>
        </p:nvSpPr>
        <p:spPr>
          <a:xfrm>
            <a:off x="9564890" y="5060686"/>
            <a:ext cx="922820" cy="369418"/>
          </a:xfrm>
          <a:prstGeom prst="rect">
            <a:avLst/>
          </a:prstGeom>
          <a:noFill/>
        </p:spPr>
        <p:txBody>
          <a:bodyPr wrap="square" rtlCol="0">
            <a:spAutoFit/>
          </a:bodyPr>
          <a:lstStyle/>
          <a:p>
            <a:pPr algn="ctr" defTabSz="914400"/>
            <a:r>
              <a:rPr lang="zh-CN" altLang="en-US" sz="1800" dirty="0">
                <a:solidFill>
                  <a:srgbClr val="FFC000"/>
                </a:solidFill>
                <a:latin typeface="微软雅黑" panose="020B0503020204020204" pitchFamily="34" charset="-122"/>
                <a:ea typeface="微软雅黑" panose="020B0503020204020204" pitchFamily="34" charset="-122"/>
              </a:rPr>
              <a:t>报表</a:t>
            </a:r>
          </a:p>
        </p:txBody>
      </p:sp>
      <p:cxnSp>
        <p:nvCxnSpPr>
          <p:cNvPr id="16" name="直接箭头连接符 15">
            <a:extLst>
              <a:ext uri="{FF2B5EF4-FFF2-40B4-BE49-F238E27FC236}">
                <a16:creationId xmlns:a16="http://schemas.microsoft.com/office/drawing/2014/main" xmlns="" id="{0C73E30A-5D37-44AF-8DB9-A0F8D0891CD5}"/>
              </a:ext>
            </a:extLst>
          </p:cNvPr>
          <p:cNvCxnSpPr>
            <a:cxnSpLocks/>
          </p:cNvCxnSpPr>
          <p:nvPr/>
        </p:nvCxnSpPr>
        <p:spPr>
          <a:xfrm flipV="1">
            <a:off x="3325411" y="3325112"/>
            <a:ext cx="0" cy="1227639"/>
          </a:xfrm>
          <a:prstGeom prst="straightConnector1">
            <a:avLst/>
          </a:prstGeom>
          <a:ln w="28575">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xmlns="" id="{74A42D20-CC49-4997-9EEB-B28C67169394}"/>
              </a:ext>
            </a:extLst>
          </p:cNvPr>
          <p:cNvSpPr/>
          <p:nvPr/>
        </p:nvSpPr>
        <p:spPr>
          <a:xfrm>
            <a:off x="2363988" y="4548367"/>
            <a:ext cx="4589450" cy="6891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chemeClr val="bg1">
                  <a:lumMod val="95000"/>
                </a:schemeClr>
              </a:solidFill>
            </a:endParaRPr>
          </a:p>
        </p:txBody>
      </p:sp>
      <p:sp>
        <p:nvSpPr>
          <p:cNvPr id="18" name="文本框 17">
            <a:extLst>
              <a:ext uri="{FF2B5EF4-FFF2-40B4-BE49-F238E27FC236}">
                <a16:creationId xmlns:a16="http://schemas.microsoft.com/office/drawing/2014/main" xmlns="" id="{0B407287-4D36-4214-9C01-B735CF565AD7}"/>
              </a:ext>
            </a:extLst>
          </p:cNvPr>
          <p:cNvSpPr txBox="1"/>
          <p:nvPr/>
        </p:nvSpPr>
        <p:spPr>
          <a:xfrm>
            <a:off x="4019882" y="4703582"/>
            <a:ext cx="1514466" cy="400203"/>
          </a:xfrm>
          <a:prstGeom prst="rect">
            <a:avLst/>
          </a:prstGeom>
          <a:noFill/>
        </p:spPr>
        <p:txBody>
          <a:bodyPr wrap="square" rtlCol="0">
            <a:spAutoFit/>
          </a:bodyPr>
          <a:lstStyle/>
          <a:p>
            <a:pPr algn="ctr" defTabSz="914400"/>
            <a:r>
              <a:rPr lang="zh-CN" altLang="en-US" sz="2000" dirty="0">
                <a:solidFill>
                  <a:schemeClr val="bg1">
                    <a:lumMod val="85000"/>
                  </a:schemeClr>
                </a:solidFill>
                <a:latin typeface="微软雅黑" panose="020B0503020204020204" pitchFamily="34" charset="-122"/>
                <a:ea typeface="微软雅黑" panose="020B0503020204020204" pitchFamily="34" charset="-122"/>
              </a:rPr>
              <a:t>数据源</a:t>
            </a:r>
          </a:p>
        </p:txBody>
      </p:sp>
      <p:sp>
        <p:nvSpPr>
          <p:cNvPr id="19" name="矩形 18">
            <a:extLst>
              <a:ext uri="{FF2B5EF4-FFF2-40B4-BE49-F238E27FC236}">
                <a16:creationId xmlns:a16="http://schemas.microsoft.com/office/drawing/2014/main" xmlns="" id="{418DDEDE-CA05-4068-BA00-3ECF57414FCD}"/>
              </a:ext>
            </a:extLst>
          </p:cNvPr>
          <p:cNvSpPr/>
          <p:nvPr/>
        </p:nvSpPr>
        <p:spPr>
          <a:xfrm>
            <a:off x="2485502" y="2683236"/>
            <a:ext cx="1561415" cy="6305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000" dirty="0">
                <a:solidFill>
                  <a:schemeClr val="bg1">
                    <a:lumMod val="95000"/>
                  </a:schemeClr>
                </a:solidFill>
                <a:latin typeface="微软雅黑" panose="020B0503020204020204" pitchFamily="34" charset="-122"/>
                <a:ea typeface="微软雅黑" panose="020B0503020204020204" pitchFamily="34" charset="-122"/>
              </a:rPr>
              <a:t>文件系统</a:t>
            </a:r>
          </a:p>
        </p:txBody>
      </p:sp>
      <p:grpSp>
        <p:nvGrpSpPr>
          <p:cNvPr id="20" name="组合 19">
            <a:extLst>
              <a:ext uri="{FF2B5EF4-FFF2-40B4-BE49-F238E27FC236}">
                <a16:creationId xmlns:a16="http://schemas.microsoft.com/office/drawing/2014/main" xmlns="" id="{D2F9B218-0745-416B-9957-2DA22B7F5E3A}"/>
              </a:ext>
            </a:extLst>
          </p:cNvPr>
          <p:cNvGrpSpPr/>
          <p:nvPr/>
        </p:nvGrpSpPr>
        <p:grpSpPr>
          <a:xfrm>
            <a:off x="962861" y="2534453"/>
            <a:ext cx="1521309" cy="412904"/>
            <a:chOff x="1281638" y="2873005"/>
            <a:chExt cx="1521507" cy="412808"/>
          </a:xfrm>
        </p:grpSpPr>
        <p:cxnSp>
          <p:nvCxnSpPr>
            <p:cNvPr id="21" name="直接箭头连接符 20">
              <a:extLst>
                <a:ext uri="{FF2B5EF4-FFF2-40B4-BE49-F238E27FC236}">
                  <a16:creationId xmlns:a16="http://schemas.microsoft.com/office/drawing/2014/main" xmlns="" id="{394050AB-2D71-4226-9D95-0FE83D639BBA}"/>
                </a:ext>
              </a:extLst>
            </p:cNvPr>
            <p:cNvCxnSpPr/>
            <p:nvPr/>
          </p:nvCxnSpPr>
          <p:spPr>
            <a:xfrm>
              <a:off x="1565120" y="3285813"/>
              <a:ext cx="1078068"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xmlns="" id="{28A4853F-8CE7-400A-A0A4-BAF2F910CD50}"/>
                </a:ext>
              </a:extLst>
            </p:cNvPr>
            <p:cNvSpPr txBox="1"/>
            <p:nvPr/>
          </p:nvSpPr>
          <p:spPr>
            <a:xfrm>
              <a:off x="1281638" y="2873005"/>
              <a:ext cx="1521507" cy="369332"/>
            </a:xfrm>
            <a:prstGeom prst="rect">
              <a:avLst/>
            </a:prstGeom>
            <a:noFill/>
          </p:spPr>
          <p:txBody>
            <a:bodyPr wrap="square" rtlCol="0">
              <a:spAutoFit/>
            </a:bodyPr>
            <a:lstStyle/>
            <a:p>
              <a:pPr algn="ctr" defTabSz="914400"/>
              <a:r>
                <a:rPr lang="zh-CN" altLang="en-US" sz="1800" dirty="0">
                  <a:solidFill>
                    <a:srgbClr val="FFC000"/>
                  </a:solidFill>
                  <a:latin typeface="微软雅黑" panose="020B0503020204020204" pitchFamily="34" charset="-122"/>
                  <a:ea typeface="微软雅黑" panose="020B0503020204020204" pitchFamily="34" charset="-122"/>
                </a:rPr>
                <a:t>①请求</a:t>
              </a:r>
            </a:p>
          </p:txBody>
        </p:sp>
      </p:grpSp>
      <p:sp>
        <p:nvSpPr>
          <p:cNvPr id="23" name="文本框 22">
            <a:extLst>
              <a:ext uri="{FF2B5EF4-FFF2-40B4-BE49-F238E27FC236}">
                <a16:creationId xmlns:a16="http://schemas.microsoft.com/office/drawing/2014/main" xmlns="" id="{BCA702BD-9349-4482-A556-00F3845310C8}"/>
              </a:ext>
            </a:extLst>
          </p:cNvPr>
          <p:cNvSpPr txBox="1"/>
          <p:nvPr/>
        </p:nvSpPr>
        <p:spPr>
          <a:xfrm>
            <a:off x="3266209" y="3608983"/>
            <a:ext cx="1462784" cy="369418"/>
          </a:xfrm>
          <a:prstGeom prst="rect">
            <a:avLst/>
          </a:prstGeom>
          <a:noFill/>
        </p:spPr>
        <p:txBody>
          <a:bodyPr wrap="square" rtlCol="0">
            <a:spAutoFit/>
          </a:bodyPr>
          <a:lstStyle/>
          <a:p>
            <a:pPr defTabSz="914400"/>
            <a:r>
              <a:rPr lang="zh-CN" altLang="en-US" sz="1800" dirty="0">
                <a:solidFill>
                  <a:srgbClr val="FFC000"/>
                </a:solidFill>
                <a:latin typeface="微软雅黑" panose="020B0503020204020204" pitchFamily="34" charset="-122"/>
                <a:ea typeface="微软雅黑" panose="020B0503020204020204" pitchFamily="34" charset="-122"/>
              </a:rPr>
              <a:t>②游标读入</a:t>
            </a:r>
          </a:p>
        </p:txBody>
      </p:sp>
      <p:sp>
        <p:nvSpPr>
          <p:cNvPr id="24" name="文本框 23">
            <a:extLst>
              <a:ext uri="{FF2B5EF4-FFF2-40B4-BE49-F238E27FC236}">
                <a16:creationId xmlns:a16="http://schemas.microsoft.com/office/drawing/2014/main" xmlns="" id="{47F2EE90-FF79-4555-A4DB-2EE4EB01DAE6}"/>
              </a:ext>
            </a:extLst>
          </p:cNvPr>
          <p:cNvSpPr txBox="1"/>
          <p:nvPr/>
        </p:nvSpPr>
        <p:spPr>
          <a:xfrm>
            <a:off x="7005036" y="2419282"/>
            <a:ext cx="1521309" cy="369418"/>
          </a:xfrm>
          <a:prstGeom prst="rect">
            <a:avLst/>
          </a:prstGeom>
          <a:noFill/>
        </p:spPr>
        <p:txBody>
          <a:bodyPr wrap="square" rtlCol="0">
            <a:spAutoFit/>
          </a:bodyPr>
          <a:lstStyle/>
          <a:p>
            <a:pPr algn="ctr" defTabSz="914400"/>
            <a:r>
              <a:rPr lang="zh-CN" altLang="en-US" sz="1800" dirty="0">
                <a:solidFill>
                  <a:srgbClr val="FFC000"/>
                </a:solidFill>
                <a:latin typeface="微软雅黑" panose="020B0503020204020204" pitchFamily="34" charset="-122"/>
                <a:ea typeface="微软雅黑" panose="020B0503020204020204" pitchFamily="34" charset="-122"/>
              </a:rPr>
              <a:t>④展现</a:t>
            </a:r>
          </a:p>
        </p:txBody>
      </p:sp>
      <p:sp>
        <p:nvSpPr>
          <p:cNvPr id="25" name="文本框 24">
            <a:extLst>
              <a:ext uri="{FF2B5EF4-FFF2-40B4-BE49-F238E27FC236}">
                <a16:creationId xmlns:a16="http://schemas.microsoft.com/office/drawing/2014/main" xmlns="" id="{09F5BA82-6751-4037-87F8-F822F5A29838}"/>
              </a:ext>
            </a:extLst>
          </p:cNvPr>
          <p:cNvSpPr txBox="1"/>
          <p:nvPr/>
        </p:nvSpPr>
        <p:spPr>
          <a:xfrm>
            <a:off x="9677248" y="1673597"/>
            <a:ext cx="1855861" cy="338632"/>
          </a:xfrm>
          <a:prstGeom prst="rect">
            <a:avLst/>
          </a:prstGeom>
          <a:noFill/>
        </p:spPr>
        <p:txBody>
          <a:bodyPr wrap="square" rtlCol="0">
            <a:spAutoFit/>
          </a:bodyPr>
          <a:lstStyle/>
          <a:p>
            <a:pPr algn="r" defTabSz="914400"/>
            <a:r>
              <a:rPr lang="zh-CN" altLang="en-US" sz="1600" dirty="0">
                <a:solidFill>
                  <a:schemeClr val="bg1">
                    <a:lumMod val="65000"/>
                  </a:schemeClr>
                </a:solidFill>
                <a:latin typeface="微软雅黑" panose="020B0503020204020204" pitchFamily="34" charset="-122"/>
                <a:ea typeface="微软雅黑" panose="020B0503020204020204" pitchFamily="34" charset="-122"/>
              </a:rPr>
              <a:t>第</a:t>
            </a:r>
            <a:r>
              <a:rPr lang="en-US" altLang="zh-CN" sz="1600" dirty="0">
                <a:solidFill>
                  <a:srgbClr val="FFC000"/>
                </a:solidFill>
                <a:latin typeface="微软雅黑" panose="020B0503020204020204" pitchFamily="34" charset="-122"/>
                <a:ea typeface="微软雅黑" panose="020B0503020204020204" pitchFamily="34" charset="-122"/>
              </a:rPr>
              <a:t>1</a:t>
            </a:r>
            <a:r>
              <a:rPr lang="zh-CN" altLang="en-US" sz="1600" dirty="0">
                <a:solidFill>
                  <a:schemeClr val="bg1">
                    <a:lumMod val="65000"/>
                  </a:schemeClr>
                </a:solidFill>
                <a:latin typeface="微软雅黑" panose="020B0503020204020204" pitchFamily="34" charset="-122"/>
                <a:ea typeface="微软雅黑" panose="020B0503020204020204" pitchFamily="34" charset="-122"/>
              </a:rPr>
              <a:t>页</a:t>
            </a:r>
            <a:r>
              <a:rPr lang="en-US" altLang="zh-CN" sz="16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600" dirty="0">
                <a:solidFill>
                  <a:schemeClr val="bg1">
                    <a:lumMod val="65000"/>
                  </a:schemeClr>
                </a:solidFill>
                <a:latin typeface="微软雅黑" panose="020B0503020204020204" pitchFamily="34" charset="-122"/>
                <a:ea typeface="微软雅黑" panose="020B0503020204020204" pitchFamily="34" charset="-122"/>
              </a:rPr>
              <a:t>共</a:t>
            </a:r>
            <a:r>
              <a:rPr lang="zh-CN" altLang="en-US"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chemeClr val="bg1">
                    <a:lumMod val="65000"/>
                  </a:schemeClr>
                </a:solidFill>
                <a:latin typeface="微软雅黑" panose="020B0503020204020204" pitchFamily="34" charset="-122"/>
                <a:ea typeface="微软雅黑" panose="020B0503020204020204" pitchFamily="34" charset="-122"/>
              </a:rPr>
              <a:t>页</a:t>
            </a:r>
          </a:p>
        </p:txBody>
      </p:sp>
      <p:cxnSp>
        <p:nvCxnSpPr>
          <p:cNvPr id="26" name="直接箭头连接符 25">
            <a:extLst>
              <a:ext uri="{FF2B5EF4-FFF2-40B4-BE49-F238E27FC236}">
                <a16:creationId xmlns:a16="http://schemas.microsoft.com/office/drawing/2014/main" xmlns="" id="{547678DD-9EBB-4C4A-9288-40C6556BD6B8}"/>
              </a:ext>
            </a:extLst>
          </p:cNvPr>
          <p:cNvCxnSpPr/>
          <p:nvPr/>
        </p:nvCxnSpPr>
        <p:spPr>
          <a:xfrm>
            <a:off x="6953440" y="2936304"/>
            <a:ext cx="1521309" cy="0"/>
          </a:xfrm>
          <a:prstGeom prst="straightConnector1">
            <a:avLst/>
          </a:prstGeom>
          <a:ln w="28575">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xmlns="" id="{6761DC71-6389-4630-B62E-B09DBE40E515}"/>
              </a:ext>
            </a:extLst>
          </p:cNvPr>
          <p:cNvCxnSpPr>
            <a:stCxn id="19" idx="3"/>
            <a:endCxn id="12" idx="1"/>
          </p:cNvCxnSpPr>
          <p:nvPr/>
        </p:nvCxnSpPr>
        <p:spPr>
          <a:xfrm flipV="1">
            <a:off x="4046917" y="2994186"/>
            <a:ext cx="991437" cy="431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xmlns="" id="{D1D7EE50-9E73-4FF6-9DF1-6EC5629602E1}"/>
              </a:ext>
            </a:extLst>
          </p:cNvPr>
          <p:cNvSpPr txBox="1"/>
          <p:nvPr/>
        </p:nvSpPr>
        <p:spPr>
          <a:xfrm>
            <a:off x="10457003" y="1688225"/>
            <a:ext cx="944479" cy="338632"/>
          </a:xfrm>
          <a:prstGeom prst="rect">
            <a:avLst/>
          </a:prstGeom>
          <a:noFill/>
        </p:spPr>
        <p:txBody>
          <a:bodyPr wrap="square" rtlCol="0">
            <a:spAutoFit/>
          </a:bodyPr>
          <a:lstStyle/>
          <a:p>
            <a:pPr algn="ctr" defTabSz="914400"/>
            <a:r>
              <a:rPr lang="en-US" altLang="zh-CN" sz="1600" dirty="0">
                <a:solidFill>
                  <a:srgbClr val="FFC000"/>
                </a:solidFill>
                <a:latin typeface="微软雅黑" panose="020B0503020204020204" pitchFamily="34" charset="-122"/>
                <a:ea typeface="微软雅黑" panose="020B0503020204020204" pitchFamily="34" charset="-122"/>
              </a:rPr>
              <a:t>10000</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39" name="矩形 38">
            <a:extLst>
              <a:ext uri="{FF2B5EF4-FFF2-40B4-BE49-F238E27FC236}">
                <a16:creationId xmlns:a16="http://schemas.microsoft.com/office/drawing/2014/main" xmlns="" id="{2F235049-1B69-4C65-AAEB-55C0EA22B177}"/>
              </a:ext>
            </a:extLst>
          </p:cNvPr>
          <p:cNvSpPr/>
          <p:nvPr/>
        </p:nvSpPr>
        <p:spPr>
          <a:xfrm>
            <a:off x="587375" y="5660967"/>
            <a:ext cx="10945734" cy="6224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prstClr val="white"/>
                </a:solidFill>
                <a:latin typeface="微软雅黑" panose="020B0503020204020204" pitchFamily="34" charset="-122"/>
                <a:ea typeface="微软雅黑" panose="020B0503020204020204" pitchFamily="34" charset="-122"/>
              </a:rPr>
              <a:t>除清单查询，还支持海量大数据分组查询</a:t>
            </a:r>
          </a:p>
        </p:txBody>
      </p:sp>
      <p:sp>
        <p:nvSpPr>
          <p:cNvPr id="40" name="文本框 39">
            <a:extLst>
              <a:ext uri="{FF2B5EF4-FFF2-40B4-BE49-F238E27FC236}">
                <a16:creationId xmlns:a16="http://schemas.microsoft.com/office/drawing/2014/main" xmlns="" id="{BE52A8AB-4DE8-44D4-B2A2-2C215D2D8542}"/>
              </a:ext>
            </a:extLst>
          </p:cNvPr>
          <p:cNvSpPr txBox="1"/>
          <p:nvPr/>
        </p:nvSpPr>
        <p:spPr>
          <a:xfrm>
            <a:off x="4086672" y="2577939"/>
            <a:ext cx="1462784" cy="369418"/>
          </a:xfrm>
          <a:prstGeom prst="rect">
            <a:avLst/>
          </a:prstGeom>
          <a:noFill/>
        </p:spPr>
        <p:txBody>
          <a:bodyPr wrap="square" rtlCol="0">
            <a:spAutoFit/>
          </a:bodyPr>
          <a:lstStyle/>
          <a:p>
            <a:pPr defTabSz="914400"/>
            <a:r>
              <a:rPr lang="zh-CN" altLang="en-US" dirty="0">
                <a:solidFill>
                  <a:srgbClr val="FFC000"/>
                </a:solidFill>
                <a:latin typeface="微软雅黑" panose="020B0503020204020204" pitchFamily="34" charset="-122"/>
                <a:ea typeface="微软雅黑" panose="020B0503020204020204" pitchFamily="34" charset="-122"/>
              </a:rPr>
              <a:t>③</a:t>
            </a:r>
            <a:r>
              <a:rPr lang="zh-CN" altLang="en-US" sz="1800" dirty="0">
                <a:solidFill>
                  <a:srgbClr val="FFC000"/>
                </a:solidFill>
                <a:latin typeface="微软雅黑" panose="020B0503020204020204" pitchFamily="34" charset="-122"/>
                <a:ea typeface="微软雅黑" panose="020B0503020204020204" pitchFamily="34" charset="-122"/>
              </a:rPr>
              <a:t>读取</a:t>
            </a:r>
          </a:p>
        </p:txBody>
      </p:sp>
      <p:sp>
        <p:nvSpPr>
          <p:cNvPr id="31" name="文本框 30">
            <a:extLst>
              <a:ext uri="{FF2B5EF4-FFF2-40B4-BE49-F238E27FC236}">
                <a16:creationId xmlns:a16="http://schemas.microsoft.com/office/drawing/2014/main" xmlns="" id="{C74519EE-6252-4ED1-B796-ADF57845971B}"/>
              </a:ext>
            </a:extLst>
          </p:cNvPr>
          <p:cNvSpPr txBox="1"/>
          <p:nvPr/>
        </p:nvSpPr>
        <p:spPr>
          <a:xfrm>
            <a:off x="2925912" y="119217"/>
            <a:ext cx="6340197" cy="707886"/>
          </a:xfrm>
          <a:prstGeom prst="rect">
            <a:avLst/>
          </a:prstGeom>
          <a:noFill/>
        </p:spPr>
        <p:txBody>
          <a:bodyPr wrap="none" rtlCol="0">
            <a:spAutoFit/>
          </a:bodyPr>
          <a:lstStyle/>
          <a:p>
            <a:pPr algn="ct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百万级大报表查询秒级响应</a:t>
            </a:r>
          </a:p>
        </p:txBody>
      </p:sp>
    </p:spTree>
    <p:extLst>
      <p:ext uri="{BB962C8B-B14F-4D97-AF65-F5344CB8AC3E}">
        <p14:creationId xmlns:p14="http://schemas.microsoft.com/office/powerpoint/2010/main" val="699692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DA4768C2-D625-465B-BD09-4DC3E8E83DC3}"/>
              </a:ext>
            </a:extLst>
          </p:cNvPr>
          <p:cNvSpPr/>
          <p:nvPr/>
        </p:nvSpPr>
        <p:spPr>
          <a:xfrm>
            <a:off x="655542" y="1044689"/>
            <a:ext cx="10483516" cy="4768621"/>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xmlns="" id="{3C1BC1BE-83A6-40B4-8369-664D0A4959E1}"/>
              </a:ext>
            </a:extLst>
          </p:cNvPr>
          <p:cNvSpPr/>
          <p:nvPr/>
        </p:nvSpPr>
        <p:spPr>
          <a:xfrm>
            <a:off x="850798" y="1310082"/>
            <a:ext cx="2133034" cy="587191"/>
          </a:xfrm>
          <a:prstGeom prst="rect">
            <a:avLst/>
          </a:prstGeom>
          <a:solidFill>
            <a:srgbClr val="FFC000"/>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b="1" i="0" u="none" strike="noStrike" kern="0" cap="none" spc="0" normalizeH="0" baseline="0" noProof="0" dirty="0">
              <a:ln>
                <a:noFill/>
              </a:ln>
              <a:effectLst/>
              <a:uLnTx/>
              <a:uFillTx/>
              <a:latin typeface="Lucida Console" panose="020B0609040504020204" pitchFamily="49" charset="0"/>
              <a:ea typeface="微软雅黑" panose="020B0503020204020204" pitchFamily="34" charset="-122"/>
            </a:endParaRPr>
          </a:p>
        </p:txBody>
      </p:sp>
      <p:sp>
        <p:nvSpPr>
          <p:cNvPr id="5" name="文本框 4">
            <a:extLst>
              <a:ext uri="{FF2B5EF4-FFF2-40B4-BE49-F238E27FC236}">
                <a16:creationId xmlns:a16="http://schemas.microsoft.com/office/drawing/2014/main" xmlns="" id="{081C0611-930D-47BB-A886-FE86C930733D}"/>
              </a:ext>
            </a:extLst>
          </p:cNvPr>
          <p:cNvSpPr txBox="1"/>
          <p:nvPr/>
        </p:nvSpPr>
        <p:spPr>
          <a:xfrm>
            <a:off x="1453608" y="1412600"/>
            <a:ext cx="1210588" cy="400110"/>
          </a:xfrm>
          <a:prstGeom prst="rect">
            <a:avLst/>
          </a:prstGeom>
          <a:noFill/>
        </p:spPr>
        <p:txBody>
          <a:bodyPr wrap="none" rtlCol="0">
            <a:spAutoFit/>
          </a:bodyPr>
          <a:lstStyle/>
          <a:p>
            <a:r>
              <a:rPr lang="zh-CN" altLang="en-US" sz="2000" b="1" dirty="0">
                <a:solidFill>
                  <a:srgbClr val="262626"/>
                </a:solidFill>
                <a:latin typeface="微软雅黑" panose="020B0503020204020204" pitchFamily="34" charset="-122"/>
                <a:ea typeface="微软雅黑" panose="020B0503020204020204" pitchFamily="34" charset="-122"/>
              </a:rPr>
              <a:t>遍历技术</a:t>
            </a:r>
          </a:p>
        </p:txBody>
      </p:sp>
      <p:grpSp>
        <p:nvGrpSpPr>
          <p:cNvPr id="6" name="组合 5">
            <a:extLst>
              <a:ext uri="{FF2B5EF4-FFF2-40B4-BE49-F238E27FC236}">
                <a16:creationId xmlns:a16="http://schemas.microsoft.com/office/drawing/2014/main" xmlns="" id="{037A1E11-CCC6-4E22-96FC-0E0376DD0F52}"/>
              </a:ext>
            </a:extLst>
          </p:cNvPr>
          <p:cNvGrpSpPr/>
          <p:nvPr/>
        </p:nvGrpSpPr>
        <p:grpSpPr>
          <a:xfrm>
            <a:off x="850798" y="2057638"/>
            <a:ext cx="2104559" cy="587191"/>
            <a:chOff x="506231" y="2234146"/>
            <a:chExt cx="2104559" cy="587191"/>
          </a:xfrm>
          <a:solidFill>
            <a:schemeClr val="bg1"/>
          </a:solidFill>
        </p:grpSpPr>
        <p:sp>
          <p:nvSpPr>
            <p:cNvPr id="7" name="矩形 6">
              <a:extLst>
                <a:ext uri="{FF2B5EF4-FFF2-40B4-BE49-F238E27FC236}">
                  <a16:creationId xmlns:a16="http://schemas.microsoft.com/office/drawing/2014/main" xmlns="" id="{FD835B74-5180-4ADE-98E0-72D1A3CE5DA1}"/>
                </a:ext>
              </a:extLst>
            </p:cNvPr>
            <p:cNvSpPr/>
            <p:nvPr/>
          </p:nvSpPr>
          <p:spPr>
            <a:xfrm>
              <a:off x="506231" y="2234146"/>
              <a:ext cx="2104559" cy="587191"/>
            </a:xfrm>
            <a:prstGeom prst="rect">
              <a:avLst/>
            </a:prstGeom>
            <a:solidFill>
              <a:srgbClr val="262626"/>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88A72484-DF54-4139-BC58-5CC3A1F3BBBA}"/>
                </a:ext>
              </a:extLst>
            </p:cNvPr>
            <p:cNvSpPr txBox="1"/>
            <p:nvPr/>
          </p:nvSpPr>
          <p:spPr>
            <a:xfrm>
              <a:off x="696748" y="2370302"/>
              <a:ext cx="1797974" cy="338554"/>
            </a:xfrm>
            <a:prstGeom prst="rect">
              <a:avLst/>
            </a:prstGeom>
            <a:solidFill>
              <a:srgbClr val="262626"/>
            </a:solid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延迟游标</a:t>
              </a:r>
            </a:p>
          </p:txBody>
        </p:sp>
      </p:grpSp>
      <p:sp>
        <p:nvSpPr>
          <p:cNvPr id="9" name="矩形 8">
            <a:extLst>
              <a:ext uri="{FF2B5EF4-FFF2-40B4-BE49-F238E27FC236}">
                <a16:creationId xmlns:a16="http://schemas.microsoft.com/office/drawing/2014/main" xmlns="" id="{4EDBBFEE-7F6D-4CA7-AAC4-840DB1FAFC43}"/>
              </a:ext>
            </a:extLst>
          </p:cNvPr>
          <p:cNvSpPr/>
          <p:nvPr/>
        </p:nvSpPr>
        <p:spPr>
          <a:xfrm>
            <a:off x="3442099" y="1310082"/>
            <a:ext cx="2104559" cy="587191"/>
          </a:xfrm>
          <a:prstGeom prst="rect">
            <a:avLst/>
          </a:prstGeom>
          <a:solidFill>
            <a:srgbClr val="FFC000"/>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b="1" i="0" u="none" strike="noStrike" kern="0" cap="none" spc="0" normalizeH="0" baseline="0" noProof="0" dirty="0">
              <a:ln>
                <a:noFill/>
              </a:ln>
              <a:effectLst/>
              <a:uLnTx/>
              <a:uFillTx/>
              <a:latin typeface="Lucida Console" panose="020B0609040504020204" pitchFamily="49" charset="0"/>
              <a:ea typeface="微软雅黑" panose="020B0503020204020204" pitchFamily="34" charset="-122"/>
            </a:endParaRPr>
          </a:p>
        </p:txBody>
      </p:sp>
      <p:sp>
        <p:nvSpPr>
          <p:cNvPr id="10" name="文本框 9">
            <a:extLst>
              <a:ext uri="{FF2B5EF4-FFF2-40B4-BE49-F238E27FC236}">
                <a16:creationId xmlns:a16="http://schemas.microsoft.com/office/drawing/2014/main" xmlns="" id="{E507F453-F7B0-40F3-B1FE-5D723546C51D}"/>
              </a:ext>
            </a:extLst>
          </p:cNvPr>
          <p:cNvSpPr txBox="1"/>
          <p:nvPr/>
        </p:nvSpPr>
        <p:spPr>
          <a:xfrm>
            <a:off x="4044909" y="1412600"/>
            <a:ext cx="1210588" cy="400110"/>
          </a:xfrm>
          <a:prstGeom prst="rect">
            <a:avLst/>
          </a:prstGeom>
          <a:noFill/>
        </p:spPr>
        <p:txBody>
          <a:bodyPr wrap="none" rtlCol="0">
            <a:spAutoFit/>
          </a:bodyPr>
          <a:lstStyle/>
          <a:p>
            <a:r>
              <a:rPr lang="zh-CN" altLang="en-US" sz="2000" b="1" dirty="0">
                <a:solidFill>
                  <a:srgbClr val="262626"/>
                </a:solidFill>
                <a:latin typeface="微软雅黑" panose="020B0503020204020204" pitchFamily="34" charset="-122"/>
                <a:ea typeface="微软雅黑" panose="020B0503020204020204" pitchFamily="34" charset="-122"/>
              </a:rPr>
              <a:t>高效关联</a:t>
            </a:r>
          </a:p>
        </p:txBody>
      </p:sp>
      <p:sp>
        <p:nvSpPr>
          <p:cNvPr id="11" name="矩形 10">
            <a:extLst>
              <a:ext uri="{FF2B5EF4-FFF2-40B4-BE49-F238E27FC236}">
                <a16:creationId xmlns:a16="http://schemas.microsoft.com/office/drawing/2014/main" xmlns="" id="{0931A19B-B79D-4B2A-BB05-33B766F9E74D}"/>
              </a:ext>
            </a:extLst>
          </p:cNvPr>
          <p:cNvSpPr/>
          <p:nvPr/>
        </p:nvSpPr>
        <p:spPr>
          <a:xfrm>
            <a:off x="6029529" y="1310082"/>
            <a:ext cx="2104559" cy="587191"/>
          </a:xfrm>
          <a:prstGeom prst="rect">
            <a:avLst/>
          </a:prstGeom>
          <a:solidFill>
            <a:srgbClr val="FFC000"/>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b="1" i="0" u="none" strike="noStrike" kern="0" cap="none" spc="0" normalizeH="0" baseline="0" noProof="0" dirty="0">
              <a:ln>
                <a:noFill/>
              </a:ln>
              <a:effectLst/>
              <a:uLnTx/>
              <a:uFillTx/>
              <a:latin typeface="Lucida Console" panose="020B0609040504020204" pitchFamily="49" charset="0"/>
              <a:ea typeface="微软雅黑" panose="020B0503020204020204" pitchFamily="34" charset="-122"/>
            </a:endParaRPr>
          </a:p>
        </p:txBody>
      </p:sp>
      <p:sp>
        <p:nvSpPr>
          <p:cNvPr id="12" name="文本框 11">
            <a:extLst>
              <a:ext uri="{FF2B5EF4-FFF2-40B4-BE49-F238E27FC236}">
                <a16:creationId xmlns:a16="http://schemas.microsoft.com/office/drawing/2014/main" xmlns="" id="{017E068E-73DF-4757-8127-27765B315388}"/>
              </a:ext>
            </a:extLst>
          </p:cNvPr>
          <p:cNvSpPr txBox="1"/>
          <p:nvPr/>
        </p:nvSpPr>
        <p:spPr>
          <a:xfrm>
            <a:off x="6632339" y="1412600"/>
            <a:ext cx="1467068" cy="400110"/>
          </a:xfrm>
          <a:prstGeom prst="rect">
            <a:avLst/>
          </a:prstGeom>
          <a:noFill/>
        </p:spPr>
        <p:txBody>
          <a:bodyPr wrap="none" rtlCol="0">
            <a:spAutoFit/>
          </a:bodyPr>
          <a:lstStyle/>
          <a:p>
            <a:r>
              <a:rPr lang="zh-CN" altLang="en-US" sz="2000" b="1" dirty="0">
                <a:solidFill>
                  <a:srgbClr val="262626"/>
                </a:solidFill>
                <a:latin typeface="微软雅黑" panose="020B0503020204020204" pitchFamily="34" charset="-122"/>
                <a:ea typeface="微软雅黑" panose="020B0503020204020204" pitchFamily="34" charset="-122"/>
              </a:rPr>
              <a:t>高性能存储</a:t>
            </a:r>
          </a:p>
        </p:txBody>
      </p:sp>
      <p:sp>
        <p:nvSpPr>
          <p:cNvPr id="13" name="矩形 12">
            <a:extLst>
              <a:ext uri="{FF2B5EF4-FFF2-40B4-BE49-F238E27FC236}">
                <a16:creationId xmlns:a16="http://schemas.microsoft.com/office/drawing/2014/main" xmlns="" id="{EA1647DA-6E53-42BD-BD89-7BCB305823BE}"/>
              </a:ext>
            </a:extLst>
          </p:cNvPr>
          <p:cNvSpPr/>
          <p:nvPr/>
        </p:nvSpPr>
        <p:spPr>
          <a:xfrm>
            <a:off x="8616959" y="1310082"/>
            <a:ext cx="2104559" cy="587191"/>
          </a:xfrm>
          <a:prstGeom prst="rect">
            <a:avLst/>
          </a:prstGeom>
          <a:solidFill>
            <a:srgbClr val="FFC000"/>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b="1" i="0" u="none" strike="noStrike" kern="0" cap="none" spc="0" normalizeH="0" baseline="0" noProof="0" dirty="0">
              <a:ln>
                <a:noFill/>
              </a:ln>
              <a:effectLst/>
              <a:uLnTx/>
              <a:uFillTx/>
              <a:latin typeface="Lucida Console" panose="020B0609040504020204" pitchFamily="49" charset="0"/>
              <a:ea typeface="微软雅黑" panose="020B0503020204020204" pitchFamily="34" charset="-122"/>
            </a:endParaRPr>
          </a:p>
        </p:txBody>
      </p:sp>
      <p:sp>
        <p:nvSpPr>
          <p:cNvPr id="14" name="文本框 13">
            <a:extLst>
              <a:ext uri="{FF2B5EF4-FFF2-40B4-BE49-F238E27FC236}">
                <a16:creationId xmlns:a16="http://schemas.microsoft.com/office/drawing/2014/main" xmlns="" id="{95FF6BFD-8E2A-4036-90A8-5D8007AFBF81}"/>
              </a:ext>
            </a:extLst>
          </p:cNvPr>
          <p:cNvSpPr txBox="1"/>
          <p:nvPr/>
        </p:nvSpPr>
        <p:spPr>
          <a:xfrm>
            <a:off x="9219769" y="1412600"/>
            <a:ext cx="1467068" cy="400110"/>
          </a:xfrm>
          <a:prstGeom prst="rect">
            <a:avLst/>
          </a:prstGeom>
          <a:noFill/>
        </p:spPr>
        <p:txBody>
          <a:bodyPr wrap="none" rtlCol="0">
            <a:spAutoFit/>
          </a:bodyPr>
          <a:lstStyle/>
          <a:p>
            <a:r>
              <a:rPr lang="zh-CN" altLang="en-US" sz="2000" b="1" dirty="0">
                <a:solidFill>
                  <a:srgbClr val="262626"/>
                </a:solidFill>
                <a:latin typeface="微软雅黑" panose="020B0503020204020204" pitchFamily="34" charset="-122"/>
                <a:ea typeface="微软雅黑" panose="020B0503020204020204" pitchFamily="34" charset="-122"/>
              </a:rPr>
              <a:t>分布式计算</a:t>
            </a:r>
          </a:p>
        </p:txBody>
      </p:sp>
      <p:sp>
        <p:nvSpPr>
          <p:cNvPr id="15" name="稻壳儿小白白(http://dwz.cn/Wu2UP)">
            <a:extLst>
              <a:ext uri="{FF2B5EF4-FFF2-40B4-BE49-F238E27FC236}">
                <a16:creationId xmlns:a16="http://schemas.microsoft.com/office/drawing/2014/main" xmlns="" id="{E99B72C7-D8C2-4DAC-AE7F-8DB697137496}"/>
              </a:ext>
            </a:extLst>
          </p:cNvPr>
          <p:cNvSpPr/>
          <p:nvPr/>
        </p:nvSpPr>
        <p:spPr bwMode="auto">
          <a:xfrm>
            <a:off x="3694528" y="1457080"/>
            <a:ext cx="268288" cy="266700"/>
          </a:xfrm>
          <a:custGeom>
            <a:avLst/>
            <a:gdLst>
              <a:gd name="T0" fmla="*/ 25 w 41"/>
              <a:gd name="T1" fmla="*/ 21 h 41"/>
              <a:gd name="T2" fmla="*/ 34 w 41"/>
              <a:gd name="T3" fmla="*/ 30 h 41"/>
              <a:gd name="T4" fmla="*/ 38 w 41"/>
              <a:gd name="T5" fmla="*/ 26 h 41"/>
              <a:gd name="T6" fmla="*/ 40 w 41"/>
              <a:gd name="T7" fmla="*/ 26 h 41"/>
              <a:gd name="T8" fmla="*/ 41 w 41"/>
              <a:gd name="T9" fmla="*/ 28 h 41"/>
              <a:gd name="T10" fmla="*/ 41 w 41"/>
              <a:gd name="T11" fmla="*/ 40 h 41"/>
              <a:gd name="T12" fmla="*/ 39 w 41"/>
              <a:gd name="T13" fmla="*/ 41 h 41"/>
              <a:gd name="T14" fmla="*/ 27 w 41"/>
              <a:gd name="T15" fmla="*/ 41 h 41"/>
              <a:gd name="T16" fmla="*/ 26 w 41"/>
              <a:gd name="T17" fmla="*/ 40 h 41"/>
              <a:gd name="T18" fmla="*/ 26 w 41"/>
              <a:gd name="T19" fmla="*/ 38 h 41"/>
              <a:gd name="T20" fmla="*/ 30 w 41"/>
              <a:gd name="T21" fmla="*/ 34 h 41"/>
              <a:gd name="T22" fmla="*/ 20 w 41"/>
              <a:gd name="T23" fmla="*/ 25 h 41"/>
              <a:gd name="T24" fmla="*/ 11 w 41"/>
              <a:gd name="T25" fmla="*/ 34 h 41"/>
              <a:gd name="T26" fmla="*/ 15 w 41"/>
              <a:gd name="T27" fmla="*/ 38 h 41"/>
              <a:gd name="T28" fmla="*/ 15 w 41"/>
              <a:gd name="T29" fmla="*/ 40 h 41"/>
              <a:gd name="T30" fmla="*/ 13 w 41"/>
              <a:gd name="T31" fmla="*/ 41 h 41"/>
              <a:gd name="T32" fmla="*/ 1 w 41"/>
              <a:gd name="T33" fmla="*/ 41 h 41"/>
              <a:gd name="T34" fmla="*/ 0 w 41"/>
              <a:gd name="T35" fmla="*/ 40 h 41"/>
              <a:gd name="T36" fmla="*/ 0 w 41"/>
              <a:gd name="T37" fmla="*/ 28 h 41"/>
              <a:gd name="T38" fmla="*/ 1 w 41"/>
              <a:gd name="T39" fmla="*/ 26 h 41"/>
              <a:gd name="T40" fmla="*/ 3 w 41"/>
              <a:gd name="T41" fmla="*/ 26 h 41"/>
              <a:gd name="T42" fmla="*/ 6 w 41"/>
              <a:gd name="T43" fmla="*/ 30 h 41"/>
              <a:gd name="T44" fmla="*/ 16 w 41"/>
              <a:gd name="T45" fmla="*/ 21 h 41"/>
              <a:gd name="T46" fmla="*/ 6 w 41"/>
              <a:gd name="T47" fmla="*/ 11 h 41"/>
              <a:gd name="T48" fmla="*/ 3 w 41"/>
              <a:gd name="T49" fmla="*/ 15 h 41"/>
              <a:gd name="T50" fmla="*/ 1 w 41"/>
              <a:gd name="T51" fmla="*/ 16 h 41"/>
              <a:gd name="T52" fmla="*/ 1 w 41"/>
              <a:gd name="T53" fmla="*/ 15 h 41"/>
              <a:gd name="T54" fmla="*/ 0 w 41"/>
              <a:gd name="T55" fmla="*/ 14 h 41"/>
              <a:gd name="T56" fmla="*/ 0 w 41"/>
              <a:gd name="T57" fmla="*/ 2 h 41"/>
              <a:gd name="T58" fmla="*/ 1 w 41"/>
              <a:gd name="T59" fmla="*/ 0 h 41"/>
              <a:gd name="T60" fmla="*/ 13 w 41"/>
              <a:gd name="T61" fmla="*/ 0 h 41"/>
              <a:gd name="T62" fmla="*/ 15 w 41"/>
              <a:gd name="T63" fmla="*/ 1 h 41"/>
              <a:gd name="T64" fmla="*/ 15 w 41"/>
              <a:gd name="T65" fmla="*/ 3 h 41"/>
              <a:gd name="T66" fmla="*/ 11 w 41"/>
              <a:gd name="T67" fmla="*/ 7 h 41"/>
              <a:gd name="T68" fmla="*/ 20 w 41"/>
              <a:gd name="T69" fmla="*/ 16 h 41"/>
              <a:gd name="T70" fmla="*/ 30 w 41"/>
              <a:gd name="T71" fmla="*/ 7 h 41"/>
              <a:gd name="T72" fmla="*/ 26 w 41"/>
              <a:gd name="T73" fmla="*/ 3 h 41"/>
              <a:gd name="T74" fmla="*/ 26 w 41"/>
              <a:gd name="T75" fmla="*/ 1 h 41"/>
              <a:gd name="T76" fmla="*/ 27 w 41"/>
              <a:gd name="T77" fmla="*/ 0 h 41"/>
              <a:gd name="T78" fmla="*/ 39 w 41"/>
              <a:gd name="T79" fmla="*/ 0 h 41"/>
              <a:gd name="T80" fmla="*/ 41 w 41"/>
              <a:gd name="T81" fmla="*/ 2 h 41"/>
              <a:gd name="T82" fmla="*/ 41 w 41"/>
              <a:gd name="T83" fmla="*/ 14 h 41"/>
              <a:gd name="T84" fmla="*/ 40 w 41"/>
              <a:gd name="T85" fmla="*/ 15 h 41"/>
              <a:gd name="T86" fmla="*/ 39 w 41"/>
              <a:gd name="T87" fmla="*/ 16 h 41"/>
              <a:gd name="T88" fmla="*/ 38 w 41"/>
              <a:gd name="T89" fmla="*/ 15 h 41"/>
              <a:gd name="T90" fmla="*/ 34 w 41"/>
              <a:gd name="T91" fmla="*/ 11 h 41"/>
              <a:gd name="T92" fmla="*/ 25 w 41"/>
              <a:gd name="T9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41">
                <a:moveTo>
                  <a:pt x="25" y="21"/>
                </a:moveTo>
                <a:cubicBezTo>
                  <a:pt x="34" y="30"/>
                  <a:pt x="34" y="30"/>
                  <a:pt x="34" y="30"/>
                </a:cubicBezTo>
                <a:cubicBezTo>
                  <a:pt x="38" y="26"/>
                  <a:pt x="38" y="26"/>
                  <a:pt x="38" y="26"/>
                </a:cubicBezTo>
                <a:cubicBezTo>
                  <a:pt x="38" y="26"/>
                  <a:pt x="39" y="26"/>
                  <a:pt x="40" y="26"/>
                </a:cubicBezTo>
                <a:cubicBezTo>
                  <a:pt x="40" y="26"/>
                  <a:pt x="41" y="27"/>
                  <a:pt x="41" y="28"/>
                </a:cubicBezTo>
                <a:cubicBezTo>
                  <a:pt x="41" y="40"/>
                  <a:pt x="41" y="40"/>
                  <a:pt x="41" y="40"/>
                </a:cubicBezTo>
                <a:cubicBezTo>
                  <a:pt x="41" y="40"/>
                  <a:pt x="40" y="41"/>
                  <a:pt x="39" y="41"/>
                </a:cubicBezTo>
                <a:cubicBezTo>
                  <a:pt x="27" y="41"/>
                  <a:pt x="27" y="41"/>
                  <a:pt x="27" y="41"/>
                </a:cubicBezTo>
                <a:cubicBezTo>
                  <a:pt x="26" y="41"/>
                  <a:pt x="26" y="41"/>
                  <a:pt x="26" y="40"/>
                </a:cubicBezTo>
                <a:cubicBezTo>
                  <a:pt x="25" y="40"/>
                  <a:pt x="25" y="39"/>
                  <a:pt x="26" y="38"/>
                </a:cubicBezTo>
                <a:cubicBezTo>
                  <a:pt x="30" y="34"/>
                  <a:pt x="30" y="34"/>
                  <a:pt x="30" y="34"/>
                </a:cubicBezTo>
                <a:cubicBezTo>
                  <a:pt x="20" y="25"/>
                  <a:pt x="20" y="25"/>
                  <a:pt x="20" y="25"/>
                </a:cubicBezTo>
                <a:cubicBezTo>
                  <a:pt x="11" y="34"/>
                  <a:pt x="11" y="34"/>
                  <a:pt x="11" y="34"/>
                </a:cubicBezTo>
                <a:cubicBezTo>
                  <a:pt x="15" y="38"/>
                  <a:pt x="15" y="38"/>
                  <a:pt x="15" y="38"/>
                </a:cubicBezTo>
                <a:cubicBezTo>
                  <a:pt x="15" y="39"/>
                  <a:pt x="15" y="40"/>
                  <a:pt x="15" y="40"/>
                </a:cubicBezTo>
                <a:cubicBezTo>
                  <a:pt x="15" y="41"/>
                  <a:pt x="14" y="41"/>
                  <a:pt x="13" y="41"/>
                </a:cubicBezTo>
                <a:cubicBezTo>
                  <a:pt x="1" y="41"/>
                  <a:pt x="1" y="41"/>
                  <a:pt x="1" y="41"/>
                </a:cubicBezTo>
                <a:cubicBezTo>
                  <a:pt x="0" y="41"/>
                  <a:pt x="0" y="40"/>
                  <a:pt x="0" y="40"/>
                </a:cubicBezTo>
                <a:cubicBezTo>
                  <a:pt x="0" y="28"/>
                  <a:pt x="0" y="28"/>
                  <a:pt x="0" y="28"/>
                </a:cubicBezTo>
                <a:cubicBezTo>
                  <a:pt x="0" y="27"/>
                  <a:pt x="0" y="26"/>
                  <a:pt x="1" y="26"/>
                </a:cubicBezTo>
                <a:cubicBezTo>
                  <a:pt x="1" y="26"/>
                  <a:pt x="2" y="26"/>
                  <a:pt x="3" y="26"/>
                </a:cubicBezTo>
                <a:cubicBezTo>
                  <a:pt x="6" y="30"/>
                  <a:pt x="6" y="30"/>
                  <a:pt x="6" y="30"/>
                </a:cubicBezTo>
                <a:cubicBezTo>
                  <a:pt x="16" y="21"/>
                  <a:pt x="16" y="21"/>
                  <a:pt x="16" y="21"/>
                </a:cubicBezTo>
                <a:cubicBezTo>
                  <a:pt x="6" y="11"/>
                  <a:pt x="6" y="11"/>
                  <a:pt x="6" y="11"/>
                </a:cubicBezTo>
                <a:cubicBezTo>
                  <a:pt x="3" y="15"/>
                  <a:pt x="3" y="15"/>
                  <a:pt x="3" y="15"/>
                </a:cubicBezTo>
                <a:cubicBezTo>
                  <a:pt x="2" y="15"/>
                  <a:pt x="2" y="16"/>
                  <a:pt x="1" y="16"/>
                </a:cubicBezTo>
                <a:cubicBezTo>
                  <a:pt x="1" y="16"/>
                  <a:pt x="1" y="15"/>
                  <a:pt x="1" y="15"/>
                </a:cubicBezTo>
                <a:cubicBezTo>
                  <a:pt x="0" y="15"/>
                  <a:pt x="0" y="14"/>
                  <a:pt x="0" y="14"/>
                </a:cubicBezTo>
                <a:cubicBezTo>
                  <a:pt x="0" y="2"/>
                  <a:pt x="0" y="2"/>
                  <a:pt x="0" y="2"/>
                </a:cubicBezTo>
                <a:cubicBezTo>
                  <a:pt x="0" y="1"/>
                  <a:pt x="0" y="0"/>
                  <a:pt x="1" y="0"/>
                </a:cubicBezTo>
                <a:cubicBezTo>
                  <a:pt x="13" y="0"/>
                  <a:pt x="13" y="0"/>
                  <a:pt x="13" y="0"/>
                </a:cubicBezTo>
                <a:cubicBezTo>
                  <a:pt x="14" y="0"/>
                  <a:pt x="15" y="1"/>
                  <a:pt x="15" y="1"/>
                </a:cubicBezTo>
                <a:cubicBezTo>
                  <a:pt x="15" y="2"/>
                  <a:pt x="15" y="3"/>
                  <a:pt x="15" y="3"/>
                </a:cubicBezTo>
                <a:cubicBezTo>
                  <a:pt x="11" y="7"/>
                  <a:pt x="11" y="7"/>
                  <a:pt x="11" y="7"/>
                </a:cubicBezTo>
                <a:cubicBezTo>
                  <a:pt x="20" y="16"/>
                  <a:pt x="20" y="16"/>
                  <a:pt x="20" y="16"/>
                </a:cubicBezTo>
                <a:cubicBezTo>
                  <a:pt x="30" y="7"/>
                  <a:pt x="30" y="7"/>
                  <a:pt x="30" y="7"/>
                </a:cubicBezTo>
                <a:cubicBezTo>
                  <a:pt x="26" y="3"/>
                  <a:pt x="26" y="3"/>
                  <a:pt x="26" y="3"/>
                </a:cubicBezTo>
                <a:cubicBezTo>
                  <a:pt x="25" y="3"/>
                  <a:pt x="25" y="2"/>
                  <a:pt x="26" y="1"/>
                </a:cubicBezTo>
                <a:cubicBezTo>
                  <a:pt x="26" y="1"/>
                  <a:pt x="26" y="0"/>
                  <a:pt x="27" y="0"/>
                </a:cubicBezTo>
                <a:cubicBezTo>
                  <a:pt x="39" y="0"/>
                  <a:pt x="39" y="0"/>
                  <a:pt x="39" y="0"/>
                </a:cubicBezTo>
                <a:cubicBezTo>
                  <a:pt x="40" y="0"/>
                  <a:pt x="41" y="1"/>
                  <a:pt x="41" y="2"/>
                </a:cubicBezTo>
                <a:cubicBezTo>
                  <a:pt x="41" y="14"/>
                  <a:pt x="41" y="14"/>
                  <a:pt x="41" y="14"/>
                </a:cubicBezTo>
                <a:cubicBezTo>
                  <a:pt x="41" y="14"/>
                  <a:pt x="40" y="15"/>
                  <a:pt x="40" y="15"/>
                </a:cubicBezTo>
                <a:cubicBezTo>
                  <a:pt x="40" y="15"/>
                  <a:pt x="39" y="16"/>
                  <a:pt x="39" y="16"/>
                </a:cubicBezTo>
                <a:cubicBezTo>
                  <a:pt x="39" y="16"/>
                  <a:pt x="38" y="15"/>
                  <a:pt x="38" y="15"/>
                </a:cubicBezTo>
                <a:cubicBezTo>
                  <a:pt x="34" y="11"/>
                  <a:pt x="34" y="11"/>
                  <a:pt x="34" y="11"/>
                </a:cubicBezTo>
                <a:lnTo>
                  <a:pt x="25" y="21"/>
                </a:lnTo>
                <a:close/>
              </a:path>
            </a:pathLst>
          </a:custGeom>
          <a:solidFill>
            <a:schemeClr val="tx1">
              <a:lumMod val="75000"/>
              <a:lumOff val="25000"/>
            </a:schemeClr>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effectLst/>
              <a:uLnTx/>
              <a:uFillTx/>
              <a:cs typeface="+mn-ea"/>
              <a:sym typeface="Arial" panose="020B0604020202020204" pitchFamily="34" charset="0"/>
            </a:endParaRPr>
          </a:p>
        </p:txBody>
      </p:sp>
      <p:sp>
        <p:nvSpPr>
          <p:cNvPr id="16" name="稻壳儿小白白(http://dwz.cn/Wu2UP)">
            <a:extLst>
              <a:ext uri="{FF2B5EF4-FFF2-40B4-BE49-F238E27FC236}">
                <a16:creationId xmlns:a16="http://schemas.microsoft.com/office/drawing/2014/main" xmlns="" id="{D5E8ED98-28A0-4A58-AFF5-44333EE43A12}"/>
              </a:ext>
            </a:extLst>
          </p:cNvPr>
          <p:cNvSpPr>
            <a:spLocks noEditPoints="1"/>
          </p:cNvSpPr>
          <p:nvPr/>
        </p:nvSpPr>
        <p:spPr bwMode="auto">
          <a:xfrm>
            <a:off x="1041315" y="1457080"/>
            <a:ext cx="330200" cy="311150"/>
          </a:xfrm>
          <a:custGeom>
            <a:avLst/>
            <a:gdLst>
              <a:gd name="T0" fmla="*/ 29 w 51"/>
              <a:gd name="T1" fmla="*/ 28 h 48"/>
              <a:gd name="T2" fmla="*/ 31 w 51"/>
              <a:gd name="T3" fmla="*/ 34 h 48"/>
              <a:gd name="T4" fmla="*/ 26 w 51"/>
              <a:gd name="T5" fmla="*/ 38 h 48"/>
              <a:gd name="T6" fmla="*/ 20 w 51"/>
              <a:gd name="T7" fmla="*/ 41 h 48"/>
              <a:gd name="T8" fmla="*/ 13 w 51"/>
              <a:gd name="T9" fmla="*/ 41 h 48"/>
              <a:gd name="T10" fmla="*/ 8 w 51"/>
              <a:gd name="T11" fmla="*/ 38 h 48"/>
              <a:gd name="T12" fmla="*/ 3 w 51"/>
              <a:gd name="T13" fmla="*/ 34 h 48"/>
              <a:gd name="T14" fmla="*/ 4 w 51"/>
              <a:gd name="T15" fmla="*/ 28 h 48"/>
              <a:gd name="T16" fmla="*/ 0 w 51"/>
              <a:gd name="T17" fmla="*/ 22 h 48"/>
              <a:gd name="T18" fmla="*/ 5 w 51"/>
              <a:gd name="T19" fmla="*/ 18 h 48"/>
              <a:gd name="T20" fmla="*/ 3 w 51"/>
              <a:gd name="T21" fmla="*/ 14 h 48"/>
              <a:gd name="T22" fmla="*/ 11 w 51"/>
              <a:gd name="T23" fmla="*/ 13 h 48"/>
              <a:gd name="T24" fmla="*/ 14 w 51"/>
              <a:gd name="T25" fmla="*/ 7 h 48"/>
              <a:gd name="T26" fmla="*/ 21 w 51"/>
              <a:gd name="T27" fmla="*/ 12 h 48"/>
              <a:gd name="T28" fmla="*/ 26 w 51"/>
              <a:gd name="T29" fmla="*/ 10 h 48"/>
              <a:gd name="T30" fmla="*/ 31 w 51"/>
              <a:gd name="T31" fmla="*/ 15 h 48"/>
              <a:gd name="T32" fmla="*/ 33 w 51"/>
              <a:gd name="T33" fmla="*/ 21 h 48"/>
              <a:gd name="T34" fmla="*/ 17 w 51"/>
              <a:gd name="T35" fmla="*/ 17 h 48"/>
              <a:gd name="T36" fmla="*/ 24 w 51"/>
              <a:gd name="T37" fmla="*/ 24 h 48"/>
              <a:gd name="T38" fmla="*/ 47 w 51"/>
              <a:gd name="T39" fmla="*/ 13 h 48"/>
              <a:gd name="T40" fmla="*/ 47 w 51"/>
              <a:gd name="T41" fmla="*/ 18 h 48"/>
              <a:gd name="T42" fmla="*/ 41 w 51"/>
              <a:gd name="T43" fmla="*/ 17 h 48"/>
              <a:gd name="T44" fmla="*/ 34 w 51"/>
              <a:gd name="T45" fmla="*/ 18 h 48"/>
              <a:gd name="T46" fmla="*/ 34 w 51"/>
              <a:gd name="T47" fmla="*/ 13 h 48"/>
              <a:gd name="T48" fmla="*/ 34 w 51"/>
              <a:gd name="T49" fmla="*/ 8 h 48"/>
              <a:gd name="T50" fmla="*/ 34 w 51"/>
              <a:gd name="T51" fmla="*/ 2 h 48"/>
              <a:gd name="T52" fmla="*/ 41 w 51"/>
              <a:gd name="T53" fmla="*/ 3 h 48"/>
              <a:gd name="T54" fmla="*/ 44 w 51"/>
              <a:gd name="T55" fmla="*/ 0 h 48"/>
              <a:gd name="T56" fmla="*/ 46 w 51"/>
              <a:gd name="T57" fmla="*/ 6 h 48"/>
              <a:gd name="T58" fmla="*/ 51 w 51"/>
              <a:gd name="T59" fmla="*/ 12 h 48"/>
              <a:gd name="T60" fmla="*/ 46 w 51"/>
              <a:gd name="T61" fmla="*/ 42 h 48"/>
              <a:gd name="T62" fmla="*/ 44 w 51"/>
              <a:gd name="T63" fmla="*/ 48 h 48"/>
              <a:gd name="T64" fmla="*/ 40 w 51"/>
              <a:gd name="T65" fmla="*/ 45 h 48"/>
              <a:gd name="T66" fmla="*/ 34 w 51"/>
              <a:gd name="T67" fmla="*/ 46 h 48"/>
              <a:gd name="T68" fmla="*/ 30 w 51"/>
              <a:gd name="T69" fmla="*/ 40 h 48"/>
              <a:gd name="T70" fmla="*/ 35 w 51"/>
              <a:gd name="T71" fmla="*/ 34 h 48"/>
              <a:gd name="T72" fmla="*/ 37 w 51"/>
              <a:gd name="T73" fmla="*/ 28 h 48"/>
              <a:gd name="T74" fmla="*/ 42 w 51"/>
              <a:gd name="T75" fmla="*/ 31 h 48"/>
              <a:gd name="T76" fmla="*/ 47 w 51"/>
              <a:gd name="T77" fmla="*/ 30 h 48"/>
              <a:gd name="T78" fmla="*/ 47 w 51"/>
              <a:gd name="T79" fmla="*/ 35 h 48"/>
              <a:gd name="T80" fmla="*/ 41 w 51"/>
              <a:gd name="T81" fmla="*/ 7 h 48"/>
              <a:gd name="T82" fmla="*/ 44 w 51"/>
              <a:gd name="T83" fmla="*/ 10 h 48"/>
              <a:gd name="T84" fmla="*/ 37 w 51"/>
              <a:gd name="T85" fmla="*/ 38 h 48"/>
              <a:gd name="T86" fmla="*/ 41 w 51"/>
              <a:gd name="T8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48">
                <a:moveTo>
                  <a:pt x="34" y="27"/>
                </a:moveTo>
                <a:cubicBezTo>
                  <a:pt x="34" y="27"/>
                  <a:pt x="34" y="27"/>
                  <a:pt x="33" y="27"/>
                </a:cubicBezTo>
                <a:cubicBezTo>
                  <a:pt x="29" y="28"/>
                  <a:pt x="29" y="28"/>
                  <a:pt x="29" y="28"/>
                </a:cubicBezTo>
                <a:cubicBezTo>
                  <a:pt x="29" y="29"/>
                  <a:pt x="29" y="29"/>
                  <a:pt x="28" y="30"/>
                </a:cubicBezTo>
                <a:cubicBezTo>
                  <a:pt x="29" y="31"/>
                  <a:pt x="30" y="32"/>
                  <a:pt x="31" y="33"/>
                </a:cubicBezTo>
                <a:cubicBezTo>
                  <a:pt x="31" y="33"/>
                  <a:pt x="31" y="33"/>
                  <a:pt x="31" y="34"/>
                </a:cubicBezTo>
                <a:cubicBezTo>
                  <a:pt x="31" y="34"/>
                  <a:pt x="31" y="34"/>
                  <a:pt x="31" y="34"/>
                </a:cubicBezTo>
                <a:cubicBezTo>
                  <a:pt x="30" y="35"/>
                  <a:pt x="27" y="38"/>
                  <a:pt x="26" y="38"/>
                </a:cubicBezTo>
                <a:cubicBezTo>
                  <a:pt x="26" y="38"/>
                  <a:pt x="26" y="38"/>
                  <a:pt x="26" y="38"/>
                </a:cubicBezTo>
                <a:cubicBezTo>
                  <a:pt x="23" y="36"/>
                  <a:pt x="23" y="36"/>
                  <a:pt x="23" y="36"/>
                </a:cubicBezTo>
                <a:cubicBezTo>
                  <a:pt x="22" y="36"/>
                  <a:pt x="21" y="36"/>
                  <a:pt x="21" y="36"/>
                </a:cubicBezTo>
                <a:cubicBezTo>
                  <a:pt x="20" y="38"/>
                  <a:pt x="20" y="39"/>
                  <a:pt x="20" y="41"/>
                </a:cubicBezTo>
                <a:cubicBezTo>
                  <a:pt x="20" y="41"/>
                  <a:pt x="20" y="41"/>
                  <a:pt x="19" y="41"/>
                </a:cubicBezTo>
                <a:cubicBezTo>
                  <a:pt x="14" y="41"/>
                  <a:pt x="14" y="41"/>
                  <a:pt x="14" y="41"/>
                </a:cubicBezTo>
                <a:cubicBezTo>
                  <a:pt x="14" y="41"/>
                  <a:pt x="13" y="41"/>
                  <a:pt x="13" y="41"/>
                </a:cubicBezTo>
                <a:cubicBezTo>
                  <a:pt x="13" y="36"/>
                  <a:pt x="13" y="36"/>
                  <a:pt x="13" y="36"/>
                </a:cubicBezTo>
                <a:cubicBezTo>
                  <a:pt x="12" y="36"/>
                  <a:pt x="11" y="36"/>
                  <a:pt x="11" y="36"/>
                </a:cubicBezTo>
                <a:cubicBezTo>
                  <a:pt x="8" y="38"/>
                  <a:pt x="8" y="38"/>
                  <a:pt x="8" y="38"/>
                </a:cubicBezTo>
                <a:cubicBezTo>
                  <a:pt x="7" y="38"/>
                  <a:pt x="7" y="38"/>
                  <a:pt x="7" y="38"/>
                </a:cubicBezTo>
                <a:cubicBezTo>
                  <a:pt x="7" y="38"/>
                  <a:pt x="7" y="38"/>
                  <a:pt x="7" y="38"/>
                </a:cubicBezTo>
                <a:cubicBezTo>
                  <a:pt x="6" y="37"/>
                  <a:pt x="3" y="34"/>
                  <a:pt x="3" y="34"/>
                </a:cubicBezTo>
                <a:cubicBezTo>
                  <a:pt x="3" y="33"/>
                  <a:pt x="3" y="33"/>
                  <a:pt x="3" y="33"/>
                </a:cubicBezTo>
                <a:cubicBezTo>
                  <a:pt x="4" y="32"/>
                  <a:pt x="4" y="31"/>
                  <a:pt x="5" y="30"/>
                </a:cubicBezTo>
                <a:cubicBezTo>
                  <a:pt x="5" y="29"/>
                  <a:pt x="5" y="29"/>
                  <a:pt x="4" y="28"/>
                </a:cubicBezTo>
                <a:cubicBezTo>
                  <a:pt x="0" y="27"/>
                  <a:pt x="0" y="27"/>
                  <a:pt x="0" y="27"/>
                </a:cubicBezTo>
                <a:cubicBezTo>
                  <a:pt x="0" y="27"/>
                  <a:pt x="0" y="27"/>
                  <a:pt x="0" y="26"/>
                </a:cubicBezTo>
                <a:cubicBezTo>
                  <a:pt x="0" y="22"/>
                  <a:pt x="0" y="22"/>
                  <a:pt x="0" y="22"/>
                </a:cubicBezTo>
                <a:cubicBezTo>
                  <a:pt x="0" y="21"/>
                  <a:pt x="0" y="21"/>
                  <a:pt x="0" y="21"/>
                </a:cubicBezTo>
                <a:cubicBezTo>
                  <a:pt x="4" y="20"/>
                  <a:pt x="4" y="20"/>
                  <a:pt x="4" y="20"/>
                </a:cubicBezTo>
                <a:cubicBezTo>
                  <a:pt x="5" y="19"/>
                  <a:pt x="5" y="19"/>
                  <a:pt x="5" y="18"/>
                </a:cubicBezTo>
                <a:cubicBezTo>
                  <a:pt x="4" y="17"/>
                  <a:pt x="4" y="16"/>
                  <a:pt x="3" y="15"/>
                </a:cubicBezTo>
                <a:cubicBezTo>
                  <a:pt x="3" y="15"/>
                  <a:pt x="3" y="15"/>
                  <a:pt x="3" y="14"/>
                </a:cubicBezTo>
                <a:cubicBezTo>
                  <a:pt x="3" y="14"/>
                  <a:pt x="3" y="14"/>
                  <a:pt x="3" y="14"/>
                </a:cubicBezTo>
                <a:cubicBezTo>
                  <a:pt x="3" y="13"/>
                  <a:pt x="6" y="10"/>
                  <a:pt x="7" y="10"/>
                </a:cubicBezTo>
                <a:cubicBezTo>
                  <a:pt x="7" y="10"/>
                  <a:pt x="7" y="10"/>
                  <a:pt x="8" y="10"/>
                </a:cubicBezTo>
                <a:cubicBezTo>
                  <a:pt x="11" y="13"/>
                  <a:pt x="11" y="13"/>
                  <a:pt x="11" y="13"/>
                </a:cubicBezTo>
                <a:cubicBezTo>
                  <a:pt x="11" y="12"/>
                  <a:pt x="12" y="12"/>
                  <a:pt x="13" y="12"/>
                </a:cubicBezTo>
                <a:cubicBezTo>
                  <a:pt x="13" y="10"/>
                  <a:pt x="13" y="9"/>
                  <a:pt x="13" y="8"/>
                </a:cubicBezTo>
                <a:cubicBezTo>
                  <a:pt x="14" y="7"/>
                  <a:pt x="14" y="7"/>
                  <a:pt x="14" y="7"/>
                </a:cubicBezTo>
                <a:cubicBezTo>
                  <a:pt x="19" y="7"/>
                  <a:pt x="19" y="7"/>
                  <a:pt x="19" y="7"/>
                </a:cubicBezTo>
                <a:cubicBezTo>
                  <a:pt x="20" y="7"/>
                  <a:pt x="20" y="7"/>
                  <a:pt x="20" y="8"/>
                </a:cubicBezTo>
                <a:cubicBezTo>
                  <a:pt x="21" y="12"/>
                  <a:pt x="21" y="12"/>
                  <a:pt x="21" y="12"/>
                </a:cubicBezTo>
                <a:cubicBezTo>
                  <a:pt x="21" y="12"/>
                  <a:pt x="22" y="12"/>
                  <a:pt x="23" y="13"/>
                </a:cubicBezTo>
                <a:cubicBezTo>
                  <a:pt x="26" y="10"/>
                  <a:pt x="26" y="10"/>
                  <a:pt x="26" y="10"/>
                </a:cubicBezTo>
                <a:cubicBezTo>
                  <a:pt x="26" y="10"/>
                  <a:pt x="26" y="10"/>
                  <a:pt x="26" y="10"/>
                </a:cubicBezTo>
                <a:cubicBezTo>
                  <a:pt x="27" y="10"/>
                  <a:pt x="27" y="10"/>
                  <a:pt x="27" y="10"/>
                </a:cubicBezTo>
                <a:cubicBezTo>
                  <a:pt x="28" y="11"/>
                  <a:pt x="31" y="14"/>
                  <a:pt x="31" y="14"/>
                </a:cubicBezTo>
                <a:cubicBezTo>
                  <a:pt x="31" y="15"/>
                  <a:pt x="31" y="15"/>
                  <a:pt x="31" y="15"/>
                </a:cubicBezTo>
                <a:cubicBezTo>
                  <a:pt x="30" y="16"/>
                  <a:pt x="29" y="17"/>
                  <a:pt x="28" y="18"/>
                </a:cubicBezTo>
                <a:cubicBezTo>
                  <a:pt x="29" y="19"/>
                  <a:pt x="29" y="19"/>
                  <a:pt x="29" y="20"/>
                </a:cubicBezTo>
                <a:cubicBezTo>
                  <a:pt x="33" y="21"/>
                  <a:pt x="33" y="21"/>
                  <a:pt x="33" y="21"/>
                </a:cubicBezTo>
                <a:cubicBezTo>
                  <a:pt x="34" y="21"/>
                  <a:pt x="34" y="21"/>
                  <a:pt x="34" y="22"/>
                </a:cubicBezTo>
                <a:lnTo>
                  <a:pt x="34" y="27"/>
                </a:lnTo>
                <a:close/>
                <a:moveTo>
                  <a:pt x="17" y="17"/>
                </a:moveTo>
                <a:cubicBezTo>
                  <a:pt x="13" y="17"/>
                  <a:pt x="10" y="20"/>
                  <a:pt x="10" y="24"/>
                </a:cubicBezTo>
                <a:cubicBezTo>
                  <a:pt x="10" y="28"/>
                  <a:pt x="13" y="31"/>
                  <a:pt x="17" y="31"/>
                </a:cubicBezTo>
                <a:cubicBezTo>
                  <a:pt x="20" y="31"/>
                  <a:pt x="24" y="28"/>
                  <a:pt x="24" y="24"/>
                </a:cubicBezTo>
                <a:cubicBezTo>
                  <a:pt x="24" y="20"/>
                  <a:pt x="20" y="17"/>
                  <a:pt x="17" y="17"/>
                </a:cubicBezTo>
                <a:close/>
                <a:moveTo>
                  <a:pt x="51" y="12"/>
                </a:moveTo>
                <a:cubicBezTo>
                  <a:pt x="51" y="13"/>
                  <a:pt x="48" y="13"/>
                  <a:pt x="47" y="13"/>
                </a:cubicBezTo>
                <a:cubicBezTo>
                  <a:pt x="47" y="14"/>
                  <a:pt x="47" y="14"/>
                  <a:pt x="46" y="14"/>
                </a:cubicBezTo>
                <a:cubicBezTo>
                  <a:pt x="46" y="15"/>
                  <a:pt x="48" y="18"/>
                  <a:pt x="48" y="18"/>
                </a:cubicBezTo>
                <a:cubicBezTo>
                  <a:pt x="48" y="18"/>
                  <a:pt x="48" y="18"/>
                  <a:pt x="47" y="18"/>
                </a:cubicBezTo>
                <a:cubicBezTo>
                  <a:pt x="47" y="19"/>
                  <a:pt x="44" y="20"/>
                  <a:pt x="44" y="20"/>
                </a:cubicBezTo>
                <a:cubicBezTo>
                  <a:pt x="44" y="20"/>
                  <a:pt x="42" y="18"/>
                  <a:pt x="42" y="17"/>
                </a:cubicBezTo>
                <a:cubicBezTo>
                  <a:pt x="41" y="17"/>
                  <a:pt x="41" y="17"/>
                  <a:pt x="41" y="17"/>
                </a:cubicBezTo>
                <a:cubicBezTo>
                  <a:pt x="40" y="17"/>
                  <a:pt x="40" y="17"/>
                  <a:pt x="40" y="17"/>
                </a:cubicBezTo>
                <a:cubicBezTo>
                  <a:pt x="40" y="18"/>
                  <a:pt x="38" y="20"/>
                  <a:pt x="37" y="20"/>
                </a:cubicBezTo>
                <a:cubicBezTo>
                  <a:pt x="37" y="20"/>
                  <a:pt x="34" y="19"/>
                  <a:pt x="34" y="18"/>
                </a:cubicBezTo>
                <a:cubicBezTo>
                  <a:pt x="34" y="18"/>
                  <a:pt x="34" y="18"/>
                  <a:pt x="34" y="18"/>
                </a:cubicBezTo>
                <a:cubicBezTo>
                  <a:pt x="34" y="18"/>
                  <a:pt x="35" y="15"/>
                  <a:pt x="35" y="14"/>
                </a:cubicBezTo>
                <a:cubicBezTo>
                  <a:pt x="35" y="14"/>
                  <a:pt x="35" y="14"/>
                  <a:pt x="34" y="13"/>
                </a:cubicBezTo>
                <a:cubicBezTo>
                  <a:pt x="34" y="13"/>
                  <a:pt x="30" y="13"/>
                  <a:pt x="30" y="12"/>
                </a:cubicBezTo>
                <a:cubicBezTo>
                  <a:pt x="30" y="8"/>
                  <a:pt x="30" y="8"/>
                  <a:pt x="30" y="8"/>
                </a:cubicBezTo>
                <a:cubicBezTo>
                  <a:pt x="30" y="8"/>
                  <a:pt x="34" y="8"/>
                  <a:pt x="34" y="8"/>
                </a:cubicBezTo>
                <a:cubicBezTo>
                  <a:pt x="35" y="7"/>
                  <a:pt x="35" y="7"/>
                  <a:pt x="35" y="6"/>
                </a:cubicBezTo>
                <a:cubicBezTo>
                  <a:pt x="35" y="6"/>
                  <a:pt x="34" y="3"/>
                  <a:pt x="34" y="3"/>
                </a:cubicBezTo>
                <a:cubicBezTo>
                  <a:pt x="34" y="2"/>
                  <a:pt x="34" y="2"/>
                  <a:pt x="34" y="2"/>
                </a:cubicBezTo>
                <a:cubicBezTo>
                  <a:pt x="34" y="2"/>
                  <a:pt x="37" y="0"/>
                  <a:pt x="37" y="0"/>
                </a:cubicBezTo>
                <a:cubicBezTo>
                  <a:pt x="38" y="0"/>
                  <a:pt x="40" y="3"/>
                  <a:pt x="40" y="4"/>
                </a:cubicBezTo>
                <a:cubicBezTo>
                  <a:pt x="40" y="4"/>
                  <a:pt x="40" y="3"/>
                  <a:pt x="41" y="3"/>
                </a:cubicBezTo>
                <a:cubicBezTo>
                  <a:pt x="41" y="3"/>
                  <a:pt x="41" y="4"/>
                  <a:pt x="42" y="4"/>
                </a:cubicBezTo>
                <a:cubicBezTo>
                  <a:pt x="42" y="2"/>
                  <a:pt x="43" y="1"/>
                  <a:pt x="44" y="1"/>
                </a:cubicBezTo>
                <a:cubicBezTo>
                  <a:pt x="44" y="0"/>
                  <a:pt x="44" y="0"/>
                  <a:pt x="44" y="0"/>
                </a:cubicBezTo>
                <a:cubicBezTo>
                  <a:pt x="44" y="0"/>
                  <a:pt x="47" y="2"/>
                  <a:pt x="47" y="2"/>
                </a:cubicBezTo>
                <a:cubicBezTo>
                  <a:pt x="48" y="2"/>
                  <a:pt x="48" y="2"/>
                  <a:pt x="48" y="3"/>
                </a:cubicBezTo>
                <a:cubicBezTo>
                  <a:pt x="48" y="3"/>
                  <a:pt x="46" y="6"/>
                  <a:pt x="46" y="6"/>
                </a:cubicBezTo>
                <a:cubicBezTo>
                  <a:pt x="47" y="7"/>
                  <a:pt x="47" y="7"/>
                  <a:pt x="47" y="8"/>
                </a:cubicBezTo>
                <a:cubicBezTo>
                  <a:pt x="48" y="8"/>
                  <a:pt x="51" y="8"/>
                  <a:pt x="51" y="8"/>
                </a:cubicBezTo>
                <a:lnTo>
                  <a:pt x="51" y="12"/>
                </a:lnTo>
                <a:close/>
                <a:moveTo>
                  <a:pt x="51" y="40"/>
                </a:moveTo>
                <a:cubicBezTo>
                  <a:pt x="51" y="40"/>
                  <a:pt x="48" y="40"/>
                  <a:pt x="47" y="40"/>
                </a:cubicBezTo>
                <a:cubicBezTo>
                  <a:pt x="47" y="41"/>
                  <a:pt x="47" y="41"/>
                  <a:pt x="46" y="42"/>
                </a:cubicBezTo>
                <a:cubicBezTo>
                  <a:pt x="46" y="42"/>
                  <a:pt x="48" y="45"/>
                  <a:pt x="48" y="46"/>
                </a:cubicBezTo>
                <a:cubicBezTo>
                  <a:pt x="48" y="46"/>
                  <a:pt x="48" y="46"/>
                  <a:pt x="47" y="46"/>
                </a:cubicBezTo>
                <a:cubicBezTo>
                  <a:pt x="47" y="46"/>
                  <a:pt x="44" y="48"/>
                  <a:pt x="44" y="48"/>
                </a:cubicBezTo>
                <a:cubicBezTo>
                  <a:pt x="44" y="48"/>
                  <a:pt x="42" y="45"/>
                  <a:pt x="42" y="45"/>
                </a:cubicBezTo>
                <a:cubicBezTo>
                  <a:pt x="41" y="45"/>
                  <a:pt x="41" y="45"/>
                  <a:pt x="41" y="45"/>
                </a:cubicBezTo>
                <a:cubicBezTo>
                  <a:pt x="40" y="45"/>
                  <a:pt x="40" y="45"/>
                  <a:pt x="40" y="45"/>
                </a:cubicBezTo>
                <a:cubicBezTo>
                  <a:pt x="40" y="45"/>
                  <a:pt x="38" y="48"/>
                  <a:pt x="37" y="48"/>
                </a:cubicBezTo>
                <a:cubicBezTo>
                  <a:pt x="37" y="48"/>
                  <a:pt x="34" y="46"/>
                  <a:pt x="34" y="46"/>
                </a:cubicBezTo>
                <a:cubicBezTo>
                  <a:pt x="34" y="46"/>
                  <a:pt x="34" y="46"/>
                  <a:pt x="34" y="46"/>
                </a:cubicBezTo>
                <a:cubicBezTo>
                  <a:pt x="34" y="45"/>
                  <a:pt x="35" y="42"/>
                  <a:pt x="35" y="42"/>
                </a:cubicBezTo>
                <a:cubicBezTo>
                  <a:pt x="35" y="41"/>
                  <a:pt x="35" y="41"/>
                  <a:pt x="34" y="40"/>
                </a:cubicBezTo>
                <a:cubicBezTo>
                  <a:pt x="34" y="40"/>
                  <a:pt x="30" y="40"/>
                  <a:pt x="30" y="40"/>
                </a:cubicBezTo>
                <a:cubicBezTo>
                  <a:pt x="30" y="36"/>
                  <a:pt x="30" y="36"/>
                  <a:pt x="30" y="36"/>
                </a:cubicBezTo>
                <a:cubicBezTo>
                  <a:pt x="30" y="35"/>
                  <a:pt x="34" y="35"/>
                  <a:pt x="34" y="35"/>
                </a:cubicBezTo>
                <a:cubicBezTo>
                  <a:pt x="35" y="35"/>
                  <a:pt x="35" y="34"/>
                  <a:pt x="35" y="34"/>
                </a:cubicBezTo>
                <a:cubicBezTo>
                  <a:pt x="35" y="33"/>
                  <a:pt x="34" y="30"/>
                  <a:pt x="34" y="30"/>
                </a:cubicBezTo>
                <a:cubicBezTo>
                  <a:pt x="34" y="30"/>
                  <a:pt x="34" y="30"/>
                  <a:pt x="34" y="30"/>
                </a:cubicBezTo>
                <a:cubicBezTo>
                  <a:pt x="34" y="30"/>
                  <a:pt x="37" y="28"/>
                  <a:pt x="37" y="28"/>
                </a:cubicBezTo>
                <a:cubicBezTo>
                  <a:pt x="38" y="28"/>
                  <a:pt x="40" y="31"/>
                  <a:pt x="40" y="31"/>
                </a:cubicBezTo>
                <a:cubicBezTo>
                  <a:pt x="40" y="31"/>
                  <a:pt x="40" y="31"/>
                  <a:pt x="41" y="31"/>
                </a:cubicBezTo>
                <a:cubicBezTo>
                  <a:pt x="41" y="31"/>
                  <a:pt x="41" y="31"/>
                  <a:pt x="42" y="31"/>
                </a:cubicBezTo>
                <a:cubicBezTo>
                  <a:pt x="42" y="30"/>
                  <a:pt x="43" y="29"/>
                  <a:pt x="44" y="28"/>
                </a:cubicBezTo>
                <a:cubicBezTo>
                  <a:pt x="44" y="28"/>
                  <a:pt x="44" y="28"/>
                  <a:pt x="44" y="28"/>
                </a:cubicBezTo>
                <a:cubicBezTo>
                  <a:pt x="44" y="28"/>
                  <a:pt x="47" y="30"/>
                  <a:pt x="47" y="30"/>
                </a:cubicBezTo>
                <a:cubicBezTo>
                  <a:pt x="48" y="30"/>
                  <a:pt x="48" y="30"/>
                  <a:pt x="48" y="30"/>
                </a:cubicBezTo>
                <a:cubicBezTo>
                  <a:pt x="48" y="30"/>
                  <a:pt x="46" y="33"/>
                  <a:pt x="46" y="34"/>
                </a:cubicBezTo>
                <a:cubicBezTo>
                  <a:pt x="47" y="34"/>
                  <a:pt x="47" y="35"/>
                  <a:pt x="47" y="35"/>
                </a:cubicBezTo>
                <a:cubicBezTo>
                  <a:pt x="48" y="35"/>
                  <a:pt x="51" y="35"/>
                  <a:pt x="51" y="36"/>
                </a:cubicBezTo>
                <a:lnTo>
                  <a:pt x="51" y="40"/>
                </a:lnTo>
                <a:close/>
                <a:moveTo>
                  <a:pt x="41" y="7"/>
                </a:moveTo>
                <a:cubicBezTo>
                  <a:pt x="39" y="7"/>
                  <a:pt x="37" y="8"/>
                  <a:pt x="37" y="10"/>
                </a:cubicBezTo>
                <a:cubicBezTo>
                  <a:pt x="37" y="12"/>
                  <a:pt x="39" y="14"/>
                  <a:pt x="41" y="14"/>
                </a:cubicBezTo>
                <a:cubicBezTo>
                  <a:pt x="43" y="14"/>
                  <a:pt x="44" y="12"/>
                  <a:pt x="44" y="10"/>
                </a:cubicBezTo>
                <a:cubicBezTo>
                  <a:pt x="44" y="8"/>
                  <a:pt x="43" y="7"/>
                  <a:pt x="41" y="7"/>
                </a:cubicBezTo>
                <a:close/>
                <a:moveTo>
                  <a:pt x="41" y="34"/>
                </a:moveTo>
                <a:cubicBezTo>
                  <a:pt x="39" y="34"/>
                  <a:pt x="37" y="36"/>
                  <a:pt x="37" y="38"/>
                </a:cubicBezTo>
                <a:cubicBezTo>
                  <a:pt x="37" y="40"/>
                  <a:pt x="39" y="41"/>
                  <a:pt x="41" y="41"/>
                </a:cubicBezTo>
                <a:cubicBezTo>
                  <a:pt x="43" y="41"/>
                  <a:pt x="44" y="40"/>
                  <a:pt x="44" y="38"/>
                </a:cubicBezTo>
                <a:cubicBezTo>
                  <a:pt x="44" y="36"/>
                  <a:pt x="43" y="34"/>
                  <a:pt x="41" y="34"/>
                </a:cubicBezTo>
                <a:close/>
              </a:path>
            </a:pathLst>
          </a:custGeom>
          <a:solidFill>
            <a:schemeClr val="tx1">
              <a:lumMod val="75000"/>
              <a:lumOff val="25000"/>
            </a:schemeClr>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effectLst/>
              <a:uLnTx/>
              <a:uFillTx/>
              <a:cs typeface="+mn-ea"/>
              <a:sym typeface="Arial" panose="020B0604020202020204" pitchFamily="34" charset="0"/>
            </a:endParaRPr>
          </a:p>
        </p:txBody>
      </p:sp>
      <p:sp>
        <p:nvSpPr>
          <p:cNvPr id="17" name="稻壳儿小白白(http://dwz.cn/Wu2UP)">
            <a:extLst>
              <a:ext uri="{FF2B5EF4-FFF2-40B4-BE49-F238E27FC236}">
                <a16:creationId xmlns:a16="http://schemas.microsoft.com/office/drawing/2014/main" xmlns="" id="{D99755B0-07BC-44C4-A9BE-7ABD7AD2C818}"/>
              </a:ext>
            </a:extLst>
          </p:cNvPr>
          <p:cNvSpPr>
            <a:spLocks noEditPoints="1"/>
          </p:cNvSpPr>
          <p:nvPr/>
        </p:nvSpPr>
        <p:spPr bwMode="auto">
          <a:xfrm>
            <a:off x="6294445" y="1463430"/>
            <a:ext cx="303213" cy="304800"/>
          </a:xfrm>
          <a:custGeom>
            <a:avLst/>
            <a:gdLst>
              <a:gd name="T0" fmla="*/ 42 w 44"/>
              <a:gd name="T1" fmla="*/ 38 h 44"/>
              <a:gd name="T2" fmla="*/ 38 w 44"/>
              <a:gd name="T3" fmla="*/ 42 h 44"/>
              <a:gd name="T4" fmla="*/ 32 w 44"/>
              <a:gd name="T5" fmla="*/ 44 h 44"/>
              <a:gd name="T6" fmla="*/ 27 w 44"/>
              <a:gd name="T7" fmla="*/ 42 h 44"/>
              <a:gd name="T8" fmla="*/ 21 w 44"/>
              <a:gd name="T9" fmla="*/ 36 h 44"/>
              <a:gd name="T10" fmla="*/ 19 w 44"/>
              <a:gd name="T11" fmla="*/ 31 h 44"/>
              <a:gd name="T12" fmla="*/ 21 w 44"/>
              <a:gd name="T13" fmla="*/ 25 h 44"/>
              <a:gd name="T14" fmla="*/ 19 w 44"/>
              <a:gd name="T15" fmla="*/ 23 h 44"/>
              <a:gd name="T16" fmla="*/ 13 w 44"/>
              <a:gd name="T17" fmla="*/ 25 h 44"/>
              <a:gd name="T18" fmla="*/ 8 w 44"/>
              <a:gd name="T19" fmla="*/ 23 h 44"/>
              <a:gd name="T20" fmla="*/ 2 w 44"/>
              <a:gd name="T21" fmla="*/ 17 h 44"/>
              <a:gd name="T22" fmla="*/ 0 w 44"/>
              <a:gd name="T23" fmla="*/ 12 h 44"/>
              <a:gd name="T24" fmla="*/ 2 w 44"/>
              <a:gd name="T25" fmla="*/ 6 h 44"/>
              <a:gd name="T26" fmla="*/ 6 w 44"/>
              <a:gd name="T27" fmla="*/ 2 h 44"/>
              <a:gd name="T28" fmla="*/ 12 w 44"/>
              <a:gd name="T29" fmla="*/ 0 h 44"/>
              <a:gd name="T30" fmla="*/ 17 w 44"/>
              <a:gd name="T31" fmla="*/ 2 h 44"/>
              <a:gd name="T32" fmla="*/ 23 w 44"/>
              <a:gd name="T33" fmla="*/ 8 h 44"/>
              <a:gd name="T34" fmla="*/ 25 w 44"/>
              <a:gd name="T35" fmla="*/ 13 h 44"/>
              <a:gd name="T36" fmla="*/ 23 w 44"/>
              <a:gd name="T37" fmla="*/ 19 h 44"/>
              <a:gd name="T38" fmla="*/ 25 w 44"/>
              <a:gd name="T39" fmla="*/ 21 h 44"/>
              <a:gd name="T40" fmla="*/ 31 w 44"/>
              <a:gd name="T41" fmla="*/ 19 h 44"/>
              <a:gd name="T42" fmla="*/ 36 w 44"/>
              <a:gd name="T43" fmla="*/ 21 h 44"/>
              <a:gd name="T44" fmla="*/ 42 w 44"/>
              <a:gd name="T45" fmla="*/ 27 h 44"/>
              <a:gd name="T46" fmla="*/ 44 w 44"/>
              <a:gd name="T47" fmla="*/ 32 h 44"/>
              <a:gd name="T48" fmla="*/ 42 w 44"/>
              <a:gd name="T49" fmla="*/ 38 h 44"/>
              <a:gd name="T50" fmla="*/ 19 w 44"/>
              <a:gd name="T51" fmla="*/ 12 h 44"/>
              <a:gd name="T52" fmla="*/ 14 w 44"/>
              <a:gd name="T53" fmla="*/ 6 h 44"/>
              <a:gd name="T54" fmla="*/ 12 w 44"/>
              <a:gd name="T55" fmla="*/ 5 h 44"/>
              <a:gd name="T56" fmla="*/ 10 w 44"/>
              <a:gd name="T57" fmla="*/ 6 h 44"/>
              <a:gd name="T58" fmla="*/ 6 w 44"/>
              <a:gd name="T59" fmla="*/ 10 h 44"/>
              <a:gd name="T60" fmla="*/ 5 w 44"/>
              <a:gd name="T61" fmla="*/ 12 h 44"/>
              <a:gd name="T62" fmla="*/ 6 w 44"/>
              <a:gd name="T63" fmla="*/ 13 h 44"/>
              <a:gd name="T64" fmla="*/ 12 w 44"/>
              <a:gd name="T65" fmla="*/ 19 h 44"/>
              <a:gd name="T66" fmla="*/ 13 w 44"/>
              <a:gd name="T67" fmla="*/ 20 h 44"/>
              <a:gd name="T68" fmla="*/ 15 w 44"/>
              <a:gd name="T69" fmla="*/ 19 h 44"/>
              <a:gd name="T70" fmla="*/ 13 w 44"/>
              <a:gd name="T71" fmla="*/ 16 h 44"/>
              <a:gd name="T72" fmla="*/ 16 w 44"/>
              <a:gd name="T73" fmla="*/ 13 h 44"/>
              <a:gd name="T74" fmla="*/ 19 w 44"/>
              <a:gd name="T75" fmla="*/ 15 h 44"/>
              <a:gd name="T76" fmla="*/ 20 w 44"/>
              <a:gd name="T77" fmla="*/ 13 h 44"/>
              <a:gd name="T78" fmla="*/ 19 w 44"/>
              <a:gd name="T79" fmla="*/ 12 h 44"/>
              <a:gd name="T80" fmla="*/ 38 w 44"/>
              <a:gd name="T81" fmla="*/ 30 h 44"/>
              <a:gd name="T82" fmla="*/ 32 w 44"/>
              <a:gd name="T83" fmla="*/ 25 h 44"/>
              <a:gd name="T84" fmla="*/ 31 w 44"/>
              <a:gd name="T85" fmla="*/ 24 h 44"/>
              <a:gd name="T86" fmla="*/ 29 w 44"/>
              <a:gd name="T87" fmla="*/ 25 h 44"/>
              <a:gd name="T88" fmla="*/ 31 w 44"/>
              <a:gd name="T89" fmla="*/ 28 h 44"/>
              <a:gd name="T90" fmla="*/ 28 w 44"/>
              <a:gd name="T91" fmla="*/ 31 h 44"/>
              <a:gd name="T92" fmla="*/ 25 w 44"/>
              <a:gd name="T93" fmla="*/ 29 h 44"/>
              <a:gd name="T94" fmla="*/ 24 w 44"/>
              <a:gd name="T95" fmla="*/ 31 h 44"/>
              <a:gd name="T96" fmla="*/ 25 w 44"/>
              <a:gd name="T97" fmla="*/ 32 h 44"/>
              <a:gd name="T98" fmla="*/ 30 w 44"/>
              <a:gd name="T99" fmla="*/ 38 h 44"/>
              <a:gd name="T100" fmla="*/ 32 w 44"/>
              <a:gd name="T101" fmla="*/ 39 h 44"/>
              <a:gd name="T102" fmla="*/ 34 w 44"/>
              <a:gd name="T103" fmla="*/ 38 h 44"/>
              <a:gd name="T104" fmla="*/ 38 w 44"/>
              <a:gd name="T105" fmla="*/ 34 h 44"/>
              <a:gd name="T106" fmla="*/ 39 w 44"/>
              <a:gd name="T107" fmla="*/ 32 h 44"/>
              <a:gd name="T108" fmla="*/ 38 w 44"/>
              <a:gd name="T10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44">
                <a:moveTo>
                  <a:pt x="42" y="38"/>
                </a:moveTo>
                <a:cubicBezTo>
                  <a:pt x="38" y="42"/>
                  <a:pt x="38" y="42"/>
                  <a:pt x="38" y="42"/>
                </a:cubicBezTo>
                <a:cubicBezTo>
                  <a:pt x="36" y="43"/>
                  <a:pt x="34" y="44"/>
                  <a:pt x="32" y="44"/>
                </a:cubicBezTo>
                <a:cubicBezTo>
                  <a:pt x="30" y="44"/>
                  <a:pt x="28" y="43"/>
                  <a:pt x="27" y="42"/>
                </a:cubicBezTo>
                <a:cubicBezTo>
                  <a:pt x="21" y="36"/>
                  <a:pt x="21" y="36"/>
                  <a:pt x="21" y="36"/>
                </a:cubicBezTo>
                <a:cubicBezTo>
                  <a:pt x="20" y="35"/>
                  <a:pt x="19" y="33"/>
                  <a:pt x="19" y="31"/>
                </a:cubicBezTo>
                <a:cubicBezTo>
                  <a:pt x="19" y="28"/>
                  <a:pt x="20" y="26"/>
                  <a:pt x="21" y="25"/>
                </a:cubicBezTo>
                <a:cubicBezTo>
                  <a:pt x="19" y="23"/>
                  <a:pt x="19" y="23"/>
                  <a:pt x="19" y="23"/>
                </a:cubicBezTo>
                <a:cubicBezTo>
                  <a:pt x="17" y="24"/>
                  <a:pt x="15" y="25"/>
                  <a:pt x="13" y="25"/>
                </a:cubicBezTo>
                <a:cubicBezTo>
                  <a:pt x="11" y="25"/>
                  <a:pt x="9" y="24"/>
                  <a:pt x="8" y="23"/>
                </a:cubicBezTo>
                <a:cubicBezTo>
                  <a:pt x="2" y="17"/>
                  <a:pt x="2" y="17"/>
                  <a:pt x="2" y="17"/>
                </a:cubicBezTo>
                <a:cubicBezTo>
                  <a:pt x="1" y="16"/>
                  <a:pt x="0" y="14"/>
                  <a:pt x="0" y="12"/>
                </a:cubicBezTo>
                <a:cubicBezTo>
                  <a:pt x="0" y="10"/>
                  <a:pt x="1" y="8"/>
                  <a:pt x="2" y="6"/>
                </a:cubicBezTo>
                <a:cubicBezTo>
                  <a:pt x="6" y="2"/>
                  <a:pt x="6" y="2"/>
                  <a:pt x="6" y="2"/>
                </a:cubicBezTo>
                <a:cubicBezTo>
                  <a:pt x="8" y="1"/>
                  <a:pt x="10" y="0"/>
                  <a:pt x="12" y="0"/>
                </a:cubicBezTo>
                <a:cubicBezTo>
                  <a:pt x="14" y="0"/>
                  <a:pt x="16" y="1"/>
                  <a:pt x="17" y="2"/>
                </a:cubicBezTo>
                <a:cubicBezTo>
                  <a:pt x="23" y="8"/>
                  <a:pt x="23" y="8"/>
                  <a:pt x="23" y="8"/>
                </a:cubicBezTo>
                <a:cubicBezTo>
                  <a:pt x="24" y="9"/>
                  <a:pt x="25" y="11"/>
                  <a:pt x="25" y="13"/>
                </a:cubicBezTo>
                <a:cubicBezTo>
                  <a:pt x="25" y="15"/>
                  <a:pt x="24" y="17"/>
                  <a:pt x="23" y="19"/>
                </a:cubicBezTo>
                <a:cubicBezTo>
                  <a:pt x="25" y="21"/>
                  <a:pt x="25" y="21"/>
                  <a:pt x="25" y="21"/>
                </a:cubicBezTo>
                <a:cubicBezTo>
                  <a:pt x="26" y="20"/>
                  <a:pt x="28" y="19"/>
                  <a:pt x="31" y="19"/>
                </a:cubicBezTo>
                <a:cubicBezTo>
                  <a:pt x="33" y="19"/>
                  <a:pt x="35" y="20"/>
                  <a:pt x="36" y="21"/>
                </a:cubicBezTo>
                <a:cubicBezTo>
                  <a:pt x="42" y="27"/>
                  <a:pt x="42" y="27"/>
                  <a:pt x="42" y="27"/>
                </a:cubicBezTo>
                <a:cubicBezTo>
                  <a:pt x="43" y="28"/>
                  <a:pt x="44" y="30"/>
                  <a:pt x="44" y="32"/>
                </a:cubicBezTo>
                <a:cubicBezTo>
                  <a:pt x="44" y="34"/>
                  <a:pt x="43" y="36"/>
                  <a:pt x="42" y="38"/>
                </a:cubicBezTo>
                <a:close/>
                <a:moveTo>
                  <a:pt x="19" y="12"/>
                </a:moveTo>
                <a:cubicBezTo>
                  <a:pt x="14" y="6"/>
                  <a:pt x="14" y="6"/>
                  <a:pt x="14" y="6"/>
                </a:cubicBezTo>
                <a:cubicBezTo>
                  <a:pt x="13" y="5"/>
                  <a:pt x="12" y="5"/>
                  <a:pt x="12" y="5"/>
                </a:cubicBezTo>
                <a:cubicBezTo>
                  <a:pt x="11" y="5"/>
                  <a:pt x="10" y="5"/>
                  <a:pt x="10" y="6"/>
                </a:cubicBezTo>
                <a:cubicBezTo>
                  <a:pt x="6" y="10"/>
                  <a:pt x="6" y="10"/>
                  <a:pt x="6" y="10"/>
                </a:cubicBezTo>
                <a:cubicBezTo>
                  <a:pt x="5" y="10"/>
                  <a:pt x="5" y="11"/>
                  <a:pt x="5" y="12"/>
                </a:cubicBezTo>
                <a:cubicBezTo>
                  <a:pt x="5" y="12"/>
                  <a:pt x="5" y="13"/>
                  <a:pt x="6" y="13"/>
                </a:cubicBezTo>
                <a:cubicBezTo>
                  <a:pt x="12" y="19"/>
                  <a:pt x="12" y="19"/>
                  <a:pt x="12" y="19"/>
                </a:cubicBezTo>
                <a:cubicBezTo>
                  <a:pt x="12" y="20"/>
                  <a:pt x="13" y="20"/>
                  <a:pt x="13" y="20"/>
                </a:cubicBezTo>
                <a:cubicBezTo>
                  <a:pt x="14" y="20"/>
                  <a:pt x="15" y="20"/>
                  <a:pt x="15" y="19"/>
                </a:cubicBezTo>
                <a:cubicBezTo>
                  <a:pt x="14" y="18"/>
                  <a:pt x="13" y="17"/>
                  <a:pt x="13" y="16"/>
                </a:cubicBezTo>
                <a:cubicBezTo>
                  <a:pt x="13" y="15"/>
                  <a:pt x="15" y="13"/>
                  <a:pt x="16" y="13"/>
                </a:cubicBezTo>
                <a:cubicBezTo>
                  <a:pt x="17" y="13"/>
                  <a:pt x="18" y="14"/>
                  <a:pt x="19" y="15"/>
                </a:cubicBezTo>
                <a:cubicBezTo>
                  <a:pt x="20" y="15"/>
                  <a:pt x="20" y="14"/>
                  <a:pt x="20" y="13"/>
                </a:cubicBezTo>
                <a:cubicBezTo>
                  <a:pt x="20" y="13"/>
                  <a:pt x="20" y="12"/>
                  <a:pt x="19" y="12"/>
                </a:cubicBezTo>
                <a:close/>
                <a:moveTo>
                  <a:pt x="38" y="30"/>
                </a:moveTo>
                <a:cubicBezTo>
                  <a:pt x="32" y="25"/>
                  <a:pt x="32" y="25"/>
                  <a:pt x="32" y="25"/>
                </a:cubicBezTo>
                <a:cubicBezTo>
                  <a:pt x="32" y="24"/>
                  <a:pt x="31" y="24"/>
                  <a:pt x="31" y="24"/>
                </a:cubicBezTo>
                <a:cubicBezTo>
                  <a:pt x="30" y="24"/>
                  <a:pt x="29" y="24"/>
                  <a:pt x="29" y="25"/>
                </a:cubicBezTo>
                <a:cubicBezTo>
                  <a:pt x="29" y="26"/>
                  <a:pt x="31" y="27"/>
                  <a:pt x="31" y="28"/>
                </a:cubicBezTo>
                <a:cubicBezTo>
                  <a:pt x="31" y="29"/>
                  <a:pt x="29" y="31"/>
                  <a:pt x="28" y="31"/>
                </a:cubicBezTo>
                <a:cubicBezTo>
                  <a:pt x="27" y="31"/>
                  <a:pt x="26" y="29"/>
                  <a:pt x="25" y="29"/>
                </a:cubicBezTo>
                <a:cubicBezTo>
                  <a:pt x="24" y="29"/>
                  <a:pt x="24" y="30"/>
                  <a:pt x="24" y="31"/>
                </a:cubicBezTo>
                <a:cubicBezTo>
                  <a:pt x="24" y="31"/>
                  <a:pt x="24" y="32"/>
                  <a:pt x="25" y="32"/>
                </a:cubicBezTo>
                <a:cubicBezTo>
                  <a:pt x="30" y="38"/>
                  <a:pt x="30" y="38"/>
                  <a:pt x="30" y="38"/>
                </a:cubicBezTo>
                <a:cubicBezTo>
                  <a:pt x="31" y="38"/>
                  <a:pt x="31" y="39"/>
                  <a:pt x="32" y="39"/>
                </a:cubicBezTo>
                <a:cubicBezTo>
                  <a:pt x="33" y="39"/>
                  <a:pt x="33" y="38"/>
                  <a:pt x="34" y="38"/>
                </a:cubicBezTo>
                <a:cubicBezTo>
                  <a:pt x="38" y="34"/>
                  <a:pt x="38" y="34"/>
                  <a:pt x="38" y="34"/>
                </a:cubicBezTo>
                <a:cubicBezTo>
                  <a:pt x="38" y="34"/>
                  <a:pt x="39" y="33"/>
                  <a:pt x="39" y="32"/>
                </a:cubicBezTo>
                <a:cubicBezTo>
                  <a:pt x="39" y="32"/>
                  <a:pt x="38" y="31"/>
                  <a:pt x="38" y="30"/>
                </a:cubicBezTo>
                <a:close/>
              </a:path>
            </a:pathLst>
          </a:custGeom>
          <a:solidFill>
            <a:schemeClr val="tx1">
              <a:lumMod val="75000"/>
              <a:lumOff val="25000"/>
            </a:schemeClr>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effectLst/>
              <a:uLnTx/>
              <a:uFillTx/>
              <a:cs typeface="+mn-ea"/>
              <a:sym typeface="Arial" panose="020B0604020202020204" pitchFamily="34" charset="0"/>
            </a:endParaRPr>
          </a:p>
        </p:txBody>
      </p:sp>
      <p:sp>
        <p:nvSpPr>
          <p:cNvPr id="18" name="稻壳儿小白白(http://dwz.cn/Wu2UP)">
            <a:extLst>
              <a:ext uri="{FF2B5EF4-FFF2-40B4-BE49-F238E27FC236}">
                <a16:creationId xmlns:a16="http://schemas.microsoft.com/office/drawing/2014/main" xmlns="" id="{227FD8A1-F66E-4A3A-889A-C862BCD1DCDF}"/>
              </a:ext>
            </a:extLst>
          </p:cNvPr>
          <p:cNvSpPr>
            <a:spLocks noEditPoints="1"/>
          </p:cNvSpPr>
          <p:nvPr/>
        </p:nvSpPr>
        <p:spPr bwMode="auto">
          <a:xfrm>
            <a:off x="8853514" y="1468192"/>
            <a:ext cx="284162" cy="288925"/>
          </a:xfrm>
          <a:custGeom>
            <a:avLst/>
            <a:gdLst>
              <a:gd name="T0" fmla="*/ 4 w 41"/>
              <a:gd name="T1" fmla="*/ 26 h 42"/>
              <a:gd name="T2" fmla="*/ 0 w 41"/>
              <a:gd name="T3" fmla="*/ 22 h 42"/>
              <a:gd name="T4" fmla="*/ 4 w 41"/>
              <a:gd name="T5" fmla="*/ 18 h 42"/>
              <a:gd name="T6" fmla="*/ 8 w 41"/>
              <a:gd name="T7" fmla="*/ 22 h 42"/>
              <a:gd name="T8" fmla="*/ 4 w 41"/>
              <a:gd name="T9" fmla="*/ 26 h 42"/>
              <a:gd name="T10" fmla="*/ 9 w 41"/>
              <a:gd name="T11" fmla="*/ 15 h 42"/>
              <a:gd name="T12" fmla="*/ 5 w 41"/>
              <a:gd name="T13" fmla="*/ 10 h 42"/>
              <a:gd name="T14" fmla="*/ 9 w 41"/>
              <a:gd name="T15" fmla="*/ 5 h 42"/>
              <a:gd name="T16" fmla="*/ 14 w 41"/>
              <a:gd name="T17" fmla="*/ 10 h 42"/>
              <a:gd name="T18" fmla="*/ 9 w 41"/>
              <a:gd name="T19" fmla="*/ 15 h 42"/>
              <a:gd name="T20" fmla="*/ 9 w 41"/>
              <a:gd name="T21" fmla="*/ 38 h 42"/>
              <a:gd name="T22" fmla="*/ 5 w 41"/>
              <a:gd name="T23" fmla="*/ 34 h 42"/>
              <a:gd name="T24" fmla="*/ 9 w 41"/>
              <a:gd name="T25" fmla="*/ 30 h 42"/>
              <a:gd name="T26" fmla="*/ 13 w 41"/>
              <a:gd name="T27" fmla="*/ 34 h 42"/>
              <a:gd name="T28" fmla="*/ 9 w 41"/>
              <a:gd name="T29" fmla="*/ 38 h 42"/>
              <a:gd name="T30" fmla="*/ 21 w 41"/>
              <a:gd name="T31" fmla="*/ 10 h 42"/>
              <a:gd name="T32" fmla="*/ 16 w 41"/>
              <a:gd name="T33" fmla="*/ 5 h 42"/>
              <a:gd name="T34" fmla="*/ 21 w 41"/>
              <a:gd name="T35" fmla="*/ 0 h 42"/>
              <a:gd name="T36" fmla="*/ 26 w 41"/>
              <a:gd name="T37" fmla="*/ 5 h 42"/>
              <a:gd name="T38" fmla="*/ 21 w 41"/>
              <a:gd name="T39" fmla="*/ 10 h 42"/>
              <a:gd name="T40" fmla="*/ 21 w 41"/>
              <a:gd name="T41" fmla="*/ 42 h 42"/>
              <a:gd name="T42" fmla="*/ 18 w 41"/>
              <a:gd name="T43" fmla="*/ 39 h 42"/>
              <a:gd name="T44" fmla="*/ 21 w 41"/>
              <a:gd name="T45" fmla="*/ 36 h 42"/>
              <a:gd name="T46" fmla="*/ 25 w 41"/>
              <a:gd name="T47" fmla="*/ 39 h 42"/>
              <a:gd name="T48" fmla="*/ 21 w 41"/>
              <a:gd name="T49" fmla="*/ 42 h 42"/>
              <a:gd name="T50" fmla="*/ 33 w 41"/>
              <a:gd name="T51" fmla="*/ 37 h 42"/>
              <a:gd name="T52" fmla="*/ 30 w 41"/>
              <a:gd name="T53" fmla="*/ 34 h 42"/>
              <a:gd name="T54" fmla="*/ 33 w 41"/>
              <a:gd name="T55" fmla="*/ 31 h 42"/>
              <a:gd name="T56" fmla="*/ 36 w 41"/>
              <a:gd name="T57" fmla="*/ 34 h 42"/>
              <a:gd name="T58" fmla="*/ 33 w 41"/>
              <a:gd name="T59" fmla="*/ 37 h 42"/>
              <a:gd name="T60" fmla="*/ 33 w 41"/>
              <a:gd name="T61" fmla="*/ 12 h 42"/>
              <a:gd name="T62" fmla="*/ 31 w 41"/>
              <a:gd name="T63" fmla="*/ 10 h 42"/>
              <a:gd name="T64" fmla="*/ 33 w 41"/>
              <a:gd name="T65" fmla="*/ 8 h 42"/>
              <a:gd name="T66" fmla="*/ 35 w 41"/>
              <a:gd name="T67" fmla="*/ 10 h 42"/>
              <a:gd name="T68" fmla="*/ 33 w 41"/>
              <a:gd name="T69" fmla="*/ 12 h 42"/>
              <a:gd name="T70" fmla="*/ 38 w 41"/>
              <a:gd name="T71" fmla="*/ 24 h 42"/>
              <a:gd name="T72" fmla="*/ 36 w 41"/>
              <a:gd name="T73" fmla="*/ 22 h 42"/>
              <a:gd name="T74" fmla="*/ 38 w 41"/>
              <a:gd name="T75" fmla="*/ 19 h 42"/>
              <a:gd name="T76" fmla="*/ 41 w 41"/>
              <a:gd name="T77" fmla="*/ 22 h 42"/>
              <a:gd name="T78" fmla="*/ 38 w 41"/>
              <a:gd name="T7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42">
                <a:moveTo>
                  <a:pt x="4" y="26"/>
                </a:moveTo>
                <a:cubicBezTo>
                  <a:pt x="2" y="26"/>
                  <a:pt x="0" y="24"/>
                  <a:pt x="0" y="22"/>
                </a:cubicBezTo>
                <a:cubicBezTo>
                  <a:pt x="0" y="19"/>
                  <a:pt x="2" y="18"/>
                  <a:pt x="4" y="18"/>
                </a:cubicBezTo>
                <a:cubicBezTo>
                  <a:pt x="7" y="18"/>
                  <a:pt x="8" y="19"/>
                  <a:pt x="8" y="22"/>
                </a:cubicBezTo>
                <a:cubicBezTo>
                  <a:pt x="8" y="24"/>
                  <a:pt x="7" y="26"/>
                  <a:pt x="4" y="26"/>
                </a:cubicBezTo>
                <a:close/>
                <a:moveTo>
                  <a:pt x="9" y="15"/>
                </a:moveTo>
                <a:cubicBezTo>
                  <a:pt x="7" y="15"/>
                  <a:pt x="5" y="12"/>
                  <a:pt x="5" y="10"/>
                </a:cubicBezTo>
                <a:cubicBezTo>
                  <a:pt x="5" y="7"/>
                  <a:pt x="7" y="5"/>
                  <a:pt x="9" y="5"/>
                </a:cubicBezTo>
                <a:cubicBezTo>
                  <a:pt x="12" y="5"/>
                  <a:pt x="14" y="7"/>
                  <a:pt x="14" y="10"/>
                </a:cubicBezTo>
                <a:cubicBezTo>
                  <a:pt x="14" y="12"/>
                  <a:pt x="12" y="15"/>
                  <a:pt x="9" y="15"/>
                </a:cubicBezTo>
                <a:close/>
                <a:moveTo>
                  <a:pt x="9" y="38"/>
                </a:moveTo>
                <a:cubicBezTo>
                  <a:pt x="7" y="38"/>
                  <a:pt x="5" y="36"/>
                  <a:pt x="5" y="34"/>
                </a:cubicBezTo>
                <a:cubicBezTo>
                  <a:pt x="5" y="32"/>
                  <a:pt x="7" y="30"/>
                  <a:pt x="9" y="30"/>
                </a:cubicBezTo>
                <a:cubicBezTo>
                  <a:pt x="11" y="30"/>
                  <a:pt x="13" y="32"/>
                  <a:pt x="13" y="34"/>
                </a:cubicBezTo>
                <a:cubicBezTo>
                  <a:pt x="13" y="36"/>
                  <a:pt x="11" y="38"/>
                  <a:pt x="9" y="38"/>
                </a:cubicBezTo>
                <a:close/>
                <a:moveTo>
                  <a:pt x="21" y="10"/>
                </a:moveTo>
                <a:cubicBezTo>
                  <a:pt x="18" y="10"/>
                  <a:pt x="16" y="8"/>
                  <a:pt x="16" y="5"/>
                </a:cubicBezTo>
                <a:cubicBezTo>
                  <a:pt x="16" y="2"/>
                  <a:pt x="18" y="0"/>
                  <a:pt x="21" y="0"/>
                </a:cubicBezTo>
                <a:cubicBezTo>
                  <a:pt x="24" y="0"/>
                  <a:pt x="26" y="2"/>
                  <a:pt x="26" y="5"/>
                </a:cubicBezTo>
                <a:cubicBezTo>
                  <a:pt x="26" y="8"/>
                  <a:pt x="24" y="10"/>
                  <a:pt x="21" y="10"/>
                </a:cubicBezTo>
                <a:close/>
                <a:moveTo>
                  <a:pt x="21" y="42"/>
                </a:moveTo>
                <a:cubicBezTo>
                  <a:pt x="19" y="42"/>
                  <a:pt x="18" y="41"/>
                  <a:pt x="18" y="39"/>
                </a:cubicBezTo>
                <a:cubicBezTo>
                  <a:pt x="18" y="37"/>
                  <a:pt x="19" y="36"/>
                  <a:pt x="21" y="36"/>
                </a:cubicBezTo>
                <a:cubicBezTo>
                  <a:pt x="23" y="36"/>
                  <a:pt x="25" y="37"/>
                  <a:pt x="25" y="39"/>
                </a:cubicBezTo>
                <a:cubicBezTo>
                  <a:pt x="25" y="41"/>
                  <a:pt x="23" y="42"/>
                  <a:pt x="21" y="42"/>
                </a:cubicBezTo>
                <a:close/>
                <a:moveTo>
                  <a:pt x="33" y="37"/>
                </a:moveTo>
                <a:cubicBezTo>
                  <a:pt x="32" y="37"/>
                  <a:pt x="30" y="36"/>
                  <a:pt x="30" y="34"/>
                </a:cubicBezTo>
                <a:cubicBezTo>
                  <a:pt x="30" y="32"/>
                  <a:pt x="32" y="31"/>
                  <a:pt x="33" y="31"/>
                </a:cubicBezTo>
                <a:cubicBezTo>
                  <a:pt x="35" y="31"/>
                  <a:pt x="36" y="32"/>
                  <a:pt x="36" y="34"/>
                </a:cubicBezTo>
                <a:cubicBezTo>
                  <a:pt x="36" y="36"/>
                  <a:pt x="35" y="37"/>
                  <a:pt x="33" y="37"/>
                </a:cubicBezTo>
                <a:close/>
                <a:moveTo>
                  <a:pt x="33" y="12"/>
                </a:moveTo>
                <a:cubicBezTo>
                  <a:pt x="32" y="12"/>
                  <a:pt x="31" y="11"/>
                  <a:pt x="31" y="10"/>
                </a:cubicBezTo>
                <a:cubicBezTo>
                  <a:pt x="31" y="9"/>
                  <a:pt x="32" y="8"/>
                  <a:pt x="33" y="8"/>
                </a:cubicBezTo>
                <a:cubicBezTo>
                  <a:pt x="34" y="8"/>
                  <a:pt x="35" y="9"/>
                  <a:pt x="35" y="10"/>
                </a:cubicBezTo>
                <a:cubicBezTo>
                  <a:pt x="35" y="11"/>
                  <a:pt x="34" y="12"/>
                  <a:pt x="33" y="12"/>
                </a:cubicBezTo>
                <a:close/>
                <a:moveTo>
                  <a:pt x="38" y="24"/>
                </a:moveTo>
                <a:cubicBezTo>
                  <a:pt x="37" y="24"/>
                  <a:pt x="36" y="23"/>
                  <a:pt x="36" y="22"/>
                </a:cubicBezTo>
                <a:cubicBezTo>
                  <a:pt x="36" y="20"/>
                  <a:pt x="37" y="19"/>
                  <a:pt x="38" y="19"/>
                </a:cubicBezTo>
                <a:cubicBezTo>
                  <a:pt x="40" y="19"/>
                  <a:pt x="41" y="20"/>
                  <a:pt x="41" y="22"/>
                </a:cubicBezTo>
                <a:cubicBezTo>
                  <a:pt x="41" y="23"/>
                  <a:pt x="40" y="24"/>
                  <a:pt x="38" y="24"/>
                </a:cubicBezTo>
                <a:close/>
              </a:path>
            </a:pathLst>
          </a:custGeom>
          <a:solidFill>
            <a:schemeClr val="tx1">
              <a:lumMod val="75000"/>
              <a:lumOff val="25000"/>
            </a:schemeClr>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effectLst/>
              <a:uLnTx/>
              <a:uFillTx/>
              <a:cs typeface="+mn-ea"/>
              <a:sym typeface="Arial" panose="020B0604020202020204" pitchFamily="34" charset="0"/>
            </a:endParaRPr>
          </a:p>
        </p:txBody>
      </p:sp>
      <p:grpSp>
        <p:nvGrpSpPr>
          <p:cNvPr id="19" name="组合 18">
            <a:extLst>
              <a:ext uri="{FF2B5EF4-FFF2-40B4-BE49-F238E27FC236}">
                <a16:creationId xmlns:a16="http://schemas.microsoft.com/office/drawing/2014/main" xmlns="" id="{3BA62362-5B2E-4A81-B0A2-4B25C9C71F34}"/>
              </a:ext>
            </a:extLst>
          </p:cNvPr>
          <p:cNvGrpSpPr/>
          <p:nvPr/>
        </p:nvGrpSpPr>
        <p:grpSpPr>
          <a:xfrm>
            <a:off x="850798" y="2768555"/>
            <a:ext cx="2104559" cy="587191"/>
            <a:chOff x="506231" y="2936396"/>
            <a:chExt cx="2104559" cy="587191"/>
          </a:xfrm>
          <a:solidFill>
            <a:schemeClr val="bg1"/>
          </a:solidFill>
        </p:grpSpPr>
        <p:sp>
          <p:nvSpPr>
            <p:cNvPr id="20" name="矩形 19">
              <a:extLst>
                <a:ext uri="{FF2B5EF4-FFF2-40B4-BE49-F238E27FC236}">
                  <a16:creationId xmlns:a16="http://schemas.microsoft.com/office/drawing/2014/main" xmlns="" id="{196E4D7C-BF5F-470A-8BB0-B68768DC1438}"/>
                </a:ext>
              </a:extLst>
            </p:cNvPr>
            <p:cNvSpPr/>
            <p:nvPr/>
          </p:nvSpPr>
          <p:spPr>
            <a:xfrm>
              <a:off x="506231" y="2936396"/>
              <a:ext cx="2104559" cy="587191"/>
            </a:xfrm>
            <a:prstGeom prst="rect">
              <a:avLst/>
            </a:prstGeom>
            <a:solidFill>
              <a:srgbClr val="262626"/>
            </a:solid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xmlns="" id="{908FC362-4E51-42DC-BE55-6558FFD35D3D}"/>
                </a:ext>
              </a:extLst>
            </p:cNvPr>
            <p:cNvSpPr txBox="1"/>
            <p:nvPr/>
          </p:nvSpPr>
          <p:spPr>
            <a:xfrm>
              <a:off x="696748" y="3092107"/>
              <a:ext cx="1797974" cy="338554"/>
            </a:xfrm>
            <a:prstGeom prst="rect">
              <a:avLst/>
            </a:prstGeom>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聚合理解</a:t>
              </a:r>
            </a:p>
          </p:txBody>
        </p:sp>
      </p:grpSp>
      <p:grpSp>
        <p:nvGrpSpPr>
          <p:cNvPr id="22" name="组合 21">
            <a:extLst>
              <a:ext uri="{FF2B5EF4-FFF2-40B4-BE49-F238E27FC236}">
                <a16:creationId xmlns:a16="http://schemas.microsoft.com/office/drawing/2014/main" xmlns="" id="{D50E2E09-9C69-417D-8149-4524176715BA}"/>
              </a:ext>
            </a:extLst>
          </p:cNvPr>
          <p:cNvGrpSpPr/>
          <p:nvPr/>
        </p:nvGrpSpPr>
        <p:grpSpPr>
          <a:xfrm>
            <a:off x="850798" y="3479472"/>
            <a:ext cx="2104559" cy="587191"/>
            <a:chOff x="506231" y="3627671"/>
            <a:chExt cx="2104559" cy="587191"/>
          </a:xfrm>
          <a:solidFill>
            <a:srgbClr val="262626"/>
          </a:solidFill>
        </p:grpSpPr>
        <p:sp>
          <p:nvSpPr>
            <p:cNvPr id="23" name="矩形 22">
              <a:extLst>
                <a:ext uri="{FF2B5EF4-FFF2-40B4-BE49-F238E27FC236}">
                  <a16:creationId xmlns:a16="http://schemas.microsoft.com/office/drawing/2014/main" xmlns="" id="{C14903DB-4BB6-4F06-A403-B684DBBE2BD4}"/>
                </a:ext>
              </a:extLst>
            </p:cNvPr>
            <p:cNvSpPr/>
            <p:nvPr/>
          </p:nvSpPr>
          <p:spPr>
            <a:xfrm>
              <a:off x="506231" y="3627671"/>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xmlns="" id="{F06C5905-5A81-4F39-978D-20C288B01FFF}"/>
                </a:ext>
              </a:extLst>
            </p:cNvPr>
            <p:cNvSpPr txBox="1"/>
            <p:nvPr/>
          </p:nvSpPr>
          <p:spPr>
            <a:xfrm>
              <a:off x="696748" y="3767377"/>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有序游标</a:t>
              </a:r>
            </a:p>
          </p:txBody>
        </p:sp>
      </p:grpSp>
      <p:grpSp>
        <p:nvGrpSpPr>
          <p:cNvPr id="25" name="组合 24">
            <a:extLst>
              <a:ext uri="{FF2B5EF4-FFF2-40B4-BE49-F238E27FC236}">
                <a16:creationId xmlns:a16="http://schemas.microsoft.com/office/drawing/2014/main" xmlns="" id="{C0B997C6-55AF-4B88-A3CF-916425D9D2F8}"/>
              </a:ext>
            </a:extLst>
          </p:cNvPr>
          <p:cNvGrpSpPr/>
          <p:nvPr/>
        </p:nvGrpSpPr>
        <p:grpSpPr>
          <a:xfrm>
            <a:off x="850798" y="4190389"/>
            <a:ext cx="2104559" cy="587191"/>
            <a:chOff x="506231" y="4329921"/>
            <a:chExt cx="2104559" cy="587191"/>
          </a:xfrm>
          <a:solidFill>
            <a:srgbClr val="262626"/>
          </a:solidFill>
        </p:grpSpPr>
        <p:sp>
          <p:nvSpPr>
            <p:cNvPr id="26" name="矩形 25">
              <a:extLst>
                <a:ext uri="{FF2B5EF4-FFF2-40B4-BE49-F238E27FC236}">
                  <a16:creationId xmlns:a16="http://schemas.microsoft.com/office/drawing/2014/main" xmlns="" id="{D4B55DF6-D61C-421F-8934-0122F2FC2813}"/>
                </a:ext>
              </a:extLst>
            </p:cNvPr>
            <p:cNvSpPr/>
            <p:nvPr/>
          </p:nvSpPr>
          <p:spPr>
            <a:xfrm>
              <a:off x="506231" y="4329921"/>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xmlns="" id="{8C0996ED-0848-47CC-BD9C-AE4EB5F2C57A}"/>
                </a:ext>
              </a:extLst>
            </p:cNvPr>
            <p:cNvSpPr txBox="1"/>
            <p:nvPr/>
          </p:nvSpPr>
          <p:spPr>
            <a:xfrm>
              <a:off x="696748" y="4469627"/>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遍历复用</a:t>
              </a:r>
            </a:p>
          </p:txBody>
        </p:sp>
      </p:grpSp>
      <p:grpSp>
        <p:nvGrpSpPr>
          <p:cNvPr id="28" name="组合 27">
            <a:extLst>
              <a:ext uri="{FF2B5EF4-FFF2-40B4-BE49-F238E27FC236}">
                <a16:creationId xmlns:a16="http://schemas.microsoft.com/office/drawing/2014/main" xmlns="" id="{25A79A3E-5424-4F36-87B5-C0891B764947}"/>
              </a:ext>
            </a:extLst>
          </p:cNvPr>
          <p:cNvGrpSpPr/>
          <p:nvPr/>
        </p:nvGrpSpPr>
        <p:grpSpPr>
          <a:xfrm>
            <a:off x="3442099" y="2057638"/>
            <a:ext cx="2104559" cy="587191"/>
            <a:chOff x="506231" y="2234146"/>
            <a:chExt cx="2104559" cy="587191"/>
          </a:xfrm>
          <a:solidFill>
            <a:srgbClr val="262626"/>
          </a:solidFill>
        </p:grpSpPr>
        <p:sp>
          <p:nvSpPr>
            <p:cNvPr id="29" name="矩形 28">
              <a:extLst>
                <a:ext uri="{FF2B5EF4-FFF2-40B4-BE49-F238E27FC236}">
                  <a16:creationId xmlns:a16="http://schemas.microsoft.com/office/drawing/2014/main" xmlns="" id="{9A127E32-09A2-482C-8085-7CCD119C1AAF}"/>
                </a:ext>
              </a:extLst>
            </p:cNvPr>
            <p:cNvSpPr/>
            <p:nvPr/>
          </p:nvSpPr>
          <p:spPr>
            <a:xfrm>
              <a:off x="506231" y="2234146"/>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xmlns="" id="{C77092BB-5F07-4AAE-9274-5D5D0A817197}"/>
                </a:ext>
              </a:extLst>
            </p:cNvPr>
            <p:cNvSpPr txBox="1"/>
            <p:nvPr/>
          </p:nvSpPr>
          <p:spPr>
            <a:xfrm>
              <a:off x="696748" y="2370302"/>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外键指针化</a:t>
              </a:r>
            </a:p>
          </p:txBody>
        </p:sp>
      </p:grpSp>
      <p:grpSp>
        <p:nvGrpSpPr>
          <p:cNvPr id="31" name="组合 30">
            <a:extLst>
              <a:ext uri="{FF2B5EF4-FFF2-40B4-BE49-F238E27FC236}">
                <a16:creationId xmlns:a16="http://schemas.microsoft.com/office/drawing/2014/main" xmlns="" id="{5E233E2F-7A92-4D9A-BB3B-462A15996FAC}"/>
              </a:ext>
            </a:extLst>
          </p:cNvPr>
          <p:cNvGrpSpPr/>
          <p:nvPr/>
        </p:nvGrpSpPr>
        <p:grpSpPr>
          <a:xfrm>
            <a:off x="3442099" y="2768555"/>
            <a:ext cx="2104559" cy="587191"/>
            <a:chOff x="506231" y="2936396"/>
            <a:chExt cx="2104559" cy="587191"/>
          </a:xfrm>
          <a:solidFill>
            <a:srgbClr val="262626"/>
          </a:solidFill>
        </p:grpSpPr>
        <p:sp>
          <p:nvSpPr>
            <p:cNvPr id="32" name="矩形 31">
              <a:extLst>
                <a:ext uri="{FF2B5EF4-FFF2-40B4-BE49-F238E27FC236}">
                  <a16:creationId xmlns:a16="http://schemas.microsoft.com/office/drawing/2014/main" xmlns="" id="{2301280D-3102-4ECC-9CD9-284D3595F0D3}"/>
                </a:ext>
              </a:extLst>
            </p:cNvPr>
            <p:cNvSpPr/>
            <p:nvPr/>
          </p:nvSpPr>
          <p:spPr>
            <a:xfrm>
              <a:off x="506231" y="2936396"/>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xmlns="" id="{13847A60-4ACB-47DA-BC1E-B26BCF51353D}"/>
                </a:ext>
              </a:extLst>
            </p:cNvPr>
            <p:cNvSpPr txBox="1"/>
            <p:nvPr/>
          </p:nvSpPr>
          <p:spPr>
            <a:xfrm>
              <a:off x="696748" y="3067133"/>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外键序号化</a:t>
              </a:r>
            </a:p>
          </p:txBody>
        </p:sp>
      </p:grpSp>
      <p:grpSp>
        <p:nvGrpSpPr>
          <p:cNvPr id="34" name="组合 33">
            <a:extLst>
              <a:ext uri="{FF2B5EF4-FFF2-40B4-BE49-F238E27FC236}">
                <a16:creationId xmlns:a16="http://schemas.microsoft.com/office/drawing/2014/main" xmlns="" id="{A0E2E566-EC4A-436A-B477-7948AC87A2CC}"/>
              </a:ext>
            </a:extLst>
          </p:cNvPr>
          <p:cNvGrpSpPr/>
          <p:nvPr/>
        </p:nvGrpSpPr>
        <p:grpSpPr>
          <a:xfrm>
            <a:off x="3442099" y="3479472"/>
            <a:ext cx="2104559" cy="587191"/>
            <a:chOff x="506231" y="3627671"/>
            <a:chExt cx="2104559" cy="587191"/>
          </a:xfrm>
          <a:solidFill>
            <a:srgbClr val="262626"/>
          </a:solidFill>
        </p:grpSpPr>
        <p:sp>
          <p:nvSpPr>
            <p:cNvPr id="35" name="矩形 34">
              <a:extLst>
                <a:ext uri="{FF2B5EF4-FFF2-40B4-BE49-F238E27FC236}">
                  <a16:creationId xmlns:a16="http://schemas.microsoft.com/office/drawing/2014/main" xmlns="" id="{BDD6EEB0-BE11-4322-B499-FCA17CA10EB2}"/>
                </a:ext>
              </a:extLst>
            </p:cNvPr>
            <p:cNvSpPr/>
            <p:nvPr/>
          </p:nvSpPr>
          <p:spPr>
            <a:xfrm>
              <a:off x="506231" y="3627671"/>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36" name="文本框 35">
              <a:extLst>
                <a:ext uri="{FF2B5EF4-FFF2-40B4-BE49-F238E27FC236}">
                  <a16:creationId xmlns:a16="http://schemas.microsoft.com/office/drawing/2014/main" xmlns="" id="{3E53BB73-1715-48CE-8FBD-033A320333FB}"/>
                </a:ext>
              </a:extLst>
            </p:cNvPr>
            <p:cNvSpPr txBox="1"/>
            <p:nvPr/>
          </p:nvSpPr>
          <p:spPr>
            <a:xfrm>
              <a:off x="696748" y="3759962"/>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有序归并</a:t>
              </a:r>
            </a:p>
          </p:txBody>
        </p:sp>
      </p:grpSp>
      <p:grpSp>
        <p:nvGrpSpPr>
          <p:cNvPr id="37" name="组合 36">
            <a:extLst>
              <a:ext uri="{FF2B5EF4-FFF2-40B4-BE49-F238E27FC236}">
                <a16:creationId xmlns:a16="http://schemas.microsoft.com/office/drawing/2014/main" xmlns="" id="{D407A5E2-6EA1-4AD7-8DCC-145B0C0705E1}"/>
              </a:ext>
            </a:extLst>
          </p:cNvPr>
          <p:cNvGrpSpPr/>
          <p:nvPr/>
        </p:nvGrpSpPr>
        <p:grpSpPr>
          <a:xfrm>
            <a:off x="3442099" y="4190389"/>
            <a:ext cx="2104559" cy="587191"/>
            <a:chOff x="506231" y="4329921"/>
            <a:chExt cx="2104559" cy="587191"/>
          </a:xfrm>
          <a:solidFill>
            <a:srgbClr val="262626"/>
          </a:solidFill>
        </p:grpSpPr>
        <p:sp>
          <p:nvSpPr>
            <p:cNvPr id="38" name="矩形 37">
              <a:extLst>
                <a:ext uri="{FF2B5EF4-FFF2-40B4-BE49-F238E27FC236}">
                  <a16:creationId xmlns:a16="http://schemas.microsoft.com/office/drawing/2014/main" xmlns="" id="{DC6DA90A-8544-4386-AE2F-EE0929DD4E86}"/>
                </a:ext>
              </a:extLst>
            </p:cNvPr>
            <p:cNvSpPr/>
            <p:nvPr/>
          </p:nvSpPr>
          <p:spPr>
            <a:xfrm>
              <a:off x="506231" y="4329921"/>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39" name="文本框 38">
              <a:extLst>
                <a:ext uri="{FF2B5EF4-FFF2-40B4-BE49-F238E27FC236}">
                  <a16:creationId xmlns:a16="http://schemas.microsoft.com/office/drawing/2014/main" xmlns="" id="{9FF955E4-4ACA-48EC-BF14-D1FA2CF7F62A}"/>
                </a:ext>
              </a:extLst>
            </p:cNvPr>
            <p:cNvSpPr txBox="1"/>
            <p:nvPr/>
          </p:nvSpPr>
          <p:spPr>
            <a:xfrm>
              <a:off x="586441" y="4469627"/>
              <a:ext cx="1988491"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主子同维表一体化</a:t>
              </a:r>
            </a:p>
          </p:txBody>
        </p:sp>
      </p:grpSp>
      <p:grpSp>
        <p:nvGrpSpPr>
          <p:cNvPr id="40" name="组合 39">
            <a:extLst>
              <a:ext uri="{FF2B5EF4-FFF2-40B4-BE49-F238E27FC236}">
                <a16:creationId xmlns:a16="http://schemas.microsoft.com/office/drawing/2014/main" xmlns="" id="{75D33BAB-12A4-49A9-B597-751A9455A132}"/>
              </a:ext>
            </a:extLst>
          </p:cNvPr>
          <p:cNvGrpSpPr/>
          <p:nvPr/>
        </p:nvGrpSpPr>
        <p:grpSpPr>
          <a:xfrm>
            <a:off x="3442099" y="4887152"/>
            <a:ext cx="2104559" cy="587191"/>
            <a:chOff x="506231" y="5077815"/>
            <a:chExt cx="2104559" cy="587191"/>
          </a:xfrm>
          <a:solidFill>
            <a:srgbClr val="262626"/>
          </a:solidFill>
        </p:grpSpPr>
        <p:sp>
          <p:nvSpPr>
            <p:cNvPr id="41" name="矩形 40">
              <a:extLst>
                <a:ext uri="{FF2B5EF4-FFF2-40B4-BE49-F238E27FC236}">
                  <a16:creationId xmlns:a16="http://schemas.microsoft.com/office/drawing/2014/main" xmlns="" id="{B2A59065-FD23-47AE-9517-7188626C145F}"/>
                </a:ext>
              </a:extLst>
            </p:cNvPr>
            <p:cNvSpPr/>
            <p:nvPr/>
          </p:nvSpPr>
          <p:spPr>
            <a:xfrm>
              <a:off x="506231" y="5077815"/>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42" name="文本框 41">
              <a:extLst>
                <a:ext uri="{FF2B5EF4-FFF2-40B4-BE49-F238E27FC236}">
                  <a16:creationId xmlns:a16="http://schemas.microsoft.com/office/drawing/2014/main" xmlns="" id="{88EA47FE-9A59-49D1-9059-AB81EE350D99}"/>
                </a:ext>
              </a:extLst>
            </p:cNvPr>
            <p:cNvSpPr txBox="1"/>
            <p:nvPr/>
          </p:nvSpPr>
          <p:spPr>
            <a:xfrm>
              <a:off x="696748" y="5217521"/>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单边</a:t>
              </a:r>
              <a:r>
                <a:rPr lang="en-US" altLang="zh-CN" sz="1600" dirty="0">
                  <a:solidFill>
                    <a:schemeClr val="bg1">
                      <a:lumMod val="85000"/>
                    </a:schemeClr>
                  </a:solidFill>
                  <a:latin typeface="微软雅黑" panose="020B0503020204020204" pitchFamily="34" charset="-122"/>
                  <a:ea typeface="微软雅黑" panose="020B0503020204020204" pitchFamily="34" charset="-122"/>
                </a:rPr>
                <a:t>HASH</a:t>
              </a:r>
              <a:r>
                <a:rPr lang="zh-CN" altLang="en-US" sz="1600" dirty="0">
                  <a:solidFill>
                    <a:schemeClr val="bg1">
                      <a:lumMod val="85000"/>
                    </a:schemeClr>
                  </a:solidFill>
                  <a:latin typeface="微软雅黑" panose="020B0503020204020204" pitchFamily="34" charset="-122"/>
                  <a:ea typeface="微软雅黑" panose="020B0503020204020204" pitchFamily="34" charset="-122"/>
                </a:rPr>
                <a:t>连接</a:t>
              </a:r>
            </a:p>
          </p:txBody>
        </p:sp>
      </p:grpSp>
      <p:grpSp>
        <p:nvGrpSpPr>
          <p:cNvPr id="43" name="组合 42">
            <a:extLst>
              <a:ext uri="{FF2B5EF4-FFF2-40B4-BE49-F238E27FC236}">
                <a16:creationId xmlns:a16="http://schemas.microsoft.com/office/drawing/2014/main" xmlns="" id="{B5627C7E-7444-424D-BB50-A4E227AC20DC}"/>
              </a:ext>
            </a:extLst>
          </p:cNvPr>
          <p:cNvGrpSpPr/>
          <p:nvPr/>
        </p:nvGrpSpPr>
        <p:grpSpPr>
          <a:xfrm>
            <a:off x="6029529" y="2057638"/>
            <a:ext cx="2104559" cy="587191"/>
            <a:chOff x="506231" y="2234146"/>
            <a:chExt cx="2104559" cy="587191"/>
          </a:xfrm>
          <a:solidFill>
            <a:srgbClr val="262626"/>
          </a:solidFill>
        </p:grpSpPr>
        <p:sp>
          <p:nvSpPr>
            <p:cNvPr id="44" name="矩形 43">
              <a:extLst>
                <a:ext uri="{FF2B5EF4-FFF2-40B4-BE49-F238E27FC236}">
                  <a16:creationId xmlns:a16="http://schemas.microsoft.com/office/drawing/2014/main" xmlns="" id="{7815625D-1CEE-4554-8962-56F82CBE6CC7}"/>
                </a:ext>
              </a:extLst>
            </p:cNvPr>
            <p:cNvSpPr/>
            <p:nvPr/>
          </p:nvSpPr>
          <p:spPr>
            <a:xfrm>
              <a:off x="506231" y="2234146"/>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xmlns="" id="{F368FA88-71B8-461F-8DD5-42FC618FD2A4}"/>
                </a:ext>
              </a:extLst>
            </p:cNvPr>
            <p:cNvSpPr txBox="1"/>
            <p:nvPr/>
          </p:nvSpPr>
          <p:spPr>
            <a:xfrm>
              <a:off x="696748" y="2373852"/>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有序压缩存储</a:t>
              </a:r>
            </a:p>
          </p:txBody>
        </p:sp>
      </p:grpSp>
      <p:grpSp>
        <p:nvGrpSpPr>
          <p:cNvPr id="46" name="组合 45">
            <a:extLst>
              <a:ext uri="{FF2B5EF4-FFF2-40B4-BE49-F238E27FC236}">
                <a16:creationId xmlns:a16="http://schemas.microsoft.com/office/drawing/2014/main" xmlns="" id="{5F96D5A6-6965-4EA9-A014-B432C0A3E309}"/>
              </a:ext>
            </a:extLst>
          </p:cNvPr>
          <p:cNvGrpSpPr/>
          <p:nvPr/>
        </p:nvGrpSpPr>
        <p:grpSpPr>
          <a:xfrm>
            <a:off x="6029529" y="2754400"/>
            <a:ext cx="2104559" cy="587191"/>
            <a:chOff x="506231" y="2936396"/>
            <a:chExt cx="2104559" cy="587191"/>
          </a:xfrm>
          <a:solidFill>
            <a:srgbClr val="262626"/>
          </a:solidFill>
        </p:grpSpPr>
        <p:sp>
          <p:nvSpPr>
            <p:cNvPr id="47" name="矩形 46">
              <a:extLst>
                <a:ext uri="{FF2B5EF4-FFF2-40B4-BE49-F238E27FC236}">
                  <a16:creationId xmlns:a16="http://schemas.microsoft.com/office/drawing/2014/main" xmlns="" id="{A639A84A-BC8E-469D-87C7-DAB03E400BF6}"/>
                </a:ext>
              </a:extLst>
            </p:cNvPr>
            <p:cNvSpPr/>
            <p:nvPr/>
          </p:nvSpPr>
          <p:spPr>
            <a:xfrm>
              <a:off x="506231" y="2936396"/>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xmlns="" id="{A85EA192-BB59-413E-8488-8558488EAAEB}"/>
                </a:ext>
              </a:extLst>
            </p:cNvPr>
            <p:cNvSpPr txBox="1"/>
            <p:nvPr/>
          </p:nvSpPr>
          <p:spPr>
            <a:xfrm>
              <a:off x="696748" y="3090257"/>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自由列式存储</a:t>
              </a:r>
            </a:p>
          </p:txBody>
        </p:sp>
      </p:grpSp>
      <p:grpSp>
        <p:nvGrpSpPr>
          <p:cNvPr id="49" name="组合 48">
            <a:extLst>
              <a:ext uri="{FF2B5EF4-FFF2-40B4-BE49-F238E27FC236}">
                <a16:creationId xmlns:a16="http://schemas.microsoft.com/office/drawing/2014/main" xmlns="" id="{2622EB9F-C422-42F4-AB5C-DFFF10B50F09}"/>
              </a:ext>
            </a:extLst>
          </p:cNvPr>
          <p:cNvGrpSpPr/>
          <p:nvPr/>
        </p:nvGrpSpPr>
        <p:grpSpPr>
          <a:xfrm>
            <a:off x="6029529" y="3451163"/>
            <a:ext cx="2104559" cy="587191"/>
            <a:chOff x="506231" y="3627671"/>
            <a:chExt cx="2104559" cy="587191"/>
          </a:xfrm>
          <a:solidFill>
            <a:srgbClr val="262626"/>
          </a:solidFill>
        </p:grpSpPr>
        <p:sp>
          <p:nvSpPr>
            <p:cNvPr id="50" name="矩形 49">
              <a:extLst>
                <a:ext uri="{FF2B5EF4-FFF2-40B4-BE49-F238E27FC236}">
                  <a16:creationId xmlns:a16="http://schemas.microsoft.com/office/drawing/2014/main" xmlns="" id="{E5AFE80F-740F-4BEA-9DE8-7BA750906912}"/>
                </a:ext>
              </a:extLst>
            </p:cNvPr>
            <p:cNvSpPr/>
            <p:nvPr/>
          </p:nvSpPr>
          <p:spPr>
            <a:xfrm>
              <a:off x="506231" y="3627671"/>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xmlns="" id="{D0CF9EF2-DC64-40D7-A8DF-615A55845CA9}"/>
                </a:ext>
              </a:extLst>
            </p:cNvPr>
            <p:cNvSpPr txBox="1"/>
            <p:nvPr/>
          </p:nvSpPr>
          <p:spPr>
            <a:xfrm>
              <a:off x="696748" y="3776051"/>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层次序号式定位</a:t>
              </a:r>
            </a:p>
          </p:txBody>
        </p:sp>
      </p:grpSp>
      <p:grpSp>
        <p:nvGrpSpPr>
          <p:cNvPr id="52" name="组合 51">
            <a:extLst>
              <a:ext uri="{FF2B5EF4-FFF2-40B4-BE49-F238E27FC236}">
                <a16:creationId xmlns:a16="http://schemas.microsoft.com/office/drawing/2014/main" xmlns="" id="{220A66DD-DB40-4D61-AC90-2FE122919207}"/>
              </a:ext>
            </a:extLst>
          </p:cNvPr>
          <p:cNvGrpSpPr/>
          <p:nvPr/>
        </p:nvGrpSpPr>
        <p:grpSpPr>
          <a:xfrm>
            <a:off x="8606906" y="2050512"/>
            <a:ext cx="2104559" cy="587191"/>
            <a:chOff x="506231" y="2936396"/>
            <a:chExt cx="2104559" cy="587191"/>
          </a:xfrm>
          <a:solidFill>
            <a:srgbClr val="262626"/>
          </a:solidFill>
        </p:grpSpPr>
        <p:sp>
          <p:nvSpPr>
            <p:cNvPr id="53" name="矩形 52">
              <a:extLst>
                <a:ext uri="{FF2B5EF4-FFF2-40B4-BE49-F238E27FC236}">
                  <a16:creationId xmlns:a16="http://schemas.microsoft.com/office/drawing/2014/main" xmlns="" id="{1535A5A8-F4B2-462E-B0A1-2F3EAA6B7A23}"/>
                </a:ext>
              </a:extLst>
            </p:cNvPr>
            <p:cNvSpPr/>
            <p:nvPr/>
          </p:nvSpPr>
          <p:spPr>
            <a:xfrm>
              <a:off x="506231" y="2936396"/>
              <a:ext cx="2104559" cy="5871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xmlns="" id="{F26DB070-10FF-419A-AFAC-685B61F5F968}"/>
                </a:ext>
              </a:extLst>
            </p:cNvPr>
            <p:cNvSpPr txBox="1"/>
            <p:nvPr/>
          </p:nvSpPr>
          <p:spPr>
            <a:xfrm>
              <a:off x="696748" y="3067133"/>
              <a:ext cx="1797974" cy="338554"/>
            </a:xfrm>
            <a:prstGeom prst="rect">
              <a:avLst/>
            </a:prstGeom>
            <a:grpFill/>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抢先式负载均衡</a:t>
              </a:r>
            </a:p>
          </p:txBody>
        </p:sp>
      </p:grpSp>
      <p:grpSp>
        <p:nvGrpSpPr>
          <p:cNvPr id="55" name="组合 54">
            <a:extLst>
              <a:ext uri="{FF2B5EF4-FFF2-40B4-BE49-F238E27FC236}">
                <a16:creationId xmlns:a16="http://schemas.microsoft.com/office/drawing/2014/main" xmlns="" id="{8CF29130-D17B-407B-BF68-761DD9BCD0D9}"/>
              </a:ext>
            </a:extLst>
          </p:cNvPr>
          <p:cNvGrpSpPr/>
          <p:nvPr/>
        </p:nvGrpSpPr>
        <p:grpSpPr>
          <a:xfrm>
            <a:off x="8616959" y="2768555"/>
            <a:ext cx="2104559" cy="587191"/>
            <a:chOff x="506231" y="3627671"/>
            <a:chExt cx="2104559" cy="587191"/>
          </a:xfrm>
          <a:solidFill>
            <a:srgbClr val="262626"/>
          </a:solidFill>
        </p:grpSpPr>
        <p:sp>
          <p:nvSpPr>
            <p:cNvPr id="56" name="矩形 55">
              <a:extLst>
                <a:ext uri="{FF2B5EF4-FFF2-40B4-BE49-F238E27FC236}">
                  <a16:creationId xmlns:a16="http://schemas.microsoft.com/office/drawing/2014/main" xmlns="" id="{F168AA3F-0C8E-40E3-9F0C-9A4E8645FC14}"/>
                </a:ext>
              </a:extLst>
            </p:cNvPr>
            <p:cNvSpPr/>
            <p:nvPr/>
          </p:nvSpPr>
          <p:spPr>
            <a:xfrm>
              <a:off x="506231" y="3627671"/>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57" name="文本框 56">
              <a:extLst>
                <a:ext uri="{FF2B5EF4-FFF2-40B4-BE49-F238E27FC236}">
                  <a16:creationId xmlns:a16="http://schemas.microsoft.com/office/drawing/2014/main" xmlns="" id="{CE42E110-947B-4578-9904-D99A267F8795}"/>
                </a:ext>
              </a:extLst>
            </p:cNvPr>
            <p:cNvSpPr txBox="1"/>
            <p:nvPr/>
          </p:nvSpPr>
          <p:spPr>
            <a:xfrm>
              <a:off x="696748" y="3759962"/>
              <a:ext cx="1797974" cy="338554"/>
            </a:xfrm>
            <a:prstGeom prst="rect">
              <a:avLst/>
            </a:prstGeom>
            <a:grpFill/>
          </p:spPr>
          <p:txBody>
            <a:bodyPr wrap="square" rtlCol="0">
              <a:spAutoFit/>
            </a:bodyPr>
            <a:lstStyle/>
            <a:p>
              <a:pPr algn="ctr"/>
              <a:r>
                <a:rPr lang="en-US" altLang="zh-CN" sz="1600" dirty="0">
                  <a:solidFill>
                    <a:schemeClr val="bg1">
                      <a:lumMod val="85000"/>
                    </a:schemeClr>
                  </a:solidFill>
                  <a:latin typeface="微软雅黑" panose="020B0503020204020204" pitchFamily="34" charset="-122"/>
                  <a:ea typeface="微软雅黑" panose="020B0503020204020204" pitchFamily="34" charset="-122"/>
                </a:rPr>
                <a:t>Fork-reduce</a:t>
              </a:r>
              <a:endParaRPr lang="zh-CN" altLang="en-US" sz="1600" dirty="0">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58" name="组合 57">
            <a:extLst>
              <a:ext uri="{FF2B5EF4-FFF2-40B4-BE49-F238E27FC236}">
                <a16:creationId xmlns:a16="http://schemas.microsoft.com/office/drawing/2014/main" xmlns="" id="{203AAEA0-9F27-4211-97FF-ED1F041C76C2}"/>
              </a:ext>
            </a:extLst>
          </p:cNvPr>
          <p:cNvGrpSpPr/>
          <p:nvPr/>
        </p:nvGrpSpPr>
        <p:grpSpPr>
          <a:xfrm>
            <a:off x="8616959" y="3479472"/>
            <a:ext cx="2104559" cy="587191"/>
            <a:chOff x="506231" y="4329921"/>
            <a:chExt cx="2104559" cy="587191"/>
          </a:xfrm>
          <a:solidFill>
            <a:srgbClr val="262626"/>
          </a:solidFill>
        </p:grpSpPr>
        <p:sp>
          <p:nvSpPr>
            <p:cNvPr id="59" name="矩形 58">
              <a:extLst>
                <a:ext uri="{FF2B5EF4-FFF2-40B4-BE49-F238E27FC236}">
                  <a16:creationId xmlns:a16="http://schemas.microsoft.com/office/drawing/2014/main" xmlns="" id="{6F63CE0A-BCAD-40A1-8879-370681DE69A3}"/>
                </a:ext>
              </a:extLst>
            </p:cNvPr>
            <p:cNvSpPr/>
            <p:nvPr/>
          </p:nvSpPr>
          <p:spPr>
            <a:xfrm>
              <a:off x="506231" y="4329921"/>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60" name="文本框 59">
              <a:extLst>
                <a:ext uri="{FF2B5EF4-FFF2-40B4-BE49-F238E27FC236}">
                  <a16:creationId xmlns:a16="http://schemas.microsoft.com/office/drawing/2014/main" xmlns="" id="{88C96D64-07E3-4E07-B739-C1C87C067568}"/>
                </a:ext>
              </a:extLst>
            </p:cNvPr>
            <p:cNvSpPr txBox="1"/>
            <p:nvPr/>
          </p:nvSpPr>
          <p:spPr>
            <a:xfrm>
              <a:off x="696748" y="4469627"/>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外存冗余式容错</a:t>
              </a:r>
            </a:p>
          </p:txBody>
        </p:sp>
      </p:grpSp>
      <p:grpSp>
        <p:nvGrpSpPr>
          <p:cNvPr id="61" name="组合 60">
            <a:extLst>
              <a:ext uri="{FF2B5EF4-FFF2-40B4-BE49-F238E27FC236}">
                <a16:creationId xmlns:a16="http://schemas.microsoft.com/office/drawing/2014/main" xmlns="" id="{F42E4BD1-4BB0-4ED9-84C6-87D18004F044}"/>
              </a:ext>
            </a:extLst>
          </p:cNvPr>
          <p:cNvGrpSpPr/>
          <p:nvPr/>
        </p:nvGrpSpPr>
        <p:grpSpPr>
          <a:xfrm>
            <a:off x="8616959" y="4190390"/>
            <a:ext cx="2104559" cy="587191"/>
            <a:chOff x="506231" y="5077815"/>
            <a:chExt cx="2104559" cy="587191"/>
          </a:xfrm>
          <a:solidFill>
            <a:srgbClr val="262626"/>
          </a:solidFill>
        </p:grpSpPr>
        <p:sp>
          <p:nvSpPr>
            <p:cNvPr id="62" name="矩形 61">
              <a:extLst>
                <a:ext uri="{FF2B5EF4-FFF2-40B4-BE49-F238E27FC236}">
                  <a16:creationId xmlns:a16="http://schemas.microsoft.com/office/drawing/2014/main" xmlns="" id="{56BC99BE-EED8-4DEB-A851-DD3D2E3AC7C1}"/>
                </a:ext>
              </a:extLst>
            </p:cNvPr>
            <p:cNvSpPr/>
            <p:nvPr/>
          </p:nvSpPr>
          <p:spPr>
            <a:xfrm>
              <a:off x="506231" y="5077815"/>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63" name="文本框 62">
              <a:extLst>
                <a:ext uri="{FF2B5EF4-FFF2-40B4-BE49-F238E27FC236}">
                  <a16:creationId xmlns:a16="http://schemas.microsoft.com/office/drawing/2014/main" xmlns="" id="{53B1DECE-4862-414A-9D63-DB43E64864BC}"/>
                </a:ext>
              </a:extLst>
            </p:cNvPr>
            <p:cNvSpPr txBox="1"/>
            <p:nvPr/>
          </p:nvSpPr>
          <p:spPr>
            <a:xfrm>
              <a:off x="696748" y="5217521"/>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内存备胎式容错</a:t>
              </a:r>
            </a:p>
          </p:txBody>
        </p:sp>
      </p:grpSp>
      <p:grpSp>
        <p:nvGrpSpPr>
          <p:cNvPr id="64" name="组合 63">
            <a:extLst>
              <a:ext uri="{FF2B5EF4-FFF2-40B4-BE49-F238E27FC236}">
                <a16:creationId xmlns:a16="http://schemas.microsoft.com/office/drawing/2014/main" xmlns="" id="{C6F3FF34-4E5E-48A8-A7E0-21FAE3F0CBD6}"/>
              </a:ext>
            </a:extLst>
          </p:cNvPr>
          <p:cNvGrpSpPr/>
          <p:nvPr/>
        </p:nvGrpSpPr>
        <p:grpSpPr>
          <a:xfrm>
            <a:off x="6029529" y="4190389"/>
            <a:ext cx="2104559" cy="587191"/>
            <a:chOff x="506231" y="2936396"/>
            <a:chExt cx="2104559" cy="587191"/>
          </a:xfrm>
          <a:solidFill>
            <a:srgbClr val="262626"/>
          </a:solidFill>
        </p:grpSpPr>
        <p:sp>
          <p:nvSpPr>
            <p:cNvPr id="65" name="矩形 64">
              <a:extLst>
                <a:ext uri="{FF2B5EF4-FFF2-40B4-BE49-F238E27FC236}">
                  <a16:creationId xmlns:a16="http://schemas.microsoft.com/office/drawing/2014/main" xmlns="" id="{50B2B4C3-426C-4EEF-B5F7-1D1A67E1428D}"/>
                </a:ext>
              </a:extLst>
            </p:cNvPr>
            <p:cNvSpPr/>
            <p:nvPr/>
          </p:nvSpPr>
          <p:spPr>
            <a:xfrm>
              <a:off x="506231" y="2936396"/>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66" name="文本框 65">
              <a:extLst>
                <a:ext uri="{FF2B5EF4-FFF2-40B4-BE49-F238E27FC236}">
                  <a16:creationId xmlns:a16="http://schemas.microsoft.com/office/drawing/2014/main" xmlns="" id="{A2ED664F-EB9B-4955-885B-B1F5181DEA3C}"/>
                </a:ext>
              </a:extLst>
            </p:cNvPr>
            <p:cNvSpPr txBox="1"/>
            <p:nvPr/>
          </p:nvSpPr>
          <p:spPr>
            <a:xfrm>
              <a:off x="696748" y="3090257"/>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片状索引及缓存</a:t>
              </a:r>
            </a:p>
          </p:txBody>
        </p:sp>
      </p:grpSp>
      <p:grpSp>
        <p:nvGrpSpPr>
          <p:cNvPr id="67" name="组合 66">
            <a:extLst>
              <a:ext uri="{FF2B5EF4-FFF2-40B4-BE49-F238E27FC236}">
                <a16:creationId xmlns:a16="http://schemas.microsoft.com/office/drawing/2014/main" xmlns="" id="{B37E8195-D399-4A5C-821F-CB1EBDA5C86A}"/>
              </a:ext>
            </a:extLst>
          </p:cNvPr>
          <p:cNvGrpSpPr/>
          <p:nvPr/>
        </p:nvGrpSpPr>
        <p:grpSpPr>
          <a:xfrm>
            <a:off x="6029529" y="4887152"/>
            <a:ext cx="2104559" cy="587191"/>
            <a:chOff x="506231" y="3627671"/>
            <a:chExt cx="2104559" cy="587191"/>
          </a:xfrm>
          <a:solidFill>
            <a:srgbClr val="262626"/>
          </a:solidFill>
        </p:grpSpPr>
        <p:sp>
          <p:nvSpPr>
            <p:cNvPr id="68" name="矩形 67">
              <a:extLst>
                <a:ext uri="{FF2B5EF4-FFF2-40B4-BE49-F238E27FC236}">
                  <a16:creationId xmlns:a16="http://schemas.microsoft.com/office/drawing/2014/main" xmlns="" id="{601540E9-C376-4C5D-A406-C2B2F5E9A614}"/>
                </a:ext>
              </a:extLst>
            </p:cNvPr>
            <p:cNvSpPr/>
            <p:nvPr/>
          </p:nvSpPr>
          <p:spPr>
            <a:xfrm>
              <a:off x="506231" y="3627671"/>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69" name="文本框 68">
              <a:extLst>
                <a:ext uri="{FF2B5EF4-FFF2-40B4-BE49-F238E27FC236}">
                  <a16:creationId xmlns:a16="http://schemas.microsoft.com/office/drawing/2014/main" xmlns="" id="{0AE0B396-9A53-49E8-BA6B-2454EFAE4070}"/>
                </a:ext>
              </a:extLst>
            </p:cNvPr>
            <p:cNvSpPr txBox="1"/>
            <p:nvPr/>
          </p:nvSpPr>
          <p:spPr>
            <a:xfrm>
              <a:off x="605096" y="3776051"/>
              <a:ext cx="1889626"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倍增自由分段并行</a:t>
              </a:r>
            </a:p>
          </p:txBody>
        </p:sp>
      </p:grpSp>
      <p:grpSp>
        <p:nvGrpSpPr>
          <p:cNvPr id="70" name="组合 69">
            <a:extLst>
              <a:ext uri="{FF2B5EF4-FFF2-40B4-BE49-F238E27FC236}">
                <a16:creationId xmlns:a16="http://schemas.microsoft.com/office/drawing/2014/main" xmlns="" id="{780C35A5-9CE5-4D06-A432-7B06372E2FD5}"/>
              </a:ext>
            </a:extLst>
          </p:cNvPr>
          <p:cNvGrpSpPr/>
          <p:nvPr/>
        </p:nvGrpSpPr>
        <p:grpSpPr>
          <a:xfrm>
            <a:off x="8616959" y="4887152"/>
            <a:ext cx="2104559" cy="587191"/>
            <a:chOff x="506231" y="5077815"/>
            <a:chExt cx="2104559" cy="587191"/>
          </a:xfrm>
          <a:solidFill>
            <a:srgbClr val="262626"/>
          </a:solidFill>
        </p:grpSpPr>
        <p:sp>
          <p:nvSpPr>
            <p:cNvPr id="71" name="矩形 70">
              <a:extLst>
                <a:ext uri="{FF2B5EF4-FFF2-40B4-BE49-F238E27FC236}">
                  <a16:creationId xmlns:a16="http://schemas.microsoft.com/office/drawing/2014/main" xmlns="" id="{1E3F82EC-8B98-42AC-9D33-F9D705456CB3}"/>
                </a:ext>
              </a:extLst>
            </p:cNvPr>
            <p:cNvSpPr/>
            <p:nvPr/>
          </p:nvSpPr>
          <p:spPr>
            <a:xfrm>
              <a:off x="506231" y="5077815"/>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72" name="文本框 71">
              <a:extLst>
                <a:ext uri="{FF2B5EF4-FFF2-40B4-BE49-F238E27FC236}">
                  <a16:creationId xmlns:a16="http://schemas.microsoft.com/office/drawing/2014/main" xmlns="" id="{CEC5B18C-B114-4BB9-BAB0-895D44E27BCE}"/>
                </a:ext>
              </a:extLst>
            </p:cNvPr>
            <p:cNvSpPr txBox="1"/>
            <p:nvPr/>
          </p:nvSpPr>
          <p:spPr>
            <a:xfrm>
              <a:off x="696748" y="5217521"/>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集群维表</a:t>
              </a:r>
            </a:p>
          </p:txBody>
        </p:sp>
      </p:grpSp>
      <p:grpSp>
        <p:nvGrpSpPr>
          <p:cNvPr id="73" name="组合 72">
            <a:extLst>
              <a:ext uri="{FF2B5EF4-FFF2-40B4-BE49-F238E27FC236}">
                <a16:creationId xmlns:a16="http://schemas.microsoft.com/office/drawing/2014/main" xmlns="" id="{19D38FAD-DC10-4E87-969B-A9BDCF355181}"/>
              </a:ext>
            </a:extLst>
          </p:cNvPr>
          <p:cNvGrpSpPr/>
          <p:nvPr/>
        </p:nvGrpSpPr>
        <p:grpSpPr>
          <a:xfrm>
            <a:off x="850798" y="4887152"/>
            <a:ext cx="2104559" cy="587191"/>
            <a:chOff x="506231" y="4329921"/>
            <a:chExt cx="2104559" cy="587191"/>
          </a:xfrm>
          <a:solidFill>
            <a:srgbClr val="262626"/>
          </a:solidFill>
        </p:grpSpPr>
        <p:sp>
          <p:nvSpPr>
            <p:cNvPr id="74" name="矩形 73">
              <a:extLst>
                <a:ext uri="{FF2B5EF4-FFF2-40B4-BE49-F238E27FC236}">
                  <a16:creationId xmlns:a16="http://schemas.microsoft.com/office/drawing/2014/main" xmlns="" id="{4294F05D-8134-4860-A7EB-8E88B4F39C68}"/>
                </a:ext>
              </a:extLst>
            </p:cNvPr>
            <p:cNvSpPr/>
            <p:nvPr/>
          </p:nvSpPr>
          <p:spPr>
            <a:xfrm>
              <a:off x="506231" y="4329921"/>
              <a:ext cx="2104559" cy="587191"/>
            </a:xfrm>
            <a:prstGeom prst="rect">
              <a:avLst/>
            </a:prstGeom>
            <a:grpFill/>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60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75" name="文本框 39">
              <a:extLst>
                <a:ext uri="{FF2B5EF4-FFF2-40B4-BE49-F238E27FC236}">
                  <a16:creationId xmlns:a16="http://schemas.microsoft.com/office/drawing/2014/main" xmlns="" id="{4296BCC5-87DE-4303-BE48-01902C1F66FB}"/>
                </a:ext>
              </a:extLst>
            </p:cNvPr>
            <p:cNvSpPr txBox="1"/>
            <p:nvPr/>
          </p:nvSpPr>
          <p:spPr>
            <a:xfrm>
              <a:off x="696748" y="4469627"/>
              <a:ext cx="1797974" cy="338554"/>
            </a:xfrm>
            <a:prstGeom prst="rect">
              <a:avLst/>
            </a:prstGeom>
            <a:grpFill/>
          </p:spPr>
          <p:txBody>
            <a:bodyPr wrap="square" rtlCol="0">
              <a:spAutoFit/>
            </a:body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预过滤遍历</a:t>
              </a:r>
            </a:p>
          </p:txBody>
        </p:sp>
      </p:grpSp>
      <p:grpSp>
        <p:nvGrpSpPr>
          <p:cNvPr id="76" name="组合 75">
            <a:extLst>
              <a:ext uri="{FF2B5EF4-FFF2-40B4-BE49-F238E27FC236}">
                <a16:creationId xmlns:a16="http://schemas.microsoft.com/office/drawing/2014/main" xmlns="" id="{42028FC1-60DF-432F-8581-09C71C4CF28D}"/>
              </a:ext>
            </a:extLst>
          </p:cNvPr>
          <p:cNvGrpSpPr/>
          <p:nvPr/>
        </p:nvGrpSpPr>
        <p:grpSpPr>
          <a:xfrm>
            <a:off x="11237494" y="5976149"/>
            <a:ext cx="823585" cy="705649"/>
            <a:chOff x="3420408" y="5537959"/>
            <a:chExt cx="1272809" cy="1256455"/>
          </a:xfrm>
        </p:grpSpPr>
        <p:pic>
          <p:nvPicPr>
            <p:cNvPr id="77" name="Picture 2" descr="https://timgsa.baidu.com/timg?image&amp;quality=80&amp;size=b9999_10000&amp;sec=1542028685862&amp;di=28e85bb174b7cc746a0130de605a4181&amp;imgtype=0&amp;src=http%3A%2F%2Fh.hiphotos.baidu.com%2Fimage%2Fpic%2Fitem%2Fd009b3de9c82d158ab765af18b0a19d8bd3e42fd.jpg">
              <a:extLst>
                <a:ext uri="{FF2B5EF4-FFF2-40B4-BE49-F238E27FC236}">
                  <a16:creationId xmlns:a16="http://schemas.microsoft.com/office/drawing/2014/main" xmlns="" id="{21A14C3A-12AE-46FE-8A1A-B1013EA6EBC8}"/>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408" y="5537959"/>
              <a:ext cx="1256455" cy="1256455"/>
            </a:xfrm>
            <a:prstGeom prst="rect">
              <a:avLst/>
            </a:prstGeom>
            <a:noFill/>
            <a:extLst>
              <a:ext uri="{909E8E84-426E-40DD-AFC4-6F175D3DCCD1}">
                <a14:hiddenFill xmlns:a14="http://schemas.microsoft.com/office/drawing/2010/main">
                  <a:solidFill>
                    <a:srgbClr val="FFFFFF"/>
                  </a:solidFill>
                </a14:hiddenFill>
              </a:ext>
            </a:extLst>
          </p:spPr>
        </p:pic>
        <p:sp>
          <p:nvSpPr>
            <p:cNvPr id="78" name="矩形 77">
              <a:extLst>
                <a:ext uri="{FF2B5EF4-FFF2-40B4-BE49-F238E27FC236}">
                  <a16:creationId xmlns:a16="http://schemas.microsoft.com/office/drawing/2014/main" xmlns="" id="{1A04F391-E12D-480B-9286-C287BE6F68F2}"/>
                </a:ext>
              </a:extLst>
            </p:cNvPr>
            <p:cNvSpPr/>
            <p:nvPr/>
          </p:nvSpPr>
          <p:spPr>
            <a:xfrm>
              <a:off x="3448226" y="5537959"/>
              <a:ext cx="1244991" cy="2959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grpSp>
      <p:grpSp>
        <p:nvGrpSpPr>
          <p:cNvPr id="79" name="组合 78">
            <a:extLst>
              <a:ext uri="{FF2B5EF4-FFF2-40B4-BE49-F238E27FC236}">
                <a16:creationId xmlns:a16="http://schemas.microsoft.com/office/drawing/2014/main" xmlns="" id="{BB32418A-731B-4E69-81F2-96A6436BFE23}"/>
              </a:ext>
            </a:extLst>
          </p:cNvPr>
          <p:cNvGrpSpPr/>
          <p:nvPr/>
        </p:nvGrpSpPr>
        <p:grpSpPr>
          <a:xfrm>
            <a:off x="6768650" y="5567317"/>
            <a:ext cx="3009282" cy="1225665"/>
            <a:chOff x="5430060" y="5567317"/>
            <a:chExt cx="3009282" cy="1225665"/>
          </a:xfrm>
          <a:solidFill>
            <a:schemeClr val="bg1"/>
          </a:solidFill>
        </p:grpSpPr>
        <p:sp>
          <p:nvSpPr>
            <p:cNvPr id="80" name="思想气泡: 云 79">
              <a:extLst>
                <a:ext uri="{FF2B5EF4-FFF2-40B4-BE49-F238E27FC236}">
                  <a16:creationId xmlns:a16="http://schemas.microsoft.com/office/drawing/2014/main" xmlns="" id="{BE5F85EE-C0BA-452E-8F6D-5F0408053E6E}"/>
                </a:ext>
              </a:extLst>
            </p:cNvPr>
            <p:cNvSpPr/>
            <p:nvPr/>
          </p:nvSpPr>
          <p:spPr>
            <a:xfrm>
              <a:off x="5430060" y="5567317"/>
              <a:ext cx="3009282" cy="1225665"/>
            </a:xfrm>
            <a:prstGeom prst="cloudCallout">
              <a:avLst>
                <a:gd name="adj1" fmla="val 95514"/>
                <a:gd name="adj2" fmla="val 29841"/>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81" name="TextBox 2">
              <a:extLst>
                <a:ext uri="{FF2B5EF4-FFF2-40B4-BE49-F238E27FC236}">
                  <a16:creationId xmlns:a16="http://schemas.microsoft.com/office/drawing/2014/main" xmlns="" id="{560C3006-0900-404B-BA71-56B921A3E8A6}"/>
                </a:ext>
              </a:extLst>
            </p:cNvPr>
            <p:cNvSpPr txBox="1"/>
            <p:nvPr/>
          </p:nvSpPr>
          <p:spPr>
            <a:xfrm>
              <a:off x="5867240" y="5744224"/>
              <a:ext cx="2199765" cy="830997"/>
            </a:xfrm>
            <a:prstGeom prst="rect">
              <a:avLst/>
            </a:prstGeom>
            <a:grpFill/>
          </p:spPr>
          <p:txBody>
            <a:bodyPr wrap="square" rtlCol="0">
              <a:spAutoFit/>
            </a:bodyPr>
            <a:lstStyle/>
            <a:p>
              <a:r>
                <a:rPr lang="zh-CN" altLang="en-US" sz="1600" b="1" dirty="0">
                  <a:solidFill>
                    <a:schemeClr val="tx1">
                      <a:lumMod val="65000"/>
                      <a:lumOff val="35000"/>
                    </a:schemeClr>
                  </a:solidFill>
                  <a:latin typeface="华文楷体" panose="02010600040101010101" pitchFamily="2" charset="-122"/>
                  <a:ea typeface="华文楷体" panose="02010600040101010101" pitchFamily="2" charset="-122"/>
                </a:rPr>
                <a:t>别搜了，这里大多数技术都是集算器发明的，找不到！</a:t>
              </a:r>
            </a:p>
          </p:txBody>
        </p:sp>
      </p:grpSp>
      <p:sp>
        <p:nvSpPr>
          <p:cNvPr id="82" name="文本框 81">
            <a:extLst>
              <a:ext uri="{FF2B5EF4-FFF2-40B4-BE49-F238E27FC236}">
                <a16:creationId xmlns:a16="http://schemas.microsoft.com/office/drawing/2014/main" xmlns="" id="{4957081C-F237-4CBA-B09E-E63ACD25F935}"/>
              </a:ext>
            </a:extLst>
          </p:cNvPr>
          <p:cNvSpPr txBox="1"/>
          <p:nvPr/>
        </p:nvSpPr>
        <p:spPr>
          <a:xfrm>
            <a:off x="2669431" y="119217"/>
            <a:ext cx="6853158" cy="707886"/>
          </a:xfrm>
          <a:prstGeom prst="rect">
            <a:avLst/>
          </a:prstGeom>
          <a:noFill/>
        </p:spPr>
        <p:txBody>
          <a:bodyPr wrap="none" rtlCol="0">
            <a:spAutoFit/>
          </a:bodyPr>
          <a:lstStyle/>
          <a:p>
            <a:pPr algn="ct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集算器的部分高性能计算技术</a:t>
            </a:r>
          </a:p>
        </p:txBody>
      </p:sp>
    </p:spTree>
    <p:extLst>
      <p:ext uri="{BB962C8B-B14F-4D97-AF65-F5344CB8AC3E}">
        <p14:creationId xmlns:p14="http://schemas.microsoft.com/office/powerpoint/2010/main" val="374198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3A921108-5EA9-4823-9E2D-DA1D38035028}"/>
              </a:ext>
            </a:extLst>
          </p:cNvPr>
          <p:cNvSpPr txBox="1"/>
          <p:nvPr/>
        </p:nvSpPr>
        <p:spPr>
          <a:xfrm>
            <a:off x="780828" y="205041"/>
            <a:ext cx="2600326" cy="6447919"/>
          </a:xfrm>
          <a:prstGeom prst="rect">
            <a:avLst/>
          </a:prstGeom>
          <a:noFill/>
        </p:spPr>
        <p:txBody>
          <a:bodyPr wrap="square" rtlCol="0">
            <a:spAutoFit/>
          </a:bodyPr>
          <a:lstStyle/>
          <a:p>
            <a:pPr algn="ctr"/>
            <a:r>
              <a:rPr lang="en-US" altLang="zh-CN" sz="41300" dirty="0">
                <a:solidFill>
                  <a:schemeClr val="tx1">
                    <a:lumMod val="75000"/>
                    <a:lumOff val="25000"/>
                  </a:schemeClr>
                </a:solidFill>
                <a:latin typeface="庞门正道标题体" panose="02010600030101010101" pitchFamily="2" charset="-122"/>
                <a:ea typeface="庞门正道标题体" panose="02010600030101010101" pitchFamily="2" charset="-122"/>
              </a:rPr>
              <a:t>1</a:t>
            </a:r>
            <a:endParaRPr lang="zh-CN" altLang="en-US" sz="41300" dirty="0">
              <a:solidFill>
                <a:schemeClr val="tx1">
                  <a:lumMod val="75000"/>
                  <a:lumOff val="25000"/>
                </a:schemeClr>
              </a:solidFill>
              <a:latin typeface="庞门正道标题体" panose="02010600030101010101" pitchFamily="2" charset="-122"/>
              <a:ea typeface="庞门正道标题体" panose="02010600030101010101" pitchFamily="2" charset="-122"/>
            </a:endParaRPr>
          </a:p>
        </p:txBody>
      </p:sp>
      <p:sp>
        <p:nvSpPr>
          <p:cNvPr id="6" name="文本框 5">
            <a:extLst>
              <a:ext uri="{FF2B5EF4-FFF2-40B4-BE49-F238E27FC236}">
                <a16:creationId xmlns:a16="http://schemas.microsoft.com/office/drawing/2014/main" xmlns="" id="{5E008405-42BF-4942-A205-B4451961140D}"/>
              </a:ext>
            </a:extLst>
          </p:cNvPr>
          <p:cNvSpPr txBox="1"/>
          <p:nvPr/>
        </p:nvSpPr>
        <p:spPr>
          <a:xfrm>
            <a:off x="3029862" y="2153921"/>
            <a:ext cx="7571303" cy="2308324"/>
          </a:xfrm>
          <a:prstGeom prst="rect">
            <a:avLst/>
          </a:prstGeom>
          <a:noFill/>
        </p:spPr>
        <p:txBody>
          <a:bodyPr wrap="none" rtlCol="0">
            <a:spAutoFit/>
          </a:bodyPr>
          <a:lstStyle/>
          <a:p>
            <a:pPr algn="ctr"/>
            <a:r>
              <a:rPr lang="zh-CN" altLang="en-US" sz="7200" dirty="0">
                <a:solidFill>
                  <a:srgbClr val="FFC000"/>
                </a:solidFill>
                <a:latin typeface="锐字逼格青春粗黑体简2.0" panose="02010604000000000000" pitchFamily="2" charset="-122"/>
                <a:ea typeface="锐字逼格青春粗黑体简2.0" panose="02010604000000000000" pitchFamily="2" charset="-122"/>
              </a:rPr>
              <a:t>集算器</a:t>
            </a:r>
            <a:endParaRPr lang="en-US" altLang="zh-CN" sz="7200" dirty="0">
              <a:solidFill>
                <a:srgbClr val="FFC000"/>
              </a:solidFill>
              <a:latin typeface="锐字逼格青春粗黑体简2.0" panose="02010604000000000000" pitchFamily="2" charset="-122"/>
              <a:ea typeface="锐字逼格青春粗黑体简2.0" panose="02010604000000000000" pitchFamily="2" charset="-122"/>
            </a:endParaRPr>
          </a:p>
          <a:p>
            <a:pPr algn="ctr"/>
            <a:r>
              <a:rPr lang="zh-CN" altLang="en-US" sz="7200" dirty="0">
                <a:solidFill>
                  <a:srgbClr val="FFC000"/>
                </a:solidFill>
                <a:latin typeface="锐字逼格青春粗黑体简2.0" panose="02010604000000000000" pitchFamily="2" charset="-122"/>
                <a:ea typeface="锐字逼格青春粗黑体简2.0" panose="02010604000000000000" pitchFamily="2" charset="-122"/>
              </a:rPr>
              <a:t>要解决什么问题？</a:t>
            </a:r>
          </a:p>
        </p:txBody>
      </p:sp>
    </p:spTree>
    <p:extLst>
      <p:ext uri="{BB962C8B-B14F-4D97-AF65-F5344CB8AC3E}">
        <p14:creationId xmlns:p14="http://schemas.microsoft.com/office/powerpoint/2010/main" val="694959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4503A16C-BF41-46E0-AA14-0B3808BC77F9}"/>
              </a:ext>
            </a:extLst>
          </p:cNvPr>
          <p:cNvSpPr txBox="1"/>
          <p:nvPr/>
        </p:nvSpPr>
        <p:spPr>
          <a:xfrm>
            <a:off x="3695353" y="496912"/>
            <a:ext cx="4801314" cy="707886"/>
          </a:xfrm>
          <a:prstGeom prst="rect">
            <a:avLst/>
          </a:prstGeom>
          <a:noFill/>
        </p:spPr>
        <p:txBody>
          <a:bodyPr wrap="none" rtlCol="0">
            <a:spAutoFit/>
          </a:bodyPr>
          <a:lstStyle/>
          <a:p>
            <a:pPr algn="ct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我该选用哪个版本？</a:t>
            </a:r>
          </a:p>
        </p:txBody>
      </p:sp>
      <p:sp>
        <p:nvSpPr>
          <p:cNvPr id="3" name="矩形 2">
            <a:extLst>
              <a:ext uri="{FF2B5EF4-FFF2-40B4-BE49-F238E27FC236}">
                <a16:creationId xmlns:a16="http://schemas.microsoft.com/office/drawing/2014/main" xmlns="" id="{982E9D0F-648A-4E49-ABFF-8504F3F53C85}"/>
              </a:ext>
            </a:extLst>
          </p:cNvPr>
          <p:cNvSpPr/>
          <p:nvPr/>
        </p:nvSpPr>
        <p:spPr>
          <a:xfrm>
            <a:off x="4937854" y="3935667"/>
            <a:ext cx="1937857" cy="7298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 id="{53097F21-D5A0-4DC6-AEBC-9EE5E2DCD7A9}"/>
              </a:ext>
            </a:extLst>
          </p:cNvPr>
          <p:cNvSpPr txBox="1"/>
          <p:nvPr/>
        </p:nvSpPr>
        <p:spPr>
          <a:xfrm>
            <a:off x="5352784" y="4069755"/>
            <a:ext cx="1107996" cy="461665"/>
          </a:xfrm>
          <a:prstGeom prst="rect">
            <a:avLst/>
          </a:prstGeom>
          <a:noFill/>
        </p:spPr>
        <p:txBody>
          <a:bodyPr wrap="none" rtlCol="0">
            <a:spAutoFit/>
          </a:bodyPr>
          <a:lstStyle/>
          <a:p>
            <a:pPr algn="ctr"/>
            <a:r>
              <a:rPr lang="zh-CN" altLang="en-US" sz="2400" dirty="0">
                <a:solidFill>
                  <a:srgbClr val="262626"/>
                </a:solidFill>
                <a:latin typeface="微软雅黑" panose="020B0503020204020204" pitchFamily="34" charset="-122"/>
                <a:ea typeface="微软雅黑" panose="020B0503020204020204" pitchFamily="34" charset="-122"/>
              </a:rPr>
              <a:t>标准版</a:t>
            </a:r>
          </a:p>
        </p:txBody>
      </p:sp>
      <p:sp>
        <p:nvSpPr>
          <p:cNvPr id="5" name="文本框 4">
            <a:extLst>
              <a:ext uri="{FF2B5EF4-FFF2-40B4-BE49-F238E27FC236}">
                <a16:creationId xmlns:a16="http://schemas.microsoft.com/office/drawing/2014/main" xmlns="" id="{F99659BD-2638-4CF6-8674-FDAEBF9C0215}"/>
              </a:ext>
            </a:extLst>
          </p:cNvPr>
          <p:cNvSpPr txBox="1"/>
          <p:nvPr/>
        </p:nvSpPr>
        <p:spPr>
          <a:xfrm>
            <a:off x="5045008" y="4799597"/>
            <a:ext cx="1723549" cy="400110"/>
          </a:xfrm>
          <a:prstGeom prst="rect">
            <a:avLst/>
          </a:prstGeom>
          <a:noFill/>
        </p:spPr>
        <p:txBody>
          <a:bodyPr wrap="none" rtlCol="0">
            <a:spAutoFit/>
          </a:bodyPr>
          <a:lstStyle/>
          <a:p>
            <a:pPr algn="ctr"/>
            <a:r>
              <a:rPr lang="zh-CN" altLang="en-US" sz="2000" dirty="0">
                <a:solidFill>
                  <a:srgbClr val="FFC000"/>
                </a:solidFill>
                <a:latin typeface="微软雅黑" panose="020B0503020204020204" pitchFamily="34" charset="-122"/>
                <a:ea typeface="微软雅黑" panose="020B0503020204020204" pitchFamily="34" charset="-122"/>
              </a:rPr>
              <a:t>多数据源支持</a:t>
            </a:r>
          </a:p>
        </p:txBody>
      </p:sp>
      <p:sp>
        <p:nvSpPr>
          <p:cNvPr id="6" name="对话气泡: 圆角矩形 5">
            <a:extLst>
              <a:ext uri="{FF2B5EF4-FFF2-40B4-BE49-F238E27FC236}">
                <a16:creationId xmlns:a16="http://schemas.microsoft.com/office/drawing/2014/main" xmlns="" id="{08E9BE43-26CB-4EAF-B798-7A3F2E115864}"/>
              </a:ext>
            </a:extLst>
          </p:cNvPr>
          <p:cNvSpPr/>
          <p:nvPr/>
        </p:nvSpPr>
        <p:spPr>
          <a:xfrm>
            <a:off x="4508677" y="1755553"/>
            <a:ext cx="2796210" cy="2113069"/>
          </a:xfrm>
          <a:prstGeom prst="wedgeRoundRectCallout">
            <a:avLst>
              <a:gd name="adj1" fmla="val -21486"/>
              <a:gd name="adj2" fmla="val 58043"/>
              <a:gd name="adj3" fmla="val 16667"/>
            </a:avLst>
          </a:prstGeom>
          <a:solidFill>
            <a:schemeClr val="tx1">
              <a:lumMod val="85000"/>
              <a:lumOff val="1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7EBC8E16-A444-47BC-A098-803144CBB5F3}"/>
              </a:ext>
            </a:extLst>
          </p:cNvPr>
          <p:cNvSpPr/>
          <p:nvPr/>
        </p:nvSpPr>
        <p:spPr>
          <a:xfrm>
            <a:off x="8547388" y="3935667"/>
            <a:ext cx="1937857" cy="7298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xmlns="" id="{DFDE88DC-CE3C-4745-B0CF-FD6F7CAB2A5D}"/>
              </a:ext>
            </a:extLst>
          </p:cNvPr>
          <p:cNvSpPr txBox="1"/>
          <p:nvPr/>
        </p:nvSpPr>
        <p:spPr>
          <a:xfrm>
            <a:off x="8962318" y="4069755"/>
            <a:ext cx="1107996" cy="461665"/>
          </a:xfrm>
          <a:prstGeom prst="rect">
            <a:avLst/>
          </a:prstGeom>
          <a:noFill/>
        </p:spPr>
        <p:txBody>
          <a:bodyPr wrap="none" rtlCol="0">
            <a:spAutoFit/>
          </a:bodyPr>
          <a:lstStyle/>
          <a:p>
            <a:pPr algn="ctr"/>
            <a:r>
              <a:rPr lang="zh-CN" altLang="en-US" sz="2400" dirty="0">
                <a:solidFill>
                  <a:srgbClr val="262626"/>
                </a:solidFill>
                <a:latin typeface="微软雅黑" panose="020B0503020204020204" pitchFamily="34" charset="-122"/>
                <a:ea typeface="微软雅黑" panose="020B0503020204020204" pitchFamily="34" charset="-122"/>
              </a:rPr>
              <a:t>专业版</a:t>
            </a:r>
          </a:p>
        </p:txBody>
      </p:sp>
      <p:sp>
        <p:nvSpPr>
          <p:cNvPr id="9" name="文本框 8">
            <a:extLst>
              <a:ext uri="{FF2B5EF4-FFF2-40B4-BE49-F238E27FC236}">
                <a16:creationId xmlns:a16="http://schemas.microsoft.com/office/drawing/2014/main" xmlns="" id="{974ADA3D-387F-4EC4-B1AC-551BBF9617A8}"/>
              </a:ext>
            </a:extLst>
          </p:cNvPr>
          <p:cNvSpPr txBox="1"/>
          <p:nvPr/>
        </p:nvSpPr>
        <p:spPr>
          <a:xfrm>
            <a:off x="8654540" y="4799597"/>
            <a:ext cx="1723549" cy="707886"/>
          </a:xfrm>
          <a:prstGeom prst="rect">
            <a:avLst/>
          </a:prstGeom>
          <a:noFill/>
        </p:spPr>
        <p:txBody>
          <a:bodyPr wrap="none" rtlCol="0">
            <a:spAutoFit/>
          </a:bodyPr>
          <a:lstStyle/>
          <a:p>
            <a:pPr algn="ctr"/>
            <a:r>
              <a:rPr lang="zh-CN" altLang="en-US" sz="2000" dirty="0">
                <a:solidFill>
                  <a:srgbClr val="FFC000"/>
                </a:solidFill>
                <a:latin typeface="微软雅黑" panose="020B0503020204020204" pitchFamily="34" charset="-122"/>
                <a:ea typeface="微软雅黑" panose="020B0503020204020204" pitchFamily="34" charset="-122"/>
              </a:rPr>
              <a:t>多数据源支持</a:t>
            </a:r>
            <a:endParaRPr lang="en-US" altLang="zh-CN" sz="2000" dirty="0">
              <a:solidFill>
                <a:srgbClr val="FFC000"/>
              </a:solidFill>
              <a:latin typeface="微软雅黑" panose="020B0503020204020204" pitchFamily="34" charset="-122"/>
              <a:ea typeface="微软雅黑" panose="020B0503020204020204" pitchFamily="34" charset="-122"/>
            </a:endParaRPr>
          </a:p>
          <a:p>
            <a:pPr algn="ctr"/>
            <a:r>
              <a:rPr lang="zh-CN" altLang="en-US" sz="2000" dirty="0">
                <a:solidFill>
                  <a:srgbClr val="FFC000"/>
                </a:solidFill>
                <a:latin typeface="微软雅黑" panose="020B0503020204020204" pitchFamily="34" charset="-122"/>
                <a:ea typeface="微软雅黑" panose="020B0503020204020204" pitchFamily="34" charset="-122"/>
              </a:rPr>
              <a:t>高性能存储</a:t>
            </a:r>
          </a:p>
        </p:txBody>
      </p:sp>
      <p:sp>
        <p:nvSpPr>
          <p:cNvPr id="16" name="对话气泡: 圆角矩形 15">
            <a:extLst>
              <a:ext uri="{FF2B5EF4-FFF2-40B4-BE49-F238E27FC236}">
                <a16:creationId xmlns:a16="http://schemas.microsoft.com/office/drawing/2014/main" xmlns="" id="{DCC1F17D-0912-47D3-97F9-A8B577C63AED}"/>
              </a:ext>
            </a:extLst>
          </p:cNvPr>
          <p:cNvSpPr/>
          <p:nvPr/>
        </p:nvSpPr>
        <p:spPr>
          <a:xfrm>
            <a:off x="8118211" y="1755553"/>
            <a:ext cx="2796210" cy="2113069"/>
          </a:xfrm>
          <a:prstGeom prst="wedgeRoundRectCallout">
            <a:avLst>
              <a:gd name="adj1" fmla="val -21486"/>
              <a:gd name="adj2" fmla="val 58043"/>
              <a:gd name="adj3" fmla="val 16667"/>
            </a:avLst>
          </a:prstGeom>
          <a:solidFill>
            <a:schemeClr val="tx1">
              <a:lumMod val="85000"/>
              <a:lumOff val="1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xmlns="" id="{75B6E392-115B-4819-A974-7725D16C7C0E}"/>
              </a:ext>
            </a:extLst>
          </p:cNvPr>
          <p:cNvSpPr txBox="1"/>
          <p:nvPr/>
        </p:nvSpPr>
        <p:spPr>
          <a:xfrm>
            <a:off x="4733327" y="2117188"/>
            <a:ext cx="2346910" cy="1477328"/>
          </a:xfrm>
          <a:prstGeom prst="rect">
            <a:avLst/>
          </a:prstGeom>
          <a:noFill/>
        </p:spPr>
        <p:txBody>
          <a:bodyPr wrap="square" rtlCol="0">
            <a:spAutoFit/>
          </a:bodyPr>
          <a:lstStyle/>
          <a:p>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可以对接文本、</a:t>
            </a:r>
            <a:r>
              <a:rPr lang="en-US" altLang="zh-CN" dirty="0">
                <a:solidFill>
                  <a:schemeClr val="bg1">
                    <a:lumMod val="95000"/>
                  </a:schemeClr>
                </a:solidFill>
                <a:latin typeface="微软雅黑 Light" panose="020B0502040204020203" pitchFamily="34" charset="-122"/>
                <a:ea typeface="微软雅黑 Light" panose="020B0502040204020203" pitchFamily="34" charset="-122"/>
              </a:rPr>
              <a:t>Hadoop</a:t>
            </a:r>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a:t>
            </a:r>
            <a:r>
              <a:rPr lang="en-US" altLang="zh-CN" dirty="0">
                <a:solidFill>
                  <a:schemeClr val="bg1">
                    <a:lumMod val="95000"/>
                  </a:schemeClr>
                </a:solidFill>
                <a:latin typeface="微软雅黑 Light" panose="020B0502040204020203" pitchFamily="34" charset="-122"/>
                <a:ea typeface="微软雅黑 Light" panose="020B0502040204020203" pitchFamily="34" charset="-122"/>
              </a:rPr>
              <a:t>NoSQL</a:t>
            </a:r>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等多种数据源；支持外存游标，分批计算数据</a:t>
            </a:r>
          </a:p>
        </p:txBody>
      </p:sp>
      <p:sp>
        <p:nvSpPr>
          <p:cNvPr id="24" name="文本框 23">
            <a:extLst>
              <a:ext uri="{FF2B5EF4-FFF2-40B4-BE49-F238E27FC236}">
                <a16:creationId xmlns:a16="http://schemas.microsoft.com/office/drawing/2014/main" xmlns="" id="{65A616A7-4E9A-4A83-A844-8CA0ED68813D}"/>
              </a:ext>
            </a:extLst>
          </p:cNvPr>
          <p:cNvSpPr txBox="1"/>
          <p:nvPr/>
        </p:nvSpPr>
        <p:spPr>
          <a:xfrm>
            <a:off x="8342861" y="2117188"/>
            <a:ext cx="2346910" cy="1477328"/>
          </a:xfrm>
          <a:prstGeom prst="rect">
            <a:avLst/>
          </a:prstGeom>
          <a:noFill/>
        </p:spPr>
        <p:txBody>
          <a:bodyPr wrap="square" rtlCol="0">
            <a:spAutoFit/>
          </a:bodyPr>
          <a:lstStyle/>
          <a:p>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在标准版基础上，增加了压缩高性能存储，需要高效数据存储能力时选用（包含前</a:t>
            </a:r>
            <a:r>
              <a:rPr lang="en-US" altLang="zh-CN" dirty="0">
                <a:solidFill>
                  <a:schemeClr val="bg1">
                    <a:lumMod val="95000"/>
                  </a:schemeClr>
                </a:solidFill>
                <a:latin typeface="微软雅黑 Light" panose="020B0502040204020203" pitchFamily="34" charset="-122"/>
                <a:ea typeface="微软雅黑 Light" panose="020B0502040204020203" pitchFamily="34" charset="-122"/>
              </a:rPr>
              <a:t>2</a:t>
            </a:r>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个版本功能）</a:t>
            </a:r>
          </a:p>
        </p:txBody>
      </p:sp>
      <p:sp>
        <p:nvSpPr>
          <p:cNvPr id="27" name="矩形 26">
            <a:extLst>
              <a:ext uri="{FF2B5EF4-FFF2-40B4-BE49-F238E27FC236}">
                <a16:creationId xmlns:a16="http://schemas.microsoft.com/office/drawing/2014/main" xmlns="" id="{15CF01DF-7BFC-4930-85AC-94CA00CDA83E}"/>
              </a:ext>
            </a:extLst>
          </p:cNvPr>
          <p:cNvSpPr/>
          <p:nvPr/>
        </p:nvSpPr>
        <p:spPr>
          <a:xfrm>
            <a:off x="1328320" y="3935667"/>
            <a:ext cx="1937857" cy="7298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xmlns="" id="{E80F0EE4-32C3-4C69-AB1A-79CCC3198AF3}"/>
              </a:ext>
            </a:extLst>
          </p:cNvPr>
          <p:cNvSpPr txBox="1"/>
          <p:nvPr/>
        </p:nvSpPr>
        <p:spPr>
          <a:xfrm>
            <a:off x="1435473" y="4069755"/>
            <a:ext cx="1723549" cy="461665"/>
          </a:xfrm>
          <a:prstGeom prst="rect">
            <a:avLst/>
          </a:prstGeom>
          <a:noFill/>
        </p:spPr>
        <p:txBody>
          <a:bodyPr wrap="none" rtlCol="0">
            <a:spAutoFit/>
          </a:bodyPr>
          <a:lstStyle/>
          <a:p>
            <a:pPr algn="ctr"/>
            <a:r>
              <a:rPr lang="zh-CN" altLang="en-US" sz="2400" dirty="0">
                <a:solidFill>
                  <a:srgbClr val="262626"/>
                </a:solidFill>
                <a:latin typeface="微软雅黑" panose="020B0503020204020204" pitchFamily="34" charset="-122"/>
                <a:ea typeface="微软雅黑" panose="020B0503020204020204" pitchFamily="34" charset="-122"/>
              </a:rPr>
              <a:t>集成集算器</a:t>
            </a:r>
          </a:p>
        </p:txBody>
      </p:sp>
      <p:sp>
        <p:nvSpPr>
          <p:cNvPr id="29" name="文本框 28">
            <a:extLst>
              <a:ext uri="{FF2B5EF4-FFF2-40B4-BE49-F238E27FC236}">
                <a16:creationId xmlns:a16="http://schemas.microsoft.com/office/drawing/2014/main" xmlns="" id="{8A3FDBB4-F35C-439C-9B57-74679067CFCF}"/>
              </a:ext>
            </a:extLst>
          </p:cNvPr>
          <p:cNvSpPr txBox="1"/>
          <p:nvPr/>
        </p:nvSpPr>
        <p:spPr>
          <a:xfrm>
            <a:off x="1178992" y="4799597"/>
            <a:ext cx="2236511" cy="400110"/>
          </a:xfrm>
          <a:prstGeom prst="rect">
            <a:avLst/>
          </a:prstGeom>
          <a:noFill/>
        </p:spPr>
        <p:txBody>
          <a:bodyPr wrap="none" rtlCol="0">
            <a:spAutoFit/>
          </a:bodyPr>
          <a:lstStyle/>
          <a:p>
            <a:pPr algn="ctr"/>
            <a:r>
              <a:rPr lang="zh-CN" altLang="en-US" sz="2000" dirty="0">
                <a:solidFill>
                  <a:srgbClr val="FFC000"/>
                </a:solidFill>
                <a:latin typeface="微软雅黑" panose="020B0503020204020204" pitchFamily="34" charset="-122"/>
                <a:ea typeface="微软雅黑" panose="020B0503020204020204" pitchFamily="34" charset="-122"/>
              </a:rPr>
              <a:t>海量数据秒级呈现</a:t>
            </a:r>
          </a:p>
        </p:txBody>
      </p:sp>
      <p:sp>
        <p:nvSpPr>
          <p:cNvPr id="30" name="对话气泡: 圆角矩形 29">
            <a:extLst>
              <a:ext uri="{FF2B5EF4-FFF2-40B4-BE49-F238E27FC236}">
                <a16:creationId xmlns:a16="http://schemas.microsoft.com/office/drawing/2014/main" xmlns="" id="{E9E303EA-3AF2-4879-8348-C2DDFBBE7063}"/>
              </a:ext>
            </a:extLst>
          </p:cNvPr>
          <p:cNvSpPr/>
          <p:nvPr/>
        </p:nvSpPr>
        <p:spPr>
          <a:xfrm>
            <a:off x="899143" y="1755553"/>
            <a:ext cx="2796210" cy="2113069"/>
          </a:xfrm>
          <a:prstGeom prst="wedgeRoundRectCallout">
            <a:avLst>
              <a:gd name="adj1" fmla="val -21486"/>
              <a:gd name="adj2" fmla="val 58043"/>
              <a:gd name="adj3" fmla="val 16667"/>
            </a:avLst>
          </a:prstGeom>
          <a:solidFill>
            <a:schemeClr val="tx1">
              <a:lumMod val="85000"/>
              <a:lumOff val="1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xmlns="" id="{C2CAE4EB-26DC-4800-A1EC-5D23E526E5EB}"/>
              </a:ext>
            </a:extLst>
          </p:cNvPr>
          <p:cNvSpPr txBox="1"/>
          <p:nvPr/>
        </p:nvSpPr>
        <p:spPr>
          <a:xfrm>
            <a:off x="1123793" y="2117188"/>
            <a:ext cx="2346910" cy="1200329"/>
          </a:xfrm>
          <a:prstGeom prst="rect">
            <a:avLst/>
          </a:prstGeom>
          <a:noFill/>
        </p:spPr>
        <p:txBody>
          <a:bodyPr wrap="square" rtlCol="0">
            <a:spAutoFit/>
          </a:bodyPr>
          <a:lstStyle/>
          <a:p>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与报表配合使用，支持大数据量报表异步呈现，报表数据较多时选用</a:t>
            </a:r>
          </a:p>
        </p:txBody>
      </p:sp>
      <p:sp>
        <p:nvSpPr>
          <p:cNvPr id="19" name="文本框 18">
            <a:extLst>
              <a:ext uri="{FF2B5EF4-FFF2-40B4-BE49-F238E27FC236}">
                <a16:creationId xmlns:a16="http://schemas.microsoft.com/office/drawing/2014/main" xmlns="" id="{34EDC158-A324-4B88-BA7B-B1564EB89C97}"/>
              </a:ext>
            </a:extLst>
          </p:cNvPr>
          <p:cNvSpPr txBox="1"/>
          <p:nvPr/>
        </p:nvSpPr>
        <p:spPr>
          <a:xfrm>
            <a:off x="5534833" y="6191811"/>
            <a:ext cx="5653022" cy="338554"/>
          </a:xfrm>
          <a:prstGeom prst="rect">
            <a:avLst/>
          </a:prstGeom>
          <a:noFill/>
        </p:spPr>
        <p:txBody>
          <a:bodyPr wrap="none" rtlCol="0">
            <a:spAutoFit/>
          </a:bodyPr>
          <a:lstStyle/>
          <a:p>
            <a:r>
              <a:rPr lang="zh-CN" altLang="en-US" sz="1600" dirty="0">
                <a:solidFill>
                  <a:srgbClr val="00B0F0"/>
                </a:solidFill>
                <a:latin typeface="微软雅黑" panose="020B0503020204020204" pitchFamily="34" charset="-122"/>
                <a:ea typeface="微软雅黑" panose="020B0503020204020204" pitchFamily="34" charset="-122"/>
              </a:rPr>
              <a:t>*版本说明：</a:t>
            </a:r>
            <a:r>
              <a:rPr lang="en-US" altLang="zh-CN" sz="1600" dirty="0">
                <a:solidFill>
                  <a:srgbClr val="00B0F0"/>
                </a:solidFill>
                <a:latin typeface="微软雅黑" panose="020B0503020204020204" pitchFamily="34" charset="-122"/>
                <a:ea typeface="微软雅黑" panose="020B0503020204020204" pitchFamily="34" charset="-122"/>
                <a:hlinkClick r:id="rId2">
                  <a:extLst>
                    <a:ext uri="{A12FA001-AC4F-418D-AE19-62706E023703}">
                      <ahyp:hlinkClr xmlns:ahyp="http://schemas.microsoft.com/office/drawing/2018/hyperlinkcolor" xmlns="" val="tx"/>
                    </a:ext>
                  </a:extLst>
                </a:hlinkClick>
              </a:rPr>
              <a:t>http://www.raqsoft.com.cn/p/esproc-edition</a:t>
            </a:r>
            <a:endParaRPr lang="zh-CN" altLang="en-US" sz="1600"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5618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3A921108-5EA9-4823-9E2D-DA1D38035028}"/>
              </a:ext>
            </a:extLst>
          </p:cNvPr>
          <p:cNvSpPr txBox="1"/>
          <p:nvPr/>
        </p:nvSpPr>
        <p:spPr>
          <a:xfrm>
            <a:off x="780828" y="205041"/>
            <a:ext cx="2600326" cy="6447919"/>
          </a:xfrm>
          <a:prstGeom prst="rect">
            <a:avLst/>
          </a:prstGeom>
          <a:noFill/>
        </p:spPr>
        <p:txBody>
          <a:bodyPr wrap="square" rtlCol="0">
            <a:spAutoFit/>
          </a:bodyPr>
          <a:lstStyle/>
          <a:p>
            <a:pPr algn="ctr"/>
            <a:r>
              <a:rPr lang="en-US" altLang="zh-CN" sz="41300" dirty="0">
                <a:solidFill>
                  <a:schemeClr val="tx1">
                    <a:lumMod val="75000"/>
                    <a:lumOff val="25000"/>
                  </a:schemeClr>
                </a:solidFill>
                <a:latin typeface="庞门正道标题体" panose="02010600030101010101" pitchFamily="2" charset="-122"/>
                <a:ea typeface="庞门正道标题体" panose="02010600030101010101" pitchFamily="2" charset="-122"/>
              </a:rPr>
              <a:t>3</a:t>
            </a:r>
            <a:endParaRPr lang="zh-CN" altLang="en-US" sz="41300" dirty="0">
              <a:solidFill>
                <a:schemeClr val="tx1">
                  <a:lumMod val="75000"/>
                  <a:lumOff val="25000"/>
                </a:schemeClr>
              </a:solidFill>
              <a:latin typeface="庞门正道标题体" panose="02010600030101010101" pitchFamily="2" charset="-122"/>
              <a:ea typeface="庞门正道标题体" panose="02010600030101010101" pitchFamily="2" charset="-122"/>
            </a:endParaRPr>
          </a:p>
        </p:txBody>
      </p:sp>
      <p:sp>
        <p:nvSpPr>
          <p:cNvPr id="6" name="文本框 5">
            <a:extLst>
              <a:ext uri="{FF2B5EF4-FFF2-40B4-BE49-F238E27FC236}">
                <a16:creationId xmlns:a16="http://schemas.microsoft.com/office/drawing/2014/main" xmlns="" id="{5E008405-42BF-4942-A205-B4451961140D}"/>
              </a:ext>
            </a:extLst>
          </p:cNvPr>
          <p:cNvSpPr txBox="1"/>
          <p:nvPr/>
        </p:nvSpPr>
        <p:spPr>
          <a:xfrm>
            <a:off x="2454875" y="2347007"/>
            <a:ext cx="9417964" cy="1200329"/>
          </a:xfrm>
          <a:prstGeom prst="rect">
            <a:avLst/>
          </a:prstGeom>
          <a:noFill/>
        </p:spPr>
        <p:txBody>
          <a:bodyPr wrap="none" rtlCol="0">
            <a:spAutoFit/>
          </a:bodyPr>
          <a:lstStyle/>
          <a:p>
            <a:pPr algn="ctr"/>
            <a:r>
              <a:rPr lang="zh-CN" altLang="en-US" sz="7200" dirty="0">
                <a:solidFill>
                  <a:srgbClr val="FFC000"/>
                </a:solidFill>
                <a:latin typeface="锐字逼格青春粗黑体简2.0" panose="02010604000000000000" pitchFamily="2" charset="-122"/>
                <a:ea typeface="锐字逼格青春粗黑体简2.0" panose="02010604000000000000" pitchFamily="2" charset="-122"/>
              </a:rPr>
              <a:t>如何彻底搞定报表需求</a:t>
            </a:r>
          </a:p>
        </p:txBody>
      </p:sp>
      <p:cxnSp>
        <p:nvCxnSpPr>
          <p:cNvPr id="8" name="直接连接符 7">
            <a:extLst>
              <a:ext uri="{FF2B5EF4-FFF2-40B4-BE49-F238E27FC236}">
                <a16:creationId xmlns:a16="http://schemas.microsoft.com/office/drawing/2014/main" xmlns="" id="{D8D566FE-868D-47FC-BF86-A722E28FEB08}"/>
              </a:ext>
            </a:extLst>
          </p:cNvPr>
          <p:cNvCxnSpPr>
            <a:cxnSpLocks/>
          </p:cNvCxnSpPr>
          <p:nvPr/>
        </p:nvCxnSpPr>
        <p:spPr>
          <a:xfrm>
            <a:off x="3841721" y="4019107"/>
            <a:ext cx="2027104" cy="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xmlns="" id="{4D797F7C-B001-4DA1-A7DD-5093184901B8}"/>
              </a:ext>
            </a:extLst>
          </p:cNvPr>
          <p:cNvSpPr txBox="1"/>
          <p:nvPr/>
        </p:nvSpPr>
        <p:spPr>
          <a:xfrm>
            <a:off x="6096000" y="3726719"/>
            <a:ext cx="1826142" cy="584775"/>
          </a:xfrm>
          <a:prstGeom prst="rect">
            <a:avLst/>
          </a:prstGeom>
          <a:noFill/>
        </p:spPr>
        <p:txBody>
          <a:bodyPr wrap="none"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终极杀招</a:t>
            </a:r>
          </a:p>
        </p:txBody>
      </p:sp>
      <p:cxnSp>
        <p:nvCxnSpPr>
          <p:cNvPr id="12" name="直接连接符 11">
            <a:extLst>
              <a:ext uri="{FF2B5EF4-FFF2-40B4-BE49-F238E27FC236}">
                <a16:creationId xmlns:a16="http://schemas.microsoft.com/office/drawing/2014/main" xmlns="" id="{03E38A78-DF1E-46AF-9AF2-2824D579F5C9}"/>
              </a:ext>
            </a:extLst>
          </p:cNvPr>
          <p:cNvCxnSpPr>
            <a:cxnSpLocks/>
          </p:cNvCxnSpPr>
          <p:nvPr/>
        </p:nvCxnSpPr>
        <p:spPr>
          <a:xfrm>
            <a:off x="8149316" y="4019107"/>
            <a:ext cx="2027104" cy="0"/>
          </a:xfrm>
          <a:prstGeom prst="line">
            <a:avLst/>
          </a:prstGeom>
          <a:ln>
            <a:solidFill>
              <a:schemeClr val="bg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879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8C07A468-D7C5-4441-8A75-4E31AACA5B7C}"/>
              </a:ext>
            </a:extLst>
          </p:cNvPr>
          <p:cNvSpPr>
            <a:spLocks noChangeAspect="1"/>
          </p:cNvSpPr>
          <p:nvPr/>
        </p:nvSpPr>
        <p:spPr>
          <a:xfrm>
            <a:off x="0" y="-968829"/>
            <a:ext cx="12192000" cy="9144000"/>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xmlns="" id="{941B8EDB-7287-41DF-981A-9E9359330A00}"/>
              </a:ext>
            </a:extLst>
          </p:cNvPr>
          <p:cNvSpPr/>
          <p:nvPr/>
        </p:nvSpPr>
        <p:spPr>
          <a:xfrm>
            <a:off x="0" y="-1"/>
            <a:ext cx="12192000" cy="6858001"/>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endParaRPr>
          </a:p>
        </p:txBody>
      </p:sp>
      <p:grpSp>
        <p:nvGrpSpPr>
          <p:cNvPr id="14" name="组合 13">
            <a:extLst>
              <a:ext uri="{FF2B5EF4-FFF2-40B4-BE49-F238E27FC236}">
                <a16:creationId xmlns:a16="http://schemas.microsoft.com/office/drawing/2014/main" xmlns="" id="{19F22A3F-C217-42AF-9673-EFC64CEBB765}"/>
              </a:ext>
            </a:extLst>
          </p:cNvPr>
          <p:cNvGrpSpPr/>
          <p:nvPr/>
        </p:nvGrpSpPr>
        <p:grpSpPr>
          <a:xfrm>
            <a:off x="2138790" y="5591191"/>
            <a:ext cx="4478956" cy="1046441"/>
            <a:chOff x="3352957" y="5107268"/>
            <a:chExt cx="4478956" cy="1046441"/>
          </a:xfrm>
        </p:grpSpPr>
        <p:sp>
          <p:nvSpPr>
            <p:cNvPr id="4" name="文本框 3">
              <a:extLst>
                <a:ext uri="{FF2B5EF4-FFF2-40B4-BE49-F238E27FC236}">
                  <a16:creationId xmlns:a16="http://schemas.microsoft.com/office/drawing/2014/main" xmlns="" id="{E6DF6D01-9FCE-41DA-90F6-811A18953D9E}"/>
                </a:ext>
              </a:extLst>
            </p:cNvPr>
            <p:cNvSpPr txBox="1"/>
            <p:nvPr/>
          </p:nvSpPr>
          <p:spPr>
            <a:xfrm>
              <a:off x="3352957" y="5107268"/>
              <a:ext cx="3328155" cy="646331"/>
            </a:xfrm>
            <a:prstGeom prst="rect">
              <a:avLst/>
            </a:prstGeom>
            <a:noFill/>
          </p:spPr>
          <p:txBody>
            <a:bodyPr wrap="none" rtlCol="0">
              <a:spAutoFit/>
            </a:bodyPr>
            <a:lstStyle/>
            <a:p>
              <a:pPr algn="l"/>
              <a:r>
                <a:rPr lang="en-US" altLang="zh-CN" sz="3600" dirty="0">
                  <a:solidFill>
                    <a:srgbClr val="FFC000"/>
                  </a:solidFill>
                  <a:latin typeface="锐字逼格青春粗黑体简2.0" panose="02010604000000000000" pitchFamily="2" charset="-122"/>
                  <a:ea typeface="锐字逼格青春粗黑体简2.0" panose="02010604000000000000" pitchFamily="2" charset="-122"/>
                </a:rPr>
                <a:t>1.</a:t>
              </a:r>
              <a:r>
                <a:rPr lang="zh-CN" altLang="en-US" sz="3600" dirty="0">
                  <a:solidFill>
                    <a:srgbClr val="FFC000"/>
                  </a:solidFill>
                  <a:latin typeface="锐字逼格青春粗黑体简2.0" panose="02010604000000000000" pitchFamily="2" charset="-122"/>
                  <a:ea typeface="锐字逼格青春粗黑体简2.0" panose="02010604000000000000" pitchFamily="2" charset="-122"/>
                </a:rPr>
                <a:t>引入报表工具</a:t>
              </a:r>
            </a:p>
          </p:txBody>
        </p:sp>
        <p:sp>
          <p:nvSpPr>
            <p:cNvPr id="5" name="矩形 4">
              <a:extLst>
                <a:ext uri="{FF2B5EF4-FFF2-40B4-BE49-F238E27FC236}">
                  <a16:creationId xmlns:a16="http://schemas.microsoft.com/office/drawing/2014/main" xmlns="" id="{D9995C76-4AD4-4F46-BF08-838D809994E7}"/>
                </a:ext>
              </a:extLst>
            </p:cNvPr>
            <p:cNvSpPr/>
            <p:nvPr/>
          </p:nvSpPr>
          <p:spPr>
            <a:xfrm>
              <a:off x="3352957" y="5753599"/>
              <a:ext cx="4478956" cy="400110"/>
            </a:xfrm>
            <a:prstGeom prst="rect">
              <a:avLst/>
            </a:prstGeom>
          </p:spPr>
          <p:txBody>
            <a:bodyPr wrap="square">
              <a:spAutoFit/>
            </a:bodyPr>
            <a:lstStyle/>
            <a:p>
              <a:r>
                <a:rPr lang="zh-CN" altLang="en-US" sz="2000"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呈现工具化</a:t>
              </a:r>
              <a:r>
                <a:rPr lang="en-US" altLang="zh-CN" sz="2000"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a:t>
              </a:r>
              <a:r>
                <a:rPr lang="zh-CN" altLang="en-US" sz="2000"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解放报表呈现阶段人力</a:t>
              </a:r>
            </a:p>
          </p:txBody>
        </p:sp>
      </p:grpSp>
      <p:grpSp>
        <p:nvGrpSpPr>
          <p:cNvPr id="15" name="组合 14">
            <a:extLst>
              <a:ext uri="{FF2B5EF4-FFF2-40B4-BE49-F238E27FC236}">
                <a16:creationId xmlns:a16="http://schemas.microsoft.com/office/drawing/2014/main" xmlns="" id="{0396070E-1387-428C-9087-73905F3A7D09}"/>
              </a:ext>
            </a:extLst>
          </p:cNvPr>
          <p:cNvGrpSpPr/>
          <p:nvPr/>
        </p:nvGrpSpPr>
        <p:grpSpPr>
          <a:xfrm>
            <a:off x="3864583" y="4464620"/>
            <a:ext cx="4923322" cy="1046441"/>
            <a:chOff x="5181757" y="3628884"/>
            <a:chExt cx="4923322" cy="1046441"/>
          </a:xfrm>
        </p:grpSpPr>
        <p:sp>
          <p:nvSpPr>
            <p:cNvPr id="6" name="文本框 5">
              <a:extLst>
                <a:ext uri="{FF2B5EF4-FFF2-40B4-BE49-F238E27FC236}">
                  <a16:creationId xmlns:a16="http://schemas.microsoft.com/office/drawing/2014/main" xmlns="" id="{FDBA63EE-699F-44AF-9166-FC28A0210660}"/>
                </a:ext>
              </a:extLst>
            </p:cNvPr>
            <p:cNvSpPr txBox="1"/>
            <p:nvPr/>
          </p:nvSpPr>
          <p:spPr>
            <a:xfrm>
              <a:off x="5181757" y="3628884"/>
              <a:ext cx="3451586" cy="646331"/>
            </a:xfrm>
            <a:prstGeom prst="rect">
              <a:avLst/>
            </a:prstGeom>
            <a:noFill/>
          </p:spPr>
          <p:txBody>
            <a:bodyPr wrap="none" rtlCol="0">
              <a:spAutoFit/>
            </a:bodyPr>
            <a:lstStyle/>
            <a:p>
              <a:pPr algn="l"/>
              <a:r>
                <a:rPr lang="en-US" altLang="zh-CN" sz="3600" dirty="0">
                  <a:solidFill>
                    <a:srgbClr val="FFC000"/>
                  </a:solidFill>
                  <a:latin typeface="锐字逼格青春粗黑体简2.0" panose="02010604000000000000" pitchFamily="2" charset="-122"/>
                  <a:ea typeface="锐字逼格青春粗黑体简2.0" panose="02010604000000000000" pitchFamily="2" charset="-122"/>
                </a:rPr>
                <a:t>2.</a:t>
              </a:r>
              <a:r>
                <a:rPr lang="zh-CN" altLang="en-US" sz="3600" dirty="0">
                  <a:solidFill>
                    <a:srgbClr val="FFC000"/>
                  </a:solidFill>
                  <a:latin typeface="锐字逼格青春粗黑体简2.0" panose="02010604000000000000" pitchFamily="2" charset="-122"/>
                  <a:ea typeface="锐字逼格青春粗黑体简2.0" panose="02010604000000000000" pitchFamily="2" charset="-122"/>
                </a:rPr>
                <a:t>引入计算工具</a:t>
              </a:r>
            </a:p>
          </p:txBody>
        </p:sp>
        <p:sp>
          <p:nvSpPr>
            <p:cNvPr id="7" name="矩形 6">
              <a:extLst>
                <a:ext uri="{FF2B5EF4-FFF2-40B4-BE49-F238E27FC236}">
                  <a16:creationId xmlns:a16="http://schemas.microsoft.com/office/drawing/2014/main" xmlns="" id="{DFB6D24C-54CF-4A36-8DBC-E194C4697180}"/>
                </a:ext>
              </a:extLst>
            </p:cNvPr>
            <p:cNvSpPr/>
            <p:nvPr/>
          </p:nvSpPr>
          <p:spPr>
            <a:xfrm>
              <a:off x="5181757" y="4275215"/>
              <a:ext cx="4923322" cy="400110"/>
            </a:xfrm>
            <a:prstGeom prst="rect">
              <a:avLst/>
            </a:prstGeom>
          </p:spPr>
          <p:txBody>
            <a:bodyPr wrap="square">
              <a:spAutoFit/>
            </a:bodyPr>
            <a:lstStyle/>
            <a:p>
              <a:r>
                <a:rPr lang="zh-CN" altLang="en-US" sz="2000"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数据计算工具化</a:t>
              </a:r>
              <a:r>
                <a:rPr lang="en-US" altLang="zh-CN" sz="2000"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a:t>
              </a:r>
              <a:r>
                <a:rPr lang="zh-CN" altLang="en-US" sz="2000"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解放数据准备阶段人力</a:t>
              </a:r>
            </a:p>
          </p:txBody>
        </p:sp>
      </p:grpSp>
      <p:grpSp>
        <p:nvGrpSpPr>
          <p:cNvPr id="16" name="组合 15">
            <a:extLst>
              <a:ext uri="{FF2B5EF4-FFF2-40B4-BE49-F238E27FC236}">
                <a16:creationId xmlns:a16="http://schemas.microsoft.com/office/drawing/2014/main" xmlns="" id="{4478D162-E7F5-48DA-B4CD-3C69A419C8D5}"/>
              </a:ext>
            </a:extLst>
          </p:cNvPr>
          <p:cNvGrpSpPr/>
          <p:nvPr/>
        </p:nvGrpSpPr>
        <p:grpSpPr>
          <a:xfrm>
            <a:off x="6428891" y="3030273"/>
            <a:ext cx="4923322" cy="1354217"/>
            <a:chOff x="6096000" y="1982874"/>
            <a:chExt cx="4923322" cy="1354217"/>
          </a:xfrm>
        </p:grpSpPr>
        <p:sp>
          <p:nvSpPr>
            <p:cNvPr id="8" name="文本框 7">
              <a:extLst>
                <a:ext uri="{FF2B5EF4-FFF2-40B4-BE49-F238E27FC236}">
                  <a16:creationId xmlns:a16="http://schemas.microsoft.com/office/drawing/2014/main" xmlns="" id="{27440CA2-0C03-4B62-B698-2055E2E2592F}"/>
                </a:ext>
              </a:extLst>
            </p:cNvPr>
            <p:cNvSpPr txBox="1"/>
            <p:nvPr/>
          </p:nvSpPr>
          <p:spPr>
            <a:xfrm>
              <a:off x="6096000" y="1982874"/>
              <a:ext cx="3451586" cy="646331"/>
            </a:xfrm>
            <a:prstGeom prst="rect">
              <a:avLst/>
            </a:prstGeom>
            <a:noFill/>
          </p:spPr>
          <p:txBody>
            <a:bodyPr wrap="none" rtlCol="0">
              <a:spAutoFit/>
            </a:bodyPr>
            <a:lstStyle/>
            <a:p>
              <a:pPr algn="l"/>
              <a:r>
                <a:rPr lang="en-US" altLang="zh-CN" sz="3600" dirty="0">
                  <a:solidFill>
                    <a:srgbClr val="FFC000"/>
                  </a:solidFill>
                  <a:latin typeface="锐字逼格青春粗黑体简2.0" panose="02010604000000000000" pitchFamily="2" charset="-122"/>
                  <a:ea typeface="锐字逼格青春粗黑体简2.0" panose="02010604000000000000" pitchFamily="2" charset="-122"/>
                </a:rPr>
                <a:t>3.</a:t>
              </a:r>
              <a:r>
                <a:rPr lang="zh-CN" altLang="en-US" sz="3600" dirty="0">
                  <a:solidFill>
                    <a:srgbClr val="FFC000"/>
                  </a:solidFill>
                  <a:latin typeface="锐字逼格青春粗黑体简2.0" panose="02010604000000000000" pitchFamily="2" charset="-122"/>
                  <a:ea typeface="锐字逼格青春粗黑体简2.0" panose="02010604000000000000" pitchFamily="2" charset="-122"/>
                </a:rPr>
                <a:t>独立报表模块</a:t>
              </a:r>
            </a:p>
          </p:txBody>
        </p:sp>
        <p:sp>
          <p:nvSpPr>
            <p:cNvPr id="9" name="矩形 8">
              <a:extLst>
                <a:ext uri="{FF2B5EF4-FFF2-40B4-BE49-F238E27FC236}">
                  <a16:creationId xmlns:a16="http://schemas.microsoft.com/office/drawing/2014/main" xmlns="" id="{D9A13D36-91FE-4443-975C-A1A1D43E3749}"/>
                </a:ext>
              </a:extLst>
            </p:cNvPr>
            <p:cNvSpPr/>
            <p:nvPr/>
          </p:nvSpPr>
          <p:spPr>
            <a:xfrm>
              <a:off x="6096000" y="2629205"/>
              <a:ext cx="4923322" cy="707886"/>
            </a:xfrm>
            <a:prstGeom prst="rect">
              <a:avLst/>
            </a:prstGeom>
          </p:spPr>
          <p:txBody>
            <a:bodyPr wrap="square">
              <a:spAutoFit/>
            </a:bodyPr>
            <a:lstStyle/>
            <a:p>
              <a:r>
                <a:rPr lang="zh-CN" altLang="en-US" sz="2000"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调整应用结构，梳理报表数据源，实现报表模块与数据库及应用解耦</a:t>
              </a:r>
            </a:p>
          </p:txBody>
        </p:sp>
      </p:grpSp>
      <p:grpSp>
        <p:nvGrpSpPr>
          <p:cNvPr id="17" name="组合 16">
            <a:extLst>
              <a:ext uri="{FF2B5EF4-FFF2-40B4-BE49-F238E27FC236}">
                <a16:creationId xmlns:a16="http://schemas.microsoft.com/office/drawing/2014/main" xmlns="" id="{D124E06D-946C-4553-8136-9CF3D9EC2E90}"/>
              </a:ext>
            </a:extLst>
          </p:cNvPr>
          <p:cNvGrpSpPr/>
          <p:nvPr/>
        </p:nvGrpSpPr>
        <p:grpSpPr>
          <a:xfrm>
            <a:off x="3864583" y="1595926"/>
            <a:ext cx="4923322" cy="1354217"/>
            <a:chOff x="4926293" y="-251417"/>
            <a:chExt cx="4923322" cy="1354217"/>
          </a:xfrm>
        </p:grpSpPr>
        <p:sp>
          <p:nvSpPr>
            <p:cNvPr id="10" name="文本框 9">
              <a:extLst>
                <a:ext uri="{FF2B5EF4-FFF2-40B4-BE49-F238E27FC236}">
                  <a16:creationId xmlns:a16="http://schemas.microsoft.com/office/drawing/2014/main" xmlns="" id="{16B3B790-746A-48F9-862D-0C8AAC277068}"/>
                </a:ext>
              </a:extLst>
            </p:cNvPr>
            <p:cNvSpPr txBox="1"/>
            <p:nvPr/>
          </p:nvSpPr>
          <p:spPr>
            <a:xfrm>
              <a:off x="4926293" y="-251417"/>
              <a:ext cx="3451586" cy="646331"/>
            </a:xfrm>
            <a:prstGeom prst="rect">
              <a:avLst/>
            </a:prstGeom>
            <a:noFill/>
          </p:spPr>
          <p:txBody>
            <a:bodyPr wrap="none" rtlCol="0">
              <a:spAutoFit/>
            </a:bodyPr>
            <a:lstStyle/>
            <a:p>
              <a:pPr algn="l"/>
              <a:r>
                <a:rPr lang="en-US" altLang="zh-CN" sz="3600" dirty="0">
                  <a:solidFill>
                    <a:srgbClr val="FFC000"/>
                  </a:solidFill>
                  <a:latin typeface="锐字逼格青春粗黑体简2.0" panose="02010604000000000000" pitchFamily="2" charset="-122"/>
                  <a:ea typeface="锐字逼格青春粗黑体简2.0" panose="02010604000000000000" pitchFamily="2" charset="-122"/>
                </a:rPr>
                <a:t>4.</a:t>
              </a:r>
              <a:r>
                <a:rPr lang="zh-CN" altLang="en-US" sz="3600" dirty="0">
                  <a:solidFill>
                    <a:srgbClr val="FFC000"/>
                  </a:solidFill>
                  <a:latin typeface="锐字逼格青春粗黑体简2.0" panose="02010604000000000000" pitchFamily="2" charset="-122"/>
                  <a:ea typeface="锐字逼格青春粗黑体简2.0" panose="02010604000000000000" pitchFamily="2" charset="-122"/>
                </a:rPr>
                <a:t>建设报表团队</a:t>
              </a:r>
            </a:p>
          </p:txBody>
        </p:sp>
        <p:sp>
          <p:nvSpPr>
            <p:cNvPr id="11" name="矩形 10">
              <a:extLst>
                <a:ext uri="{FF2B5EF4-FFF2-40B4-BE49-F238E27FC236}">
                  <a16:creationId xmlns:a16="http://schemas.microsoft.com/office/drawing/2014/main" xmlns="" id="{F69901B9-CF8C-4B83-A8B6-BFA32CCA5E7F}"/>
                </a:ext>
              </a:extLst>
            </p:cNvPr>
            <p:cNvSpPr/>
            <p:nvPr/>
          </p:nvSpPr>
          <p:spPr>
            <a:xfrm>
              <a:off x="4926293" y="394914"/>
              <a:ext cx="4923322" cy="707886"/>
            </a:xfrm>
            <a:prstGeom prst="rect">
              <a:avLst/>
            </a:prstGeom>
          </p:spPr>
          <p:txBody>
            <a:bodyPr wrap="square">
              <a:spAutoFit/>
            </a:bodyPr>
            <a:lstStyle/>
            <a:p>
              <a:r>
                <a:rPr lang="zh-CN" altLang="en-US" sz="2000"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模块独立后可建设培训独立于应用开发团队外的低成本报表队伍应对多变需求</a:t>
              </a:r>
            </a:p>
          </p:txBody>
        </p:sp>
      </p:grpSp>
      <p:grpSp>
        <p:nvGrpSpPr>
          <p:cNvPr id="18" name="组合 17">
            <a:extLst>
              <a:ext uri="{FF2B5EF4-FFF2-40B4-BE49-F238E27FC236}">
                <a16:creationId xmlns:a16="http://schemas.microsoft.com/office/drawing/2014/main" xmlns="" id="{87529FED-A149-4E6C-B800-8FE7A45E4868}"/>
              </a:ext>
            </a:extLst>
          </p:cNvPr>
          <p:cNvGrpSpPr/>
          <p:nvPr/>
        </p:nvGrpSpPr>
        <p:grpSpPr>
          <a:xfrm>
            <a:off x="2138790" y="161579"/>
            <a:ext cx="4923322" cy="1354217"/>
            <a:chOff x="-344207" y="-251417"/>
            <a:chExt cx="4923322" cy="1354217"/>
          </a:xfrm>
        </p:grpSpPr>
        <p:sp>
          <p:nvSpPr>
            <p:cNvPr id="12" name="文本框 11">
              <a:extLst>
                <a:ext uri="{FF2B5EF4-FFF2-40B4-BE49-F238E27FC236}">
                  <a16:creationId xmlns:a16="http://schemas.microsoft.com/office/drawing/2014/main" xmlns="" id="{830F2025-A5F2-434C-AB6D-CCF6F7DA7639}"/>
                </a:ext>
              </a:extLst>
            </p:cNvPr>
            <p:cNvSpPr txBox="1"/>
            <p:nvPr/>
          </p:nvSpPr>
          <p:spPr>
            <a:xfrm>
              <a:off x="-344207" y="-251417"/>
              <a:ext cx="3451586" cy="646331"/>
            </a:xfrm>
            <a:prstGeom prst="rect">
              <a:avLst/>
            </a:prstGeom>
            <a:noFill/>
          </p:spPr>
          <p:txBody>
            <a:bodyPr wrap="none" rtlCol="0">
              <a:spAutoFit/>
            </a:bodyPr>
            <a:lstStyle/>
            <a:p>
              <a:pPr algn="l"/>
              <a:r>
                <a:rPr lang="en-US" altLang="zh-CN" sz="3600" dirty="0">
                  <a:solidFill>
                    <a:srgbClr val="FFC000"/>
                  </a:solidFill>
                  <a:latin typeface="锐字逼格青春粗黑体简2.0" panose="02010604000000000000" pitchFamily="2" charset="-122"/>
                  <a:ea typeface="锐字逼格青春粗黑体简2.0" panose="02010604000000000000" pitchFamily="2" charset="-122"/>
                </a:rPr>
                <a:t>5.</a:t>
              </a:r>
              <a:r>
                <a:rPr lang="zh-CN" altLang="en-US" sz="3600" dirty="0">
                  <a:solidFill>
                    <a:srgbClr val="FFC000"/>
                  </a:solidFill>
                  <a:latin typeface="锐字逼格青春粗黑体简2.0" panose="02010604000000000000" pitchFamily="2" charset="-122"/>
                  <a:ea typeface="锐字逼格青春粗黑体简2.0" panose="02010604000000000000" pitchFamily="2" charset="-122"/>
                </a:rPr>
                <a:t>累积报表经验</a:t>
              </a:r>
            </a:p>
          </p:txBody>
        </p:sp>
        <p:sp>
          <p:nvSpPr>
            <p:cNvPr id="13" name="矩形 12">
              <a:extLst>
                <a:ext uri="{FF2B5EF4-FFF2-40B4-BE49-F238E27FC236}">
                  <a16:creationId xmlns:a16="http://schemas.microsoft.com/office/drawing/2014/main" xmlns="" id="{04A7293B-AD5B-4F61-8739-78BE6789EB34}"/>
                </a:ext>
              </a:extLst>
            </p:cNvPr>
            <p:cNvSpPr/>
            <p:nvPr/>
          </p:nvSpPr>
          <p:spPr>
            <a:xfrm>
              <a:off x="-344207" y="394914"/>
              <a:ext cx="4923322" cy="707886"/>
            </a:xfrm>
            <a:prstGeom prst="rect">
              <a:avLst/>
            </a:prstGeom>
          </p:spPr>
          <p:txBody>
            <a:bodyPr wrap="square">
              <a:spAutoFit/>
            </a:bodyPr>
            <a:lstStyle/>
            <a:p>
              <a:r>
                <a:rPr lang="zh-CN" altLang="en-US" sz="2000"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建设报表知识库论坛。减少沟通中的误解，实现历史工作的复用</a:t>
              </a:r>
            </a:p>
          </p:txBody>
        </p:sp>
      </p:grpSp>
      <p:sp>
        <p:nvSpPr>
          <p:cNvPr id="19" name="文本框 18">
            <a:extLst>
              <a:ext uri="{FF2B5EF4-FFF2-40B4-BE49-F238E27FC236}">
                <a16:creationId xmlns:a16="http://schemas.microsoft.com/office/drawing/2014/main" xmlns="" id="{146AF2F9-7E51-419E-B355-E0AA37580D78}"/>
              </a:ext>
            </a:extLst>
          </p:cNvPr>
          <p:cNvSpPr txBox="1"/>
          <p:nvPr/>
        </p:nvSpPr>
        <p:spPr>
          <a:xfrm>
            <a:off x="-2393004" y="2242257"/>
            <a:ext cx="184731" cy="461665"/>
          </a:xfrm>
          <a:prstGeom prst="rect">
            <a:avLst/>
          </a:prstGeom>
          <a:noFill/>
        </p:spPr>
        <p:txBody>
          <a:bodyPr wrap="square" rtlCol="0">
            <a:spAutoFit/>
          </a:bodyPr>
          <a:lstStyle/>
          <a:p>
            <a:pPr algn="l"/>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xmlns="" id="{522B1AB5-B4CB-4399-9F2B-A49175CF5BA9}"/>
              </a:ext>
            </a:extLst>
          </p:cNvPr>
          <p:cNvSpPr txBox="1"/>
          <p:nvPr/>
        </p:nvSpPr>
        <p:spPr>
          <a:xfrm>
            <a:off x="10349847" y="528035"/>
            <a:ext cx="1292662" cy="2782111"/>
          </a:xfrm>
          <a:prstGeom prst="rect">
            <a:avLst/>
          </a:prstGeom>
          <a:noFill/>
        </p:spPr>
        <p:txBody>
          <a:bodyPr vert="eaVert" wrap="square" rtlCol="0">
            <a:spAutoFit/>
          </a:bodyPr>
          <a:lstStyle/>
          <a:p>
            <a:pPr algn="l"/>
            <a:r>
              <a:rPr lang="zh-CN" altLang="en-US" sz="7200" dirty="0">
                <a:solidFill>
                  <a:srgbClr val="FFC000"/>
                </a:solidFill>
                <a:latin typeface="方正美黑简体" panose="03000509000000000000" pitchFamily="65" charset="-122"/>
                <a:ea typeface="方正美黑简体" panose="03000509000000000000" pitchFamily="65" charset="-122"/>
              </a:rPr>
              <a:t>终极</a:t>
            </a:r>
          </a:p>
        </p:txBody>
      </p:sp>
    </p:spTree>
    <p:extLst>
      <p:ext uri="{BB962C8B-B14F-4D97-AF65-F5344CB8AC3E}">
        <p14:creationId xmlns:p14="http://schemas.microsoft.com/office/powerpoint/2010/main" val="1847965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BBBD80E7-1E39-40F2-9A3B-9D705545CA1D}"/>
              </a:ext>
            </a:extLst>
          </p:cNvPr>
          <p:cNvSpPr/>
          <p:nvPr/>
        </p:nvSpPr>
        <p:spPr>
          <a:xfrm>
            <a:off x="2327179" y="2167349"/>
            <a:ext cx="7537641" cy="1569660"/>
          </a:xfrm>
          <a:prstGeom prst="rect">
            <a:avLst/>
          </a:prstGeom>
        </p:spPr>
        <p:txBody>
          <a:bodyPr wrap="none">
            <a:spAutoFit/>
          </a:bodyPr>
          <a:lstStyle/>
          <a:p>
            <a:pPr algn="ctr"/>
            <a:r>
              <a:rPr lang="zh-CN" altLang="en-US" sz="9600" dirty="0">
                <a:solidFill>
                  <a:srgbClr val="FFC000"/>
                </a:solidFill>
                <a:latin typeface="锐字逼格青春粗黑体简2.0" panose="02010604000000000000" pitchFamily="2" charset="-122"/>
                <a:ea typeface="锐字逼格青春粗黑体简2.0" panose="02010604000000000000" pitchFamily="2" charset="-122"/>
              </a:rPr>
              <a:t>一步一步地</a:t>
            </a:r>
            <a:r>
              <a:rPr lang="en-US" altLang="zh-CN" sz="9600" dirty="0">
                <a:solidFill>
                  <a:srgbClr val="FFC000"/>
                </a:solidFill>
                <a:latin typeface="锐字逼格青春粗黑体简2.0" panose="02010604000000000000" pitchFamily="2" charset="-122"/>
                <a:ea typeface="锐字逼格青春粗黑体简2.0" panose="02010604000000000000" pitchFamily="2" charset="-122"/>
              </a:rPr>
              <a:t>...</a:t>
            </a:r>
            <a:endParaRPr lang="zh-CN" altLang="en-US" sz="9600" dirty="0">
              <a:solidFill>
                <a:srgbClr val="FFC000"/>
              </a:solidFill>
              <a:latin typeface="锐字逼格青春粗黑体简2.0" panose="02010604000000000000" pitchFamily="2" charset="-122"/>
              <a:ea typeface="锐字逼格青春粗黑体简2.0" panose="02010604000000000000" pitchFamily="2" charset="-122"/>
            </a:endParaRPr>
          </a:p>
        </p:txBody>
      </p:sp>
    </p:spTree>
    <p:extLst>
      <p:ext uri="{BB962C8B-B14F-4D97-AF65-F5344CB8AC3E}">
        <p14:creationId xmlns:p14="http://schemas.microsoft.com/office/powerpoint/2010/main" val="84343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0E52515F-C1B6-4DBA-BA82-F7971E1748CB}"/>
              </a:ext>
            </a:extLst>
          </p:cNvPr>
          <p:cNvSpPr txBox="1"/>
          <p:nvPr/>
        </p:nvSpPr>
        <p:spPr>
          <a:xfrm>
            <a:off x="3951828" y="458323"/>
            <a:ext cx="4288353" cy="1323439"/>
          </a:xfrm>
          <a:prstGeom prst="rect">
            <a:avLst/>
          </a:prstGeom>
          <a:noFill/>
        </p:spPr>
        <p:txBody>
          <a:bodyPr wrap="none" rtlCol="0">
            <a:spAutoFit/>
          </a:bodyPr>
          <a:lstStyle/>
          <a:p>
            <a:pPr algn="ctr"/>
            <a:r>
              <a:rPr lang="zh-CN" altLang="en-US" sz="40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有了报表工具后</a:t>
            </a:r>
            <a:endParaRPr lang="en-US" altLang="zh-CN" sz="4000" dirty="0">
              <a:solidFill>
                <a:schemeClr val="bg1">
                  <a:lumMod val="65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40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还面临哪些问题？</a:t>
            </a:r>
          </a:p>
        </p:txBody>
      </p:sp>
      <p:sp>
        <p:nvSpPr>
          <p:cNvPr id="8" name="矩形 7">
            <a:extLst>
              <a:ext uri="{FF2B5EF4-FFF2-40B4-BE49-F238E27FC236}">
                <a16:creationId xmlns:a16="http://schemas.microsoft.com/office/drawing/2014/main" xmlns="" id="{1C65DAF8-5154-4F57-BC1F-88688C7F69BE}"/>
              </a:ext>
            </a:extLst>
          </p:cNvPr>
          <p:cNvSpPr/>
          <p:nvPr/>
        </p:nvSpPr>
        <p:spPr>
          <a:xfrm>
            <a:off x="839788" y="2095550"/>
            <a:ext cx="5110075" cy="4151727"/>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457C3676-C5FA-4E82-9963-9ABB0778C504}"/>
              </a:ext>
            </a:extLst>
          </p:cNvPr>
          <p:cNvSpPr/>
          <p:nvPr/>
        </p:nvSpPr>
        <p:spPr>
          <a:xfrm>
            <a:off x="1756356" y="2394321"/>
            <a:ext cx="2954655" cy="646331"/>
          </a:xfrm>
          <a:prstGeom prst="rect">
            <a:avLst/>
          </a:prstGeom>
        </p:spPr>
        <p:txBody>
          <a:bodyPr wrap="none">
            <a:spAutoFit/>
          </a:bodyPr>
          <a:lstStyle/>
          <a:p>
            <a:pPr algn="ctr"/>
            <a:r>
              <a:rPr lang="zh-CN" altLang="en-US" sz="3600" dirty="0">
                <a:solidFill>
                  <a:srgbClr val="FFC000"/>
                </a:solidFill>
                <a:latin typeface="锐字逼格青春粗黑体简2.0" panose="02010604000000000000" pitchFamily="2" charset="-122"/>
                <a:ea typeface="锐字逼格青春粗黑体简2.0" panose="02010604000000000000" pitchFamily="2" charset="-122"/>
              </a:rPr>
              <a:t>报表没完没了</a:t>
            </a:r>
            <a:endParaRPr lang="zh-CN" altLang="en-US" sz="36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endParaRPr>
          </a:p>
        </p:txBody>
      </p:sp>
      <p:sp>
        <p:nvSpPr>
          <p:cNvPr id="11" name="文本框 10">
            <a:extLst>
              <a:ext uri="{FF2B5EF4-FFF2-40B4-BE49-F238E27FC236}">
                <a16:creationId xmlns:a16="http://schemas.microsoft.com/office/drawing/2014/main" xmlns="" id="{C8B0632E-E413-4541-A326-F2098D7C65DD}"/>
              </a:ext>
            </a:extLst>
          </p:cNvPr>
          <p:cNvSpPr txBox="1"/>
          <p:nvPr/>
        </p:nvSpPr>
        <p:spPr>
          <a:xfrm>
            <a:off x="1083773" y="3339423"/>
            <a:ext cx="4622104" cy="1881284"/>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需求多变，报表总也做不完，累！</a:t>
            </a:r>
            <a:endParaRPr lang="en-US" altLang="zh-CN" sz="2000" dirty="0">
              <a:solidFill>
                <a:schemeClr val="bg1">
                  <a:lumMod val="85000"/>
                </a:schemeClr>
              </a:solidFill>
              <a:latin typeface="+mj-ea"/>
              <a:ea typeface="+mj-ea"/>
            </a:endParaRPr>
          </a:p>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很多技术力量投入报表开发，却还是疲于应付</a:t>
            </a:r>
            <a:endParaRPr lang="en-US" altLang="zh-CN" sz="2000" dirty="0">
              <a:solidFill>
                <a:schemeClr val="bg1">
                  <a:lumMod val="85000"/>
                </a:schemeClr>
              </a:solidFill>
              <a:latin typeface="+mj-ea"/>
              <a:ea typeface="+mj-ea"/>
            </a:endParaRPr>
          </a:p>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技术高手用来做报表，感觉很浪费</a:t>
            </a:r>
            <a:endParaRPr lang="en-US" altLang="zh-CN" sz="2000" dirty="0">
              <a:solidFill>
                <a:schemeClr val="bg1">
                  <a:lumMod val="85000"/>
                </a:schemeClr>
              </a:solidFill>
              <a:latin typeface="+mj-ea"/>
              <a:ea typeface="+mj-ea"/>
            </a:endParaRPr>
          </a:p>
        </p:txBody>
      </p:sp>
      <p:sp>
        <p:nvSpPr>
          <p:cNvPr id="12" name="矩形 11">
            <a:extLst>
              <a:ext uri="{FF2B5EF4-FFF2-40B4-BE49-F238E27FC236}">
                <a16:creationId xmlns:a16="http://schemas.microsoft.com/office/drawing/2014/main" xmlns="" id="{14124E28-AF56-4990-9D9B-6A86571F55E4}"/>
              </a:ext>
            </a:extLst>
          </p:cNvPr>
          <p:cNvSpPr/>
          <p:nvPr/>
        </p:nvSpPr>
        <p:spPr>
          <a:xfrm>
            <a:off x="6242139" y="2095550"/>
            <a:ext cx="5110075" cy="4151727"/>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98779402-03E9-4D04-8E43-4AE1D0B1CA1D}"/>
              </a:ext>
            </a:extLst>
          </p:cNvPr>
          <p:cNvSpPr/>
          <p:nvPr/>
        </p:nvSpPr>
        <p:spPr>
          <a:xfrm>
            <a:off x="7158707" y="2394321"/>
            <a:ext cx="2954655" cy="646331"/>
          </a:xfrm>
          <a:prstGeom prst="rect">
            <a:avLst/>
          </a:prstGeom>
        </p:spPr>
        <p:txBody>
          <a:bodyPr wrap="none">
            <a:spAutoFit/>
          </a:bodyPr>
          <a:lstStyle/>
          <a:p>
            <a:pPr algn="ctr"/>
            <a:r>
              <a:rPr lang="zh-CN" altLang="en-US" sz="3600" dirty="0">
                <a:solidFill>
                  <a:schemeClr val="bg1">
                    <a:lumMod val="75000"/>
                  </a:schemeClr>
                </a:solidFill>
                <a:latin typeface="锐字逼格青春粗黑体简2.0" panose="02010604000000000000" pitchFamily="2" charset="-122"/>
                <a:ea typeface="锐字逼格青春粗黑体简2.0" panose="02010604000000000000" pitchFamily="2" charset="-122"/>
              </a:rPr>
              <a:t>报表性能太低</a:t>
            </a:r>
          </a:p>
        </p:txBody>
      </p:sp>
      <p:sp>
        <p:nvSpPr>
          <p:cNvPr id="14" name="文本框 13">
            <a:extLst>
              <a:ext uri="{FF2B5EF4-FFF2-40B4-BE49-F238E27FC236}">
                <a16:creationId xmlns:a16="http://schemas.microsoft.com/office/drawing/2014/main" xmlns="" id="{8755BB21-EAE0-424E-B302-3BF11C704600}"/>
              </a:ext>
            </a:extLst>
          </p:cNvPr>
          <p:cNvSpPr txBox="1"/>
          <p:nvPr/>
        </p:nvSpPr>
        <p:spPr>
          <a:xfrm>
            <a:off x="6486124" y="3339423"/>
            <a:ext cx="4622104" cy="2346283"/>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查询一次要等几分钟</a:t>
            </a:r>
            <a:endParaRPr lang="en-US" altLang="zh-CN" sz="2000" dirty="0">
              <a:solidFill>
                <a:schemeClr val="bg1">
                  <a:lumMod val="85000"/>
                </a:schemeClr>
              </a:solidFill>
              <a:latin typeface="+mj-ea"/>
              <a:ea typeface="+mj-ea"/>
            </a:endParaRPr>
          </a:p>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数据库很忙，报表查询响应慢</a:t>
            </a:r>
            <a:endParaRPr lang="en-US" altLang="zh-CN" sz="2000" dirty="0">
              <a:solidFill>
                <a:schemeClr val="bg1">
                  <a:lumMod val="85000"/>
                </a:schemeClr>
              </a:solidFill>
              <a:latin typeface="+mj-ea"/>
              <a:ea typeface="+mj-ea"/>
            </a:endParaRPr>
          </a:p>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数据量太大，报表响应不及时</a:t>
            </a:r>
            <a:endParaRPr lang="en-US" altLang="zh-CN" sz="2000" dirty="0">
              <a:solidFill>
                <a:schemeClr val="bg1">
                  <a:lumMod val="85000"/>
                </a:schemeClr>
              </a:solidFill>
              <a:latin typeface="+mj-ea"/>
              <a:ea typeface="+mj-ea"/>
            </a:endParaRPr>
          </a:p>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优化多次，效果不明显</a:t>
            </a:r>
            <a:endParaRPr lang="en-US" altLang="zh-CN" sz="2000" dirty="0">
              <a:solidFill>
                <a:schemeClr val="bg1">
                  <a:lumMod val="85000"/>
                </a:schemeClr>
              </a:solidFill>
              <a:latin typeface="+mj-ea"/>
              <a:ea typeface="+mj-ea"/>
            </a:endParaRPr>
          </a:p>
          <a:p>
            <a:pPr marL="342900" indent="-342900">
              <a:lnSpc>
                <a:spcPct val="150000"/>
              </a:lnSpc>
              <a:buFont typeface="Wingdings" panose="05000000000000000000" pitchFamily="2" charset="2"/>
              <a:buChar char="p"/>
            </a:pPr>
            <a:endParaRPr lang="en-US" altLang="zh-CN" sz="2000" dirty="0">
              <a:solidFill>
                <a:schemeClr val="bg1">
                  <a:lumMod val="85000"/>
                </a:schemeClr>
              </a:solidFill>
              <a:latin typeface="+mj-ea"/>
              <a:ea typeface="+mj-ea"/>
            </a:endParaRPr>
          </a:p>
        </p:txBody>
      </p:sp>
    </p:spTree>
    <p:extLst>
      <p:ext uri="{BB962C8B-B14F-4D97-AF65-F5344CB8AC3E}">
        <p14:creationId xmlns:p14="http://schemas.microsoft.com/office/powerpoint/2010/main" val="322076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C555B53B-499D-44F3-B494-77CB8F19D592}"/>
              </a:ext>
            </a:extLst>
          </p:cNvPr>
          <p:cNvSpPr txBox="1"/>
          <p:nvPr/>
        </p:nvSpPr>
        <p:spPr>
          <a:xfrm>
            <a:off x="3182387" y="458323"/>
            <a:ext cx="5827236" cy="1323439"/>
          </a:xfrm>
          <a:prstGeom prst="rect">
            <a:avLst/>
          </a:prstGeom>
          <a:noFill/>
        </p:spPr>
        <p:txBody>
          <a:bodyPr wrap="none" rtlCol="0">
            <a:spAutoFit/>
          </a:bodyPr>
          <a:lstStyle/>
          <a:p>
            <a:pPr algn="ctr"/>
            <a:r>
              <a:rPr lang="zh-CN" altLang="en-US" sz="40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这些是报表工具的锅吗？</a:t>
            </a:r>
            <a:endParaRPr lang="en-US" altLang="zh-CN" sz="4000" dirty="0">
              <a:solidFill>
                <a:schemeClr val="bg1">
                  <a:lumMod val="65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请看下图</a:t>
            </a:r>
          </a:p>
        </p:txBody>
      </p:sp>
      <p:sp>
        <p:nvSpPr>
          <p:cNvPr id="3" name="矩形 2">
            <a:extLst>
              <a:ext uri="{FF2B5EF4-FFF2-40B4-BE49-F238E27FC236}">
                <a16:creationId xmlns:a16="http://schemas.microsoft.com/office/drawing/2014/main" xmlns="" id="{070BFDA2-CDF1-432D-84D1-3B4F89C9CA73}"/>
              </a:ext>
            </a:extLst>
          </p:cNvPr>
          <p:cNvSpPr/>
          <p:nvPr/>
        </p:nvSpPr>
        <p:spPr>
          <a:xfrm>
            <a:off x="3216912" y="2145765"/>
            <a:ext cx="1645450" cy="185420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C60F322E-53C6-41F4-BAA4-94D57FDAF7D1}"/>
              </a:ext>
            </a:extLst>
          </p:cNvPr>
          <p:cNvSpPr txBox="1"/>
          <p:nvPr/>
        </p:nvSpPr>
        <p:spPr>
          <a:xfrm>
            <a:off x="3690824" y="4059703"/>
            <a:ext cx="697627" cy="400110"/>
          </a:xfrm>
          <a:prstGeom prst="rect">
            <a:avLst/>
          </a:prstGeom>
          <a:noFill/>
        </p:spPr>
        <p:txBody>
          <a:bodyPr wrap="non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数据</a:t>
            </a:r>
          </a:p>
        </p:txBody>
      </p:sp>
      <p:sp>
        <p:nvSpPr>
          <p:cNvPr id="5" name="流程图: 磁盘 4">
            <a:extLst>
              <a:ext uri="{FF2B5EF4-FFF2-40B4-BE49-F238E27FC236}">
                <a16:creationId xmlns:a16="http://schemas.microsoft.com/office/drawing/2014/main" xmlns="" id="{EE971796-F858-4E9A-B515-7847D8A728BA}"/>
              </a:ext>
            </a:extLst>
          </p:cNvPr>
          <p:cNvSpPr/>
          <p:nvPr/>
        </p:nvSpPr>
        <p:spPr>
          <a:xfrm>
            <a:off x="3690824" y="2685515"/>
            <a:ext cx="697627" cy="774700"/>
          </a:xfrm>
          <a:prstGeom prst="flowChartMagneticDisk">
            <a:avLst/>
          </a:prstGeom>
          <a:solidFill>
            <a:srgbClr val="2E2E2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69B9AA30-1056-4FC5-9203-6E29F1A70AB2}"/>
              </a:ext>
            </a:extLst>
          </p:cNvPr>
          <p:cNvSpPr/>
          <p:nvPr/>
        </p:nvSpPr>
        <p:spPr>
          <a:xfrm>
            <a:off x="5580948" y="2145765"/>
            <a:ext cx="1645450" cy="185420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xmlns="" id="{7CC2FC11-817A-4887-8C27-D084D04AFFFD}"/>
              </a:ext>
            </a:extLst>
          </p:cNvPr>
          <p:cNvSpPr txBox="1"/>
          <p:nvPr/>
        </p:nvSpPr>
        <p:spPr>
          <a:xfrm>
            <a:off x="5285419" y="4059703"/>
            <a:ext cx="2236511" cy="400110"/>
          </a:xfrm>
          <a:prstGeom prst="rect">
            <a:avLst/>
          </a:prstGeom>
          <a:noFill/>
        </p:spPr>
        <p:txBody>
          <a:bodyPr wrap="non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计算（数据准备）</a:t>
            </a:r>
          </a:p>
        </p:txBody>
      </p:sp>
      <p:sp>
        <p:nvSpPr>
          <p:cNvPr id="9" name="矩形 8">
            <a:extLst>
              <a:ext uri="{FF2B5EF4-FFF2-40B4-BE49-F238E27FC236}">
                <a16:creationId xmlns:a16="http://schemas.microsoft.com/office/drawing/2014/main" xmlns="" id="{32F2D87B-3C30-4A10-8EB7-D2516D2B5807}"/>
              </a:ext>
            </a:extLst>
          </p:cNvPr>
          <p:cNvSpPr/>
          <p:nvPr/>
        </p:nvSpPr>
        <p:spPr>
          <a:xfrm>
            <a:off x="7941312" y="2145765"/>
            <a:ext cx="1645450" cy="185420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xmlns="" id="{34961A9D-D902-4DE8-B5B5-526A84E69144}"/>
              </a:ext>
            </a:extLst>
          </p:cNvPr>
          <p:cNvSpPr txBox="1"/>
          <p:nvPr/>
        </p:nvSpPr>
        <p:spPr>
          <a:xfrm>
            <a:off x="8415223" y="4059703"/>
            <a:ext cx="697628" cy="400110"/>
          </a:xfrm>
          <a:prstGeom prst="rect">
            <a:avLst/>
          </a:prstGeom>
          <a:noFill/>
        </p:spPr>
        <p:txBody>
          <a:bodyPr wrap="non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呈现</a:t>
            </a:r>
          </a:p>
        </p:txBody>
      </p:sp>
      <p:sp>
        <p:nvSpPr>
          <p:cNvPr id="12" name="calculating_304615">
            <a:extLst>
              <a:ext uri="{FF2B5EF4-FFF2-40B4-BE49-F238E27FC236}">
                <a16:creationId xmlns:a16="http://schemas.microsoft.com/office/drawing/2014/main" xmlns="" id="{A3315870-4710-477C-8325-92D27A30B221}"/>
              </a:ext>
            </a:extLst>
          </p:cNvPr>
          <p:cNvSpPr>
            <a:spLocks noChangeAspect="1"/>
          </p:cNvSpPr>
          <p:nvPr/>
        </p:nvSpPr>
        <p:spPr bwMode="auto">
          <a:xfrm>
            <a:off x="6031205" y="2685515"/>
            <a:ext cx="744936" cy="774700"/>
          </a:xfrm>
          <a:custGeom>
            <a:avLst/>
            <a:gdLst>
              <a:gd name="T0" fmla="*/ 5992 w 6569"/>
              <a:gd name="T1" fmla="*/ 5324 h 6841"/>
              <a:gd name="T2" fmla="*/ 5791 w 6569"/>
              <a:gd name="T3" fmla="*/ 15 h 6841"/>
              <a:gd name="T4" fmla="*/ 5537 w 6569"/>
              <a:gd name="T5" fmla="*/ 1470 h 6841"/>
              <a:gd name="T6" fmla="*/ 3398 w 6569"/>
              <a:gd name="T7" fmla="*/ 1000 h 6841"/>
              <a:gd name="T8" fmla="*/ 2640 w 6569"/>
              <a:gd name="T9" fmla="*/ 773 h 6841"/>
              <a:gd name="T10" fmla="*/ 2564 w 6569"/>
              <a:gd name="T11" fmla="*/ 2563 h 6841"/>
              <a:gd name="T12" fmla="*/ 3171 w 6569"/>
              <a:gd name="T13" fmla="*/ 2638 h 6841"/>
              <a:gd name="T14" fmla="*/ 3398 w 6569"/>
              <a:gd name="T15" fmla="*/ 1925 h 6841"/>
              <a:gd name="T16" fmla="*/ 5537 w 6569"/>
              <a:gd name="T17" fmla="*/ 3867 h 6841"/>
              <a:gd name="T18" fmla="*/ 5279 w 6569"/>
              <a:gd name="T19" fmla="*/ 3363 h 6841"/>
              <a:gd name="T20" fmla="*/ 4514 w 6569"/>
              <a:gd name="T21" fmla="*/ 3154 h 6841"/>
              <a:gd name="T22" fmla="*/ 4445 w 6569"/>
              <a:gd name="T23" fmla="*/ 4951 h 6841"/>
              <a:gd name="T24" fmla="*/ 5071 w 6569"/>
              <a:gd name="T25" fmla="*/ 5020 h 6841"/>
              <a:gd name="T26" fmla="*/ 5279 w 6569"/>
              <a:gd name="T27" fmla="*/ 4322 h 6841"/>
              <a:gd name="T28" fmla="*/ 5537 w 6569"/>
              <a:gd name="T29" fmla="*/ 5324 h 6841"/>
              <a:gd name="T30" fmla="*/ 1016 w 6569"/>
              <a:gd name="T31" fmla="*/ 4322 h 6841"/>
              <a:gd name="T32" fmla="*/ 3155 w 6569"/>
              <a:gd name="T33" fmla="*/ 4812 h 6841"/>
              <a:gd name="T34" fmla="*/ 3920 w 6569"/>
              <a:gd name="T35" fmla="*/ 5020 h 6841"/>
              <a:gd name="T36" fmla="*/ 3990 w 6569"/>
              <a:gd name="T37" fmla="*/ 3224 h 6841"/>
              <a:gd name="T38" fmla="*/ 3364 w 6569"/>
              <a:gd name="T39" fmla="*/ 3154 h 6841"/>
              <a:gd name="T40" fmla="*/ 3155 w 6569"/>
              <a:gd name="T41" fmla="*/ 3867 h 6841"/>
              <a:gd name="T42" fmla="*/ 1016 w 6569"/>
              <a:gd name="T43" fmla="*/ 1683 h 6841"/>
              <a:gd name="T44" fmla="*/ 1274 w 6569"/>
              <a:gd name="T45" fmla="*/ 2411 h 6841"/>
              <a:gd name="T46" fmla="*/ 2033 w 6569"/>
              <a:gd name="T47" fmla="*/ 2638 h 6841"/>
              <a:gd name="T48" fmla="*/ 2109 w 6569"/>
              <a:gd name="T49" fmla="*/ 848 h 6841"/>
              <a:gd name="T50" fmla="*/ 1502 w 6569"/>
              <a:gd name="T51" fmla="*/ 773 h 6841"/>
              <a:gd name="T52" fmla="*/ 1274 w 6569"/>
              <a:gd name="T53" fmla="*/ 1228 h 6841"/>
              <a:gd name="T54" fmla="*/ 1016 w 6569"/>
              <a:gd name="T55" fmla="*/ 248 h 6841"/>
              <a:gd name="T56" fmla="*/ 561 w 6569"/>
              <a:gd name="T57" fmla="*/ 242 h 6841"/>
              <a:gd name="T58" fmla="*/ 228 w 6569"/>
              <a:gd name="T59" fmla="*/ 5324 h 6841"/>
              <a:gd name="T60" fmla="*/ 0 w 6569"/>
              <a:gd name="T61" fmla="*/ 6613 h 6841"/>
              <a:gd name="T62" fmla="*/ 6341 w 6569"/>
              <a:gd name="T63" fmla="*/ 6841 h 6841"/>
              <a:gd name="T64" fmla="*/ 6569 w 6569"/>
              <a:gd name="T65" fmla="*/ 555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69" h="6841">
                <a:moveTo>
                  <a:pt x="6341" y="5324"/>
                </a:moveTo>
                <a:lnTo>
                  <a:pt x="5992" y="5324"/>
                </a:lnTo>
                <a:lnTo>
                  <a:pt x="5992" y="248"/>
                </a:lnTo>
                <a:cubicBezTo>
                  <a:pt x="5992" y="131"/>
                  <a:pt x="5907" y="28"/>
                  <a:pt x="5791" y="15"/>
                </a:cubicBezTo>
                <a:cubicBezTo>
                  <a:pt x="5653" y="0"/>
                  <a:pt x="5537" y="107"/>
                  <a:pt x="5537" y="242"/>
                </a:cubicBezTo>
                <a:lnTo>
                  <a:pt x="5537" y="1470"/>
                </a:lnTo>
                <a:lnTo>
                  <a:pt x="3398" y="1470"/>
                </a:lnTo>
                <a:lnTo>
                  <a:pt x="3398" y="1000"/>
                </a:lnTo>
                <a:cubicBezTo>
                  <a:pt x="3398" y="874"/>
                  <a:pt x="3296" y="773"/>
                  <a:pt x="3171" y="773"/>
                </a:cubicBezTo>
                <a:lnTo>
                  <a:pt x="2640" y="773"/>
                </a:lnTo>
                <a:cubicBezTo>
                  <a:pt x="2598" y="773"/>
                  <a:pt x="2564" y="806"/>
                  <a:pt x="2564" y="848"/>
                </a:cubicBezTo>
                <a:lnTo>
                  <a:pt x="2564" y="2563"/>
                </a:lnTo>
                <a:cubicBezTo>
                  <a:pt x="2564" y="2605"/>
                  <a:pt x="2598" y="2638"/>
                  <a:pt x="2640" y="2638"/>
                </a:cubicBezTo>
                <a:lnTo>
                  <a:pt x="3171" y="2638"/>
                </a:lnTo>
                <a:cubicBezTo>
                  <a:pt x="3296" y="2638"/>
                  <a:pt x="3398" y="2537"/>
                  <a:pt x="3398" y="2411"/>
                </a:cubicBezTo>
                <a:lnTo>
                  <a:pt x="3398" y="1925"/>
                </a:lnTo>
                <a:lnTo>
                  <a:pt x="5537" y="1925"/>
                </a:lnTo>
                <a:lnTo>
                  <a:pt x="5537" y="3867"/>
                </a:lnTo>
                <a:lnTo>
                  <a:pt x="5279" y="3867"/>
                </a:lnTo>
                <a:lnTo>
                  <a:pt x="5279" y="3363"/>
                </a:lnTo>
                <a:cubicBezTo>
                  <a:pt x="5279" y="3248"/>
                  <a:pt x="5186" y="3154"/>
                  <a:pt x="5071" y="3154"/>
                </a:cubicBezTo>
                <a:lnTo>
                  <a:pt x="4514" y="3154"/>
                </a:lnTo>
                <a:cubicBezTo>
                  <a:pt x="4476" y="3154"/>
                  <a:pt x="4445" y="3185"/>
                  <a:pt x="4445" y="3224"/>
                </a:cubicBezTo>
                <a:lnTo>
                  <a:pt x="4445" y="4951"/>
                </a:lnTo>
                <a:cubicBezTo>
                  <a:pt x="4445" y="4989"/>
                  <a:pt x="4476" y="5020"/>
                  <a:pt x="4514" y="5020"/>
                </a:cubicBezTo>
                <a:lnTo>
                  <a:pt x="5071" y="5020"/>
                </a:lnTo>
                <a:cubicBezTo>
                  <a:pt x="5186" y="5020"/>
                  <a:pt x="5279" y="4927"/>
                  <a:pt x="5279" y="4812"/>
                </a:cubicBezTo>
                <a:lnTo>
                  <a:pt x="5279" y="4322"/>
                </a:lnTo>
                <a:lnTo>
                  <a:pt x="5537" y="4322"/>
                </a:lnTo>
                <a:lnTo>
                  <a:pt x="5537" y="5324"/>
                </a:lnTo>
                <a:lnTo>
                  <a:pt x="1016" y="5324"/>
                </a:lnTo>
                <a:lnTo>
                  <a:pt x="1016" y="4322"/>
                </a:lnTo>
                <a:lnTo>
                  <a:pt x="3155" y="4322"/>
                </a:lnTo>
                <a:lnTo>
                  <a:pt x="3155" y="4812"/>
                </a:lnTo>
                <a:cubicBezTo>
                  <a:pt x="3155" y="4927"/>
                  <a:pt x="3249" y="5020"/>
                  <a:pt x="3364" y="5020"/>
                </a:cubicBezTo>
                <a:lnTo>
                  <a:pt x="3920" y="5020"/>
                </a:lnTo>
                <a:cubicBezTo>
                  <a:pt x="3959" y="5020"/>
                  <a:pt x="3990" y="4989"/>
                  <a:pt x="3990" y="4951"/>
                </a:cubicBezTo>
                <a:lnTo>
                  <a:pt x="3990" y="3224"/>
                </a:lnTo>
                <a:cubicBezTo>
                  <a:pt x="3990" y="3185"/>
                  <a:pt x="3959" y="3154"/>
                  <a:pt x="3920" y="3154"/>
                </a:cubicBezTo>
                <a:lnTo>
                  <a:pt x="3364" y="3154"/>
                </a:lnTo>
                <a:cubicBezTo>
                  <a:pt x="3249" y="3154"/>
                  <a:pt x="3155" y="3248"/>
                  <a:pt x="3155" y="3363"/>
                </a:cubicBezTo>
                <a:lnTo>
                  <a:pt x="3155" y="3867"/>
                </a:lnTo>
                <a:lnTo>
                  <a:pt x="1016" y="3867"/>
                </a:lnTo>
                <a:lnTo>
                  <a:pt x="1016" y="1683"/>
                </a:lnTo>
                <a:lnTo>
                  <a:pt x="1274" y="1683"/>
                </a:lnTo>
                <a:lnTo>
                  <a:pt x="1274" y="2411"/>
                </a:lnTo>
                <a:cubicBezTo>
                  <a:pt x="1274" y="2537"/>
                  <a:pt x="1376" y="2638"/>
                  <a:pt x="1502" y="2638"/>
                </a:cubicBezTo>
                <a:lnTo>
                  <a:pt x="2033" y="2638"/>
                </a:lnTo>
                <a:cubicBezTo>
                  <a:pt x="2075" y="2638"/>
                  <a:pt x="2109" y="2605"/>
                  <a:pt x="2109" y="2563"/>
                </a:cubicBezTo>
                <a:lnTo>
                  <a:pt x="2109" y="848"/>
                </a:lnTo>
                <a:cubicBezTo>
                  <a:pt x="2109" y="806"/>
                  <a:pt x="2075" y="773"/>
                  <a:pt x="2033" y="773"/>
                </a:cubicBezTo>
                <a:lnTo>
                  <a:pt x="1502" y="773"/>
                </a:lnTo>
                <a:cubicBezTo>
                  <a:pt x="1376" y="773"/>
                  <a:pt x="1274" y="874"/>
                  <a:pt x="1274" y="1000"/>
                </a:cubicBezTo>
                <a:lnTo>
                  <a:pt x="1274" y="1228"/>
                </a:lnTo>
                <a:lnTo>
                  <a:pt x="1016" y="1228"/>
                </a:lnTo>
                <a:lnTo>
                  <a:pt x="1016" y="248"/>
                </a:lnTo>
                <a:cubicBezTo>
                  <a:pt x="1016" y="131"/>
                  <a:pt x="931" y="28"/>
                  <a:pt x="815" y="15"/>
                </a:cubicBezTo>
                <a:cubicBezTo>
                  <a:pt x="677" y="0"/>
                  <a:pt x="561" y="107"/>
                  <a:pt x="561" y="242"/>
                </a:cubicBezTo>
                <a:lnTo>
                  <a:pt x="561" y="5324"/>
                </a:lnTo>
                <a:lnTo>
                  <a:pt x="228" y="5324"/>
                </a:lnTo>
                <a:cubicBezTo>
                  <a:pt x="102" y="5324"/>
                  <a:pt x="0" y="5426"/>
                  <a:pt x="0" y="5551"/>
                </a:cubicBezTo>
                <a:lnTo>
                  <a:pt x="0" y="6613"/>
                </a:lnTo>
                <a:cubicBezTo>
                  <a:pt x="0" y="6739"/>
                  <a:pt x="102" y="6841"/>
                  <a:pt x="228" y="6841"/>
                </a:cubicBezTo>
                <a:lnTo>
                  <a:pt x="6341" y="6841"/>
                </a:lnTo>
                <a:cubicBezTo>
                  <a:pt x="6467" y="6841"/>
                  <a:pt x="6569" y="6739"/>
                  <a:pt x="6569" y="6613"/>
                </a:cubicBezTo>
                <a:lnTo>
                  <a:pt x="6569" y="5551"/>
                </a:lnTo>
                <a:cubicBezTo>
                  <a:pt x="6569" y="5426"/>
                  <a:pt x="6467" y="5324"/>
                  <a:pt x="6341" y="5324"/>
                </a:cubicBezTo>
                <a:close/>
              </a:path>
            </a:pathLst>
          </a:custGeom>
          <a:solidFill>
            <a:srgbClr val="2E2E2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3" name="educational-graphic_42927">
            <a:extLst>
              <a:ext uri="{FF2B5EF4-FFF2-40B4-BE49-F238E27FC236}">
                <a16:creationId xmlns:a16="http://schemas.microsoft.com/office/drawing/2014/main" xmlns="" id="{89B15E93-21CA-44EC-9048-425758AA4827}"/>
              </a:ext>
            </a:extLst>
          </p:cNvPr>
          <p:cNvSpPr>
            <a:spLocks noChangeAspect="1"/>
          </p:cNvSpPr>
          <p:nvPr/>
        </p:nvSpPr>
        <p:spPr bwMode="auto">
          <a:xfrm>
            <a:off x="8329673" y="2685515"/>
            <a:ext cx="868727" cy="774699"/>
          </a:xfrm>
          <a:custGeom>
            <a:avLst/>
            <a:gdLst>
              <a:gd name="connsiteX0" fmla="*/ 370392 w 608536"/>
              <a:gd name="connsiteY0" fmla="*/ 352702 h 594971"/>
              <a:gd name="connsiteX1" fmla="*/ 340239 w 608536"/>
              <a:gd name="connsiteY1" fmla="*/ 382819 h 594971"/>
              <a:gd name="connsiteX2" fmla="*/ 370392 w 608536"/>
              <a:gd name="connsiteY2" fmla="*/ 411502 h 594971"/>
              <a:gd name="connsiteX3" fmla="*/ 399110 w 608536"/>
              <a:gd name="connsiteY3" fmla="*/ 382819 h 594971"/>
              <a:gd name="connsiteX4" fmla="*/ 370392 w 608536"/>
              <a:gd name="connsiteY4" fmla="*/ 352702 h 594971"/>
              <a:gd name="connsiteX5" fmla="*/ 219626 w 608536"/>
              <a:gd name="connsiteY5" fmla="*/ 213589 h 594971"/>
              <a:gd name="connsiteX6" fmla="*/ 190909 w 608536"/>
              <a:gd name="connsiteY6" fmla="*/ 242272 h 594971"/>
              <a:gd name="connsiteX7" fmla="*/ 219626 w 608536"/>
              <a:gd name="connsiteY7" fmla="*/ 272389 h 594971"/>
              <a:gd name="connsiteX8" fmla="*/ 248343 w 608536"/>
              <a:gd name="connsiteY8" fmla="*/ 242272 h 594971"/>
              <a:gd name="connsiteX9" fmla="*/ 219626 w 608536"/>
              <a:gd name="connsiteY9" fmla="*/ 213589 h 594971"/>
              <a:gd name="connsiteX10" fmla="*/ 526902 w 608536"/>
              <a:gd name="connsiteY10" fmla="*/ 93120 h 594971"/>
              <a:gd name="connsiteX11" fmla="*/ 498184 w 608536"/>
              <a:gd name="connsiteY11" fmla="*/ 121803 h 594971"/>
              <a:gd name="connsiteX12" fmla="*/ 526902 w 608536"/>
              <a:gd name="connsiteY12" fmla="*/ 150486 h 594971"/>
              <a:gd name="connsiteX13" fmla="*/ 555619 w 608536"/>
              <a:gd name="connsiteY13" fmla="*/ 121803 h 594971"/>
              <a:gd name="connsiteX14" fmla="*/ 526902 w 608536"/>
              <a:gd name="connsiteY14" fmla="*/ 93120 h 594971"/>
              <a:gd name="connsiteX15" fmla="*/ 526902 w 608536"/>
              <a:gd name="connsiteY15" fmla="*/ 68739 h 594971"/>
              <a:gd name="connsiteX16" fmla="*/ 580029 w 608536"/>
              <a:gd name="connsiteY16" fmla="*/ 121803 h 594971"/>
              <a:gd name="connsiteX17" fmla="*/ 526902 w 608536"/>
              <a:gd name="connsiteY17" fmla="*/ 174867 h 594971"/>
              <a:gd name="connsiteX18" fmla="*/ 503928 w 608536"/>
              <a:gd name="connsiteY18" fmla="*/ 169130 h 594971"/>
              <a:gd name="connsiteX19" fmla="*/ 404853 w 608536"/>
              <a:gd name="connsiteY19" fmla="*/ 342663 h 594971"/>
              <a:gd name="connsiteX20" fmla="*/ 423519 w 608536"/>
              <a:gd name="connsiteY20" fmla="*/ 382819 h 594971"/>
              <a:gd name="connsiteX21" fmla="*/ 370392 w 608536"/>
              <a:gd name="connsiteY21" fmla="*/ 435883 h 594971"/>
              <a:gd name="connsiteX22" fmla="*/ 315829 w 608536"/>
              <a:gd name="connsiteY22" fmla="*/ 382819 h 594971"/>
              <a:gd name="connsiteX23" fmla="*/ 325880 w 608536"/>
              <a:gd name="connsiteY23" fmla="*/ 351268 h 594971"/>
              <a:gd name="connsiteX24" fmla="*/ 256959 w 608536"/>
              <a:gd name="connsiteY24" fmla="*/ 280994 h 594971"/>
              <a:gd name="connsiteX25" fmla="*/ 219626 w 608536"/>
              <a:gd name="connsiteY25" fmla="*/ 296770 h 594971"/>
              <a:gd name="connsiteX26" fmla="*/ 189473 w 608536"/>
              <a:gd name="connsiteY26" fmla="*/ 286731 h 594971"/>
              <a:gd name="connsiteX27" fmla="*/ 87526 w 608536"/>
              <a:gd name="connsiteY27" fmla="*/ 420107 h 594971"/>
              <a:gd name="connsiteX28" fmla="*/ 77475 w 608536"/>
              <a:gd name="connsiteY28" fmla="*/ 411502 h 594971"/>
              <a:gd name="connsiteX29" fmla="*/ 179422 w 608536"/>
              <a:gd name="connsiteY29" fmla="*/ 278126 h 594971"/>
              <a:gd name="connsiteX30" fmla="*/ 166499 w 608536"/>
              <a:gd name="connsiteY30" fmla="*/ 242272 h 594971"/>
              <a:gd name="connsiteX31" fmla="*/ 219626 w 608536"/>
              <a:gd name="connsiteY31" fmla="*/ 189208 h 594971"/>
              <a:gd name="connsiteX32" fmla="*/ 272753 w 608536"/>
              <a:gd name="connsiteY32" fmla="*/ 242272 h 594971"/>
              <a:gd name="connsiteX33" fmla="*/ 264138 w 608536"/>
              <a:gd name="connsiteY33" fmla="*/ 272389 h 594971"/>
              <a:gd name="connsiteX34" fmla="*/ 334495 w 608536"/>
              <a:gd name="connsiteY34" fmla="*/ 342663 h 594971"/>
              <a:gd name="connsiteX35" fmla="*/ 370392 w 608536"/>
              <a:gd name="connsiteY35" fmla="*/ 328321 h 594971"/>
              <a:gd name="connsiteX36" fmla="*/ 394802 w 608536"/>
              <a:gd name="connsiteY36" fmla="*/ 335492 h 594971"/>
              <a:gd name="connsiteX37" fmla="*/ 493877 w 608536"/>
              <a:gd name="connsiteY37" fmla="*/ 163393 h 594971"/>
              <a:gd name="connsiteX38" fmla="*/ 473775 w 608536"/>
              <a:gd name="connsiteY38" fmla="*/ 121803 h 594971"/>
              <a:gd name="connsiteX39" fmla="*/ 526902 w 608536"/>
              <a:gd name="connsiteY39" fmla="*/ 68739 h 594971"/>
              <a:gd name="connsiteX40" fmla="*/ 37316 w 608536"/>
              <a:gd name="connsiteY40" fmla="*/ 0 h 594971"/>
              <a:gd name="connsiteX41" fmla="*/ 76067 w 608536"/>
              <a:gd name="connsiteY41" fmla="*/ 60214 h 594971"/>
              <a:gd name="connsiteX42" fmla="*/ 50233 w 608536"/>
              <a:gd name="connsiteY42" fmla="*/ 60214 h 594971"/>
              <a:gd name="connsiteX43" fmla="*/ 50233 w 608536"/>
              <a:gd name="connsiteY43" fmla="*/ 544793 h 594971"/>
              <a:gd name="connsiteX44" fmla="*/ 548256 w 608536"/>
              <a:gd name="connsiteY44" fmla="*/ 544793 h 594971"/>
              <a:gd name="connsiteX45" fmla="*/ 548256 w 608536"/>
              <a:gd name="connsiteY45" fmla="*/ 518987 h 594971"/>
              <a:gd name="connsiteX46" fmla="*/ 608536 w 608536"/>
              <a:gd name="connsiteY46" fmla="*/ 557696 h 594971"/>
              <a:gd name="connsiteX47" fmla="*/ 548256 w 608536"/>
              <a:gd name="connsiteY47" fmla="*/ 594971 h 594971"/>
              <a:gd name="connsiteX48" fmla="*/ 548256 w 608536"/>
              <a:gd name="connsiteY48" fmla="*/ 569165 h 594971"/>
              <a:gd name="connsiteX49" fmla="*/ 25834 w 608536"/>
              <a:gd name="connsiteY49" fmla="*/ 569165 h 594971"/>
              <a:gd name="connsiteX50" fmla="*/ 25834 w 608536"/>
              <a:gd name="connsiteY50" fmla="*/ 60214 h 594971"/>
              <a:gd name="connsiteX51" fmla="*/ 0 w 608536"/>
              <a:gd name="connsiteY51" fmla="*/ 60214 h 59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8536" h="594971">
                <a:moveTo>
                  <a:pt x="370392" y="352702"/>
                </a:moveTo>
                <a:cubicBezTo>
                  <a:pt x="353162" y="352702"/>
                  <a:pt x="340239" y="367043"/>
                  <a:pt x="340239" y="382819"/>
                </a:cubicBezTo>
                <a:cubicBezTo>
                  <a:pt x="340239" y="398595"/>
                  <a:pt x="353162" y="411502"/>
                  <a:pt x="370392" y="411502"/>
                </a:cubicBezTo>
                <a:cubicBezTo>
                  <a:pt x="386187" y="411502"/>
                  <a:pt x="399110" y="398595"/>
                  <a:pt x="399110" y="382819"/>
                </a:cubicBezTo>
                <a:cubicBezTo>
                  <a:pt x="399110" y="367043"/>
                  <a:pt x="386187" y="352702"/>
                  <a:pt x="370392" y="352702"/>
                </a:cubicBezTo>
                <a:close/>
                <a:moveTo>
                  <a:pt x="219626" y="213589"/>
                </a:moveTo>
                <a:cubicBezTo>
                  <a:pt x="203831" y="213589"/>
                  <a:pt x="190909" y="226496"/>
                  <a:pt x="190909" y="242272"/>
                </a:cubicBezTo>
                <a:cubicBezTo>
                  <a:pt x="190909" y="259482"/>
                  <a:pt x="203831" y="272389"/>
                  <a:pt x="219626" y="272389"/>
                </a:cubicBezTo>
                <a:cubicBezTo>
                  <a:pt x="235421" y="272389"/>
                  <a:pt x="248343" y="259482"/>
                  <a:pt x="248343" y="242272"/>
                </a:cubicBezTo>
                <a:cubicBezTo>
                  <a:pt x="248343" y="226496"/>
                  <a:pt x="235421" y="213589"/>
                  <a:pt x="219626" y="213589"/>
                </a:cubicBezTo>
                <a:close/>
                <a:moveTo>
                  <a:pt x="526902" y="93120"/>
                </a:moveTo>
                <a:cubicBezTo>
                  <a:pt x="511107" y="93120"/>
                  <a:pt x="498184" y="106027"/>
                  <a:pt x="498184" y="121803"/>
                </a:cubicBezTo>
                <a:cubicBezTo>
                  <a:pt x="498184" y="137579"/>
                  <a:pt x="511107" y="150486"/>
                  <a:pt x="526902" y="150486"/>
                </a:cubicBezTo>
                <a:cubicBezTo>
                  <a:pt x="542696" y="150486"/>
                  <a:pt x="555619" y="137579"/>
                  <a:pt x="555619" y="121803"/>
                </a:cubicBezTo>
                <a:cubicBezTo>
                  <a:pt x="555619" y="106027"/>
                  <a:pt x="542696" y="93120"/>
                  <a:pt x="526902" y="93120"/>
                </a:cubicBezTo>
                <a:close/>
                <a:moveTo>
                  <a:pt x="526902" y="68739"/>
                </a:moveTo>
                <a:cubicBezTo>
                  <a:pt x="557055" y="68739"/>
                  <a:pt x="580029" y="91685"/>
                  <a:pt x="580029" y="121803"/>
                </a:cubicBezTo>
                <a:cubicBezTo>
                  <a:pt x="580029" y="150486"/>
                  <a:pt x="557055" y="174867"/>
                  <a:pt x="526902" y="174867"/>
                </a:cubicBezTo>
                <a:cubicBezTo>
                  <a:pt x="518287" y="174867"/>
                  <a:pt x="511107" y="173432"/>
                  <a:pt x="503928" y="169130"/>
                </a:cubicBezTo>
                <a:lnTo>
                  <a:pt x="404853" y="342663"/>
                </a:lnTo>
                <a:cubicBezTo>
                  <a:pt x="416340" y="351268"/>
                  <a:pt x="423519" y="365609"/>
                  <a:pt x="423519" y="382819"/>
                </a:cubicBezTo>
                <a:cubicBezTo>
                  <a:pt x="423519" y="411502"/>
                  <a:pt x="399110" y="435883"/>
                  <a:pt x="370392" y="435883"/>
                </a:cubicBezTo>
                <a:cubicBezTo>
                  <a:pt x="340239" y="435883"/>
                  <a:pt x="315829" y="411502"/>
                  <a:pt x="315829" y="382819"/>
                </a:cubicBezTo>
                <a:cubicBezTo>
                  <a:pt x="315829" y="371346"/>
                  <a:pt x="320137" y="359873"/>
                  <a:pt x="325880" y="351268"/>
                </a:cubicBezTo>
                <a:lnTo>
                  <a:pt x="256959" y="280994"/>
                </a:lnTo>
                <a:cubicBezTo>
                  <a:pt x="246907" y="291033"/>
                  <a:pt x="233985" y="296770"/>
                  <a:pt x="219626" y="296770"/>
                </a:cubicBezTo>
                <a:cubicBezTo>
                  <a:pt x="208139" y="296770"/>
                  <a:pt x="198088" y="292467"/>
                  <a:pt x="189473" y="286731"/>
                </a:cubicBezTo>
                <a:lnTo>
                  <a:pt x="87526" y="420107"/>
                </a:lnTo>
                <a:lnTo>
                  <a:pt x="77475" y="411502"/>
                </a:lnTo>
                <a:lnTo>
                  <a:pt x="179422" y="278126"/>
                </a:lnTo>
                <a:cubicBezTo>
                  <a:pt x="172242" y="268087"/>
                  <a:pt x="166499" y="256613"/>
                  <a:pt x="166499" y="242272"/>
                </a:cubicBezTo>
                <a:cubicBezTo>
                  <a:pt x="166499" y="213589"/>
                  <a:pt x="190909" y="189208"/>
                  <a:pt x="219626" y="189208"/>
                </a:cubicBezTo>
                <a:cubicBezTo>
                  <a:pt x="249779" y="189208"/>
                  <a:pt x="272753" y="213589"/>
                  <a:pt x="272753" y="242272"/>
                </a:cubicBezTo>
                <a:cubicBezTo>
                  <a:pt x="272753" y="253745"/>
                  <a:pt x="269881" y="263784"/>
                  <a:pt x="264138" y="272389"/>
                </a:cubicBezTo>
                <a:lnTo>
                  <a:pt x="334495" y="342663"/>
                </a:lnTo>
                <a:cubicBezTo>
                  <a:pt x="343111" y="334058"/>
                  <a:pt x="356034" y="328321"/>
                  <a:pt x="370392" y="328321"/>
                </a:cubicBezTo>
                <a:cubicBezTo>
                  <a:pt x="379007" y="328321"/>
                  <a:pt x="387623" y="331190"/>
                  <a:pt x="394802" y="335492"/>
                </a:cubicBezTo>
                <a:lnTo>
                  <a:pt x="493877" y="163393"/>
                </a:lnTo>
                <a:cubicBezTo>
                  <a:pt x="480954" y="153354"/>
                  <a:pt x="473775" y="139013"/>
                  <a:pt x="473775" y="121803"/>
                </a:cubicBezTo>
                <a:cubicBezTo>
                  <a:pt x="473775" y="91685"/>
                  <a:pt x="496749" y="68739"/>
                  <a:pt x="526902" y="68739"/>
                </a:cubicBezTo>
                <a:close/>
                <a:moveTo>
                  <a:pt x="37316" y="0"/>
                </a:moveTo>
                <a:lnTo>
                  <a:pt x="76067" y="60214"/>
                </a:lnTo>
                <a:lnTo>
                  <a:pt x="50233" y="60214"/>
                </a:lnTo>
                <a:lnTo>
                  <a:pt x="50233" y="544793"/>
                </a:lnTo>
                <a:lnTo>
                  <a:pt x="548256" y="544793"/>
                </a:lnTo>
                <a:lnTo>
                  <a:pt x="548256" y="518987"/>
                </a:lnTo>
                <a:lnTo>
                  <a:pt x="608536" y="557696"/>
                </a:lnTo>
                <a:lnTo>
                  <a:pt x="548256" y="594971"/>
                </a:lnTo>
                <a:lnTo>
                  <a:pt x="548256" y="569165"/>
                </a:lnTo>
                <a:lnTo>
                  <a:pt x="25834" y="569165"/>
                </a:lnTo>
                <a:lnTo>
                  <a:pt x="25834" y="60214"/>
                </a:lnTo>
                <a:lnTo>
                  <a:pt x="0" y="60214"/>
                </a:lnTo>
                <a:close/>
              </a:path>
            </a:pathLst>
          </a:custGeom>
          <a:solidFill>
            <a:srgbClr val="2E2E2E"/>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4" name="文本框 13">
            <a:extLst>
              <a:ext uri="{FF2B5EF4-FFF2-40B4-BE49-F238E27FC236}">
                <a16:creationId xmlns:a16="http://schemas.microsoft.com/office/drawing/2014/main" xmlns="" id="{01164ECA-BF90-4A60-A2B8-1D9DB6E7EE50}"/>
              </a:ext>
            </a:extLst>
          </p:cNvPr>
          <p:cNvSpPr txBox="1"/>
          <p:nvPr/>
        </p:nvSpPr>
        <p:spPr>
          <a:xfrm>
            <a:off x="3677999" y="3460214"/>
            <a:ext cx="723275" cy="307777"/>
          </a:xfrm>
          <a:prstGeom prst="rect">
            <a:avLst/>
          </a:prstGeom>
          <a:noFill/>
        </p:spPr>
        <p:txBody>
          <a:bodyPr wrap="none" rtlCol="0">
            <a:spAutoFit/>
          </a:bodyPr>
          <a:lstStyle/>
          <a:p>
            <a:pPr algn="ctr"/>
            <a:r>
              <a:rPr lang="zh-CN" altLang="en-US" sz="1400" dirty="0">
                <a:solidFill>
                  <a:schemeClr val="bg1">
                    <a:lumMod val="85000"/>
                  </a:schemeClr>
                </a:solidFill>
                <a:latin typeface="微软雅黑" panose="020B0503020204020204" pitchFamily="34" charset="-122"/>
                <a:ea typeface="微软雅黑" panose="020B0503020204020204" pitchFamily="34" charset="-122"/>
              </a:rPr>
              <a:t>数据库</a:t>
            </a:r>
          </a:p>
        </p:txBody>
      </p:sp>
      <p:sp>
        <p:nvSpPr>
          <p:cNvPr id="15" name="文本框 14">
            <a:extLst>
              <a:ext uri="{FF2B5EF4-FFF2-40B4-BE49-F238E27FC236}">
                <a16:creationId xmlns:a16="http://schemas.microsoft.com/office/drawing/2014/main" xmlns="" id="{ACE816FD-2FCE-4CC5-B268-2035C1242F8D}"/>
              </a:ext>
            </a:extLst>
          </p:cNvPr>
          <p:cNvSpPr txBox="1"/>
          <p:nvPr/>
        </p:nvSpPr>
        <p:spPr>
          <a:xfrm>
            <a:off x="5494578" y="3460214"/>
            <a:ext cx="1818190" cy="307777"/>
          </a:xfrm>
          <a:prstGeom prst="rect">
            <a:avLst/>
          </a:prstGeom>
          <a:noFill/>
        </p:spPr>
        <p:txBody>
          <a:bodyPr wrap="none" rtlCol="0">
            <a:spAutoFit/>
          </a:bodyPr>
          <a:lstStyle/>
          <a:p>
            <a:pPr algn="ctr"/>
            <a:r>
              <a:rPr lang="en-US" altLang="zh-CN" sz="1400" dirty="0">
                <a:solidFill>
                  <a:schemeClr val="bg1">
                    <a:lumMod val="85000"/>
                  </a:schemeClr>
                </a:solidFill>
                <a:latin typeface="微软雅黑" panose="020B0503020204020204" pitchFamily="34" charset="-122"/>
                <a:ea typeface="微软雅黑" panose="020B0503020204020204" pitchFamily="34" charset="-122"/>
              </a:rPr>
              <a:t>JAVA/SQL/</a:t>
            </a:r>
            <a:r>
              <a:rPr lang="zh-CN" altLang="en-US" sz="1400" dirty="0">
                <a:solidFill>
                  <a:schemeClr val="bg1">
                    <a:lumMod val="85000"/>
                  </a:schemeClr>
                </a:solidFill>
                <a:latin typeface="微软雅黑" panose="020B0503020204020204" pitchFamily="34" charset="-122"/>
                <a:ea typeface="微软雅黑" panose="020B0503020204020204" pitchFamily="34" charset="-122"/>
              </a:rPr>
              <a:t>存储过程</a:t>
            </a:r>
          </a:p>
        </p:txBody>
      </p:sp>
      <p:sp>
        <p:nvSpPr>
          <p:cNvPr id="16" name="文本框 15">
            <a:extLst>
              <a:ext uri="{FF2B5EF4-FFF2-40B4-BE49-F238E27FC236}">
                <a16:creationId xmlns:a16="http://schemas.microsoft.com/office/drawing/2014/main" xmlns="" id="{46CED663-6813-4CCD-AAE3-BF1C1B41EB25}"/>
              </a:ext>
            </a:extLst>
          </p:cNvPr>
          <p:cNvSpPr txBox="1"/>
          <p:nvPr/>
        </p:nvSpPr>
        <p:spPr>
          <a:xfrm>
            <a:off x="8312630" y="3460214"/>
            <a:ext cx="902811" cy="307777"/>
          </a:xfrm>
          <a:prstGeom prst="rect">
            <a:avLst/>
          </a:prstGeom>
          <a:noFill/>
        </p:spPr>
        <p:txBody>
          <a:bodyPr wrap="none" rtlCol="0">
            <a:spAutoFit/>
          </a:bodyPr>
          <a:lstStyle/>
          <a:p>
            <a:pPr algn="ctr"/>
            <a:r>
              <a:rPr lang="zh-CN" altLang="en-US" sz="1400" dirty="0">
                <a:solidFill>
                  <a:schemeClr val="bg1">
                    <a:lumMod val="85000"/>
                  </a:schemeClr>
                </a:solidFill>
                <a:latin typeface="微软雅黑" panose="020B0503020204020204" pitchFamily="34" charset="-122"/>
                <a:ea typeface="微软雅黑" panose="020B0503020204020204" pitchFamily="34" charset="-122"/>
              </a:rPr>
              <a:t>报表工具</a:t>
            </a:r>
          </a:p>
        </p:txBody>
      </p:sp>
      <p:cxnSp>
        <p:nvCxnSpPr>
          <p:cNvPr id="18" name="直接箭头连接符 17">
            <a:extLst>
              <a:ext uri="{FF2B5EF4-FFF2-40B4-BE49-F238E27FC236}">
                <a16:creationId xmlns:a16="http://schemas.microsoft.com/office/drawing/2014/main" xmlns="" id="{34241D2A-632F-4900-97BD-049D7D3D1465}"/>
              </a:ext>
            </a:extLst>
          </p:cNvPr>
          <p:cNvCxnSpPr>
            <a:cxnSpLocks/>
            <a:stCxn id="3" idx="3"/>
            <a:endCxn id="6" idx="1"/>
          </p:cNvCxnSpPr>
          <p:nvPr/>
        </p:nvCxnSpPr>
        <p:spPr>
          <a:xfrm>
            <a:off x="4862362" y="3072865"/>
            <a:ext cx="718586" cy="0"/>
          </a:xfrm>
          <a:prstGeom prst="straightConnector1">
            <a:avLst/>
          </a:prstGeom>
          <a:ln w="38100">
            <a:solidFill>
              <a:srgbClr val="36363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xmlns="" id="{0A572790-51A9-4890-983E-6C9E606B2BF2}"/>
              </a:ext>
            </a:extLst>
          </p:cNvPr>
          <p:cNvCxnSpPr>
            <a:cxnSpLocks/>
            <a:stCxn id="6" idx="3"/>
            <a:endCxn id="9" idx="1"/>
          </p:cNvCxnSpPr>
          <p:nvPr/>
        </p:nvCxnSpPr>
        <p:spPr>
          <a:xfrm>
            <a:off x="7226398" y="3072865"/>
            <a:ext cx="714914" cy="0"/>
          </a:xfrm>
          <a:prstGeom prst="straightConnector1">
            <a:avLst/>
          </a:prstGeom>
          <a:ln w="38100">
            <a:solidFill>
              <a:srgbClr val="363636"/>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xmlns="" id="{10532BE2-7F96-4177-BCC9-B91195D55545}"/>
              </a:ext>
            </a:extLst>
          </p:cNvPr>
          <p:cNvSpPr txBox="1"/>
          <p:nvPr/>
        </p:nvSpPr>
        <p:spPr>
          <a:xfrm>
            <a:off x="2195824" y="1641703"/>
            <a:ext cx="553998" cy="2862322"/>
          </a:xfrm>
          <a:prstGeom prst="rect">
            <a:avLst/>
          </a:prstGeom>
          <a:solidFill>
            <a:srgbClr val="363636"/>
          </a:solidFill>
        </p:spPr>
        <p:txBody>
          <a:bodyPr vert="eaVert" wrap="none" rtlCol="0">
            <a:spAutoFit/>
          </a:bodyPr>
          <a:lstStyle/>
          <a:p>
            <a:pPr algn="l"/>
            <a:r>
              <a:rPr lang="zh-CN" altLang="en-US" sz="2400" dirty="0">
                <a:solidFill>
                  <a:srgbClr val="FFC000"/>
                </a:solidFill>
                <a:latin typeface="微软雅黑" panose="020B0503020204020204" pitchFamily="34" charset="-122"/>
                <a:ea typeface="微软雅黑" panose="020B0503020204020204" pitchFamily="34" charset="-122"/>
              </a:rPr>
              <a:t>报表开发的三个环节</a:t>
            </a:r>
          </a:p>
        </p:txBody>
      </p:sp>
      <p:sp>
        <p:nvSpPr>
          <p:cNvPr id="27" name="矩形 26">
            <a:extLst>
              <a:ext uri="{FF2B5EF4-FFF2-40B4-BE49-F238E27FC236}">
                <a16:creationId xmlns:a16="http://schemas.microsoft.com/office/drawing/2014/main" xmlns="" id="{E2D98B26-A355-40FF-A07D-1CA18C66243B}"/>
              </a:ext>
            </a:extLst>
          </p:cNvPr>
          <p:cNvSpPr/>
          <p:nvPr/>
        </p:nvSpPr>
        <p:spPr>
          <a:xfrm>
            <a:off x="5541899" y="4774664"/>
            <a:ext cx="1723549" cy="461665"/>
          </a:xfrm>
          <a:prstGeom prst="rect">
            <a:avLst/>
          </a:prstGeom>
        </p:spPr>
        <p:txBody>
          <a:bodyPr wrap="none">
            <a:spAutoFit/>
          </a:bodyPr>
          <a:lstStyle/>
          <a:p>
            <a:pPr algn="ctr"/>
            <a:r>
              <a:rPr lang="zh-CN" altLang="en-US" sz="2400" dirty="0">
                <a:solidFill>
                  <a:srgbClr val="FFC000"/>
                </a:solidFill>
                <a:latin typeface="锐字逼格青春粗黑体简2.0" panose="02010604000000000000" pitchFamily="2" charset="-122"/>
                <a:ea typeface="锐字逼格青春粗黑体简2.0" panose="02010604000000000000" pitchFamily="2" charset="-122"/>
              </a:rPr>
              <a:t>问题出在这</a:t>
            </a:r>
          </a:p>
        </p:txBody>
      </p:sp>
      <p:cxnSp>
        <p:nvCxnSpPr>
          <p:cNvPr id="28" name="直接箭头连接符 27">
            <a:extLst>
              <a:ext uri="{FF2B5EF4-FFF2-40B4-BE49-F238E27FC236}">
                <a16:creationId xmlns:a16="http://schemas.microsoft.com/office/drawing/2014/main" xmlns="" id="{0C972175-EB56-4701-9A61-CD71BB482AD0}"/>
              </a:ext>
            </a:extLst>
          </p:cNvPr>
          <p:cNvCxnSpPr>
            <a:cxnSpLocks/>
            <a:stCxn id="27" idx="0"/>
            <a:endCxn id="7" idx="2"/>
          </p:cNvCxnSpPr>
          <p:nvPr/>
        </p:nvCxnSpPr>
        <p:spPr>
          <a:xfrm flipV="1">
            <a:off x="6403674" y="4459813"/>
            <a:ext cx="1" cy="31485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xmlns="" id="{0DA4B1BC-D260-4A77-A5FA-494D938D8B5A}"/>
              </a:ext>
            </a:extLst>
          </p:cNvPr>
          <p:cNvSpPr txBox="1"/>
          <p:nvPr/>
        </p:nvSpPr>
        <p:spPr>
          <a:xfrm>
            <a:off x="1455133" y="5243398"/>
            <a:ext cx="9897080" cy="961289"/>
          </a:xfrm>
          <a:prstGeom prst="rect">
            <a:avLst/>
          </a:prstGeom>
          <a:noFill/>
        </p:spPr>
        <p:txBody>
          <a:bodyPr wrap="square" rtlCol="0">
            <a:spAutoFit/>
          </a:bodyPr>
          <a:lstStyle/>
          <a:p>
            <a:pPr algn="l">
              <a:lnSpc>
                <a:spcPct val="150000"/>
              </a:lnSpc>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报表工具主要用来做数据呈现，搞不定计算环节，术业有专攻，计算不是报表工具该干的。但客户遇到报表难题很容易把锅甩给报表工具，报表工具表示很无辜</a:t>
            </a:r>
            <a:r>
              <a:rPr lang="en-US" altLang="zh-CN" sz="2000" dirty="0">
                <a:solidFill>
                  <a:schemeClr val="bg1">
                    <a:lumMod val="65000"/>
                  </a:schemeClr>
                </a:solidFill>
                <a:latin typeface="微软雅黑" panose="020B0503020204020204" pitchFamily="34" charset="-122"/>
                <a:ea typeface="微软雅黑" panose="020B0503020204020204" pitchFamily="34" charset="-122"/>
              </a:rPr>
              <a:t>…</a:t>
            </a:r>
            <a:endParaRPr lang="zh-CN" altLang="en-US" sz="2000"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5883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7A0BB19B-E053-4B26-B892-3006B72627BB}"/>
              </a:ext>
            </a:extLst>
          </p:cNvPr>
          <p:cNvSpPr/>
          <p:nvPr/>
        </p:nvSpPr>
        <p:spPr>
          <a:xfrm>
            <a:off x="1524000" y="1557338"/>
            <a:ext cx="9181385" cy="10116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 name="文本框 4">
            <a:extLst>
              <a:ext uri="{FF2B5EF4-FFF2-40B4-BE49-F238E27FC236}">
                <a16:creationId xmlns:a16="http://schemas.microsoft.com/office/drawing/2014/main" xmlns="" id="{76DA2C07-B71E-43F2-86CD-D4094690A24A}"/>
              </a:ext>
            </a:extLst>
          </p:cNvPr>
          <p:cNvSpPr txBox="1"/>
          <p:nvPr/>
        </p:nvSpPr>
        <p:spPr>
          <a:xfrm>
            <a:off x="4464791" y="458323"/>
            <a:ext cx="3262433" cy="707886"/>
          </a:xfrm>
          <a:prstGeom prst="rect">
            <a:avLst/>
          </a:prstGeom>
          <a:noFill/>
        </p:spPr>
        <p:txBody>
          <a:bodyPr wrap="none" rtlCol="0">
            <a:spAutoFit/>
          </a:bodyPr>
          <a:lstStyle/>
          <a:p>
            <a:pPr algn="ctr"/>
            <a:r>
              <a:rPr lang="zh-CN" altLang="en-US"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报表没完没了</a:t>
            </a:r>
            <a:endParaRPr lang="zh-CN" altLang="en-US" sz="5400" dirty="0">
              <a:solidFill>
                <a:schemeClr val="bg2">
                  <a:lumMod val="50000"/>
                </a:schemeClr>
              </a:solidFill>
              <a:latin typeface="锐字逼格青春粗黑体简2.0" panose="02010604000000000000" pitchFamily="2" charset="-122"/>
              <a:ea typeface="锐字逼格青春粗黑体简2.0" panose="02010604000000000000" pitchFamily="2" charset="-122"/>
            </a:endParaRPr>
          </a:p>
        </p:txBody>
      </p:sp>
      <p:sp>
        <p:nvSpPr>
          <p:cNvPr id="6" name="矩形 5">
            <a:extLst>
              <a:ext uri="{FF2B5EF4-FFF2-40B4-BE49-F238E27FC236}">
                <a16:creationId xmlns:a16="http://schemas.microsoft.com/office/drawing/2014/main" xmlns="" id="{F8687024-4D75-4BB3-A7A2-3D756EBB4140}"/>
              </a:ext>
            </a:extLst>
          </p:cNvPr>
          <p:cNvSpPr/>
          <p:nvPr/>
        </p:nvSpPr>
        <p:spPr>
          <a:xfrm>
            <a:off x="1524000" y="2782486"/>
            <a:ext cx="7445829" cy="3058658"/>
          </a:xfrm>
          <a:prstGeom prst="rect">
            <a:avLst/>
          </a:prstGeom>
        </p:spPr>
        <p:txBody>
          <a:bodyPr wrap="square">
            <a:spAutoFit/>
          </a:bodyPr>
          <a:lstStyle/>
          <a:p>
            <a:pPr>
              <a:lnSpc>
                <a:spcPct val="200000"/>
              </a:lnSpc>
            </a:pPr>
            <a:r>
              <a:rPr lang="zh-CN" altLang="en-US" sz="2800" dirty="0">
                <a:solidFill>
                  <a:srgbClr val="FFC000"/>
                </a:solidFill>
                <a:latin typeface="+mj-ea"/>
                <a:ea typeface="+mj-ea"/>
              </a:rPr>
              <a:t>需求多变，报表总也做不完，累！</a:t>
            </a:r>
            <a:endParaRPr lang="en-US" altLang="zh-CN" sz="2800" dirty="0">
              <a:solidFill>
                <a:srgbClr val="FFC000"/>
              </a:solidFill>
              <a:latin typeface="+mj-ea"/>
              <a:ea typeface="+mj-ea"/>
            </a:endParaRPr>
          </a:p>
          <a:p>
            <a:pPr marL="800089" lvl="1" indent="-342900">
              <a:lnSpc>
                <a:spcPct val="200000"/>
              </a:lnSpc>
              <a:buFont typeface="Wingdings" panose="05000000000000000000" pitchFamily="2" charset="2"/>
              <a:buChar char="Ø"/>
            </a:pPr>
            <a:r>
              <a:rPr lang="zh-CN" altLang="en-US" sz="2400" dirty="0">
                <a:solidFill>
                  <a:srgbClr val="FFC000"/>
                </a:solidFill>
                <a:latin typeface="+mj-ea"/>
                <a:ea typeface="+mj-ea"/>
              </a:rPr>
              <a:t>很多技术力量投入报表开发，却还是疲于应付</a:t>
            </a:r>
            <a:endParaRPr lang="en-US" altLang="zh-CN" sz="2400" dirty="0">
              <a:solidFill>
                <a:srgbClr val="FFC000"/>
              </a:solidFill>
              <a:latin typeface="+mj-ea"/>
              <a:ea typeface="+mj-ea"/>
            </a:endParaRPr>
          </a:p>
          <a:p>
            <a:pPr marL="800089" lvl="1" indent="-342900">
              <a:lnSpc>
                <a:spcPct val="200000"/>
              </a:lnSpc>
              <a:buFont typeface="Wingdings" panose="05000000000000000000" pitchFamily="2" charset="2"/>
              <a:buChar char="Ø"/>
            </a:pPr>
            <a:r>
              <a:rPr lang="zh-CN" altLang="en-US" sz="2400" dirty="0">
                <a:solidFill>
                  <a:srgbClr val="FFC000"/>
                </a:solidFill>
                <a:latin typeface="+mj-ea"/>
                <a:ea typeface="+mj-ea"/>
              </a:rPr>
              <a:t>技术高手用来做报表，感觉很浪费</a:t>
            </a:r>
            <a:endParaRPr lang="en-US" altLang="zh-CN" sz="2400" dirty="0">
              <a:solidFill>
                <a:srgbClr val="FFC000"/>
              </a:solidFill>
              <a:latin typeface="+mj-ea"/>
              <a:ea typeface="+mj-ea"/>
            </a:endParaRPr>
          </a:p>
          <a:p>
            <a:pPr marL="800089" lvl="1" indent="-342900">
              <a:lnSpc>
                <a:spcPct val="200000"/>
              </a:lnSpc>
              <a:buFont typeface="Wingdings" panose="05000000000000000000" pitchFamily="2" charset="2"/>
              <a:buChar char="Ø"/>
            </a:pPr>
            <a:r>
              <a:rPr lang="zh-CN" altLang="en-US" sz="2400" dirty="0">
                <a:solidFill>
                  <a:srgbClr val="FFC000"/>
                </a:solidFill>
                <a:latin typeface="+mj-ea"/>
                <a:ea typeface="+mj-ea"/>
              </a:rPr>
              <a:t>缺少低成本高效率的应对方案</a:t>
            </a:r>
          </a:p>
        </p:txBody>
      </p:sp>
      <p:sp>
        <p:nvSpPr>
          <p:cNvPr id="7" name="文本框 6">
            <a:extLst>
              <a:ext uri="{FF2B5EF4-FFF2-40B4-BE49-F238E27FC236}">
                <a16:creationId xmlns:a16="http://schemas.microsoft.com/office/drawing/2014/main" xmlns="" id="{AC74EFFB-565E-4821-9CB5-56C41A55BFE1}"/>
              </a:ext>
            </a:extLst>
          </p:cNvPr>
          <p:cNvSpPr txBox="1"/>
          <p:nvPr/>
        </p:nvSpPr>
        <p:spPr>
          <a:xfrm>
            <a:off x="2722320" y="1770795"/>
            <a:ext cx="6747360" cy="584775"/>
          </a:xfrm>
          <a:prstGeom prst="rect">
            <a:avLst/>
          </a:prstGeom>
          <a:noFill/>
        </p:spPr>
        <p:txBody>
          <a:bodyPr wrap="none" rtlCol="0">
            <a:spAutoFit/>
          </a:bodyPr>
          <a:lstStyle/>
          <a:p>
            <a:pPr algn="ctr"/>
            <a:r>
              <a:rPr lang="zh-CN" altLang="en-US" sz="3200" dirty="0">
                <a:solidFill>
                  <a:srgbClr val="FFC000"/>
                </a:solidFill>
                <a:latin typeface="锐字逼格青春粗黑体简2.0" panose="02010604000000000000" pitchFamily="2" charset="-122"/>
                <a:ea typeface="锐字逼格青春粗黑体简2.0" panose="02010604000000000000" pitchFamily="2" charset="-122"/>
              </a:rPr>
              <a:t>报表没完没了</a:t>
            </a:r>
            <a:r>
              <a:rPr lang="en-US" altLang="zh-CN" sz="3200" dirty="0">
                <a:solidFill>
                  <a:srgbClr val="FFC000"/>
                </a:solidFill>
                <a:latin typeface="锐字逼格青春粗黑体简2.0" panose="02010604000000000000" pitchFamily="2" charset="-122"/>
                <a:ea typeface="锐字逼格青春粗黑体简2.0" panose="02010604000000000000" pitchFamily="2" charset="-122"/>
              </a:rPr>
              <a:t>·</a:t>
            </a:r>
            <a:r>
              <a:rPr lang="zh-CN" altLang="en-US" sz="3200" dirty="0">
                <a:solidFill>
                  <a:srgbClr val="FFC000"/>
                </a:solidFill>
                <a:latin typeface="锐字逼格青春粗黑体简2.0" panose="02010604000000000000" pitchFamily="2" charset="-122"/>
                <a:ea typeface="锐字逼格青春粗黑体简2.0" panose="02010604000000000000" pitchFamily="2" charset="-122"/>
              </a:rPr>
              <a:t>老板催促</a:t>
            </a:r>
            <a:r>
              <a:rPr lang="en-US" altLang="zh-CN" sz="3200" dirty="0">
                <a:solidFill>
                  <a:srgbClr val="FFC000"/>
                </a:solidFill>
                <a:latin typeface="锐字逼格青春粗黑体简2.0" panose="02010604000000000000" pitchFamily="2" charset="-122"/>
                <a:ea typeface="锐字逼格青春粗黑体简2.0" panose="02010604000000000000" pitchFamily="2" charset="-122"/>
              </a:rPr>
              <a:t>·</a:t>
            </a:r>
            <a:r>
              <a:rPr lang="zh-CN" altLang="en-US" sz="3200" dirty="0">
                <a:solidFill>
                  <a:srgbClr val="FFC000"/>
                </a:solidFill>
                <a:latin typeface="锐字逼格青春粗黑体简2.0" panose="02010604000000000000" pitchFamily="2" charset="-122"/>
                <a:ea typeface="锐字逼格青春粗黑体简2.0" panose="02010604000000000000" pitchFamily="2" charset="-122"/>
              </a:rPr>
              <a:t>客户抱怨</a:t>
            </a:r>
          </a:p>
        </p:txBody>
      </p:sp>
      <p:sp>
        <p:nvSpPr>
          <p:cNvPr id="9" name="quarrel_284175">
            <a:extLst>
              <a:ext uri="{FF2B5EF4-FFF2-40B4-BE49-F238E27FC236}">
                <a16:creationId xmlns:a16="http://schemas.microsoft.com/office/drawing/2014/main" xmlns="" id="{F304AD90-BBAA-447F-9D7B-A5413115482D}"/>
              </a:ext>
            </a:extLst>
          </p:cNvPr>
          <p:cNvSpPr>
            <a:spLocks noChangeAspect="1"/>
          </p:cNvSpPr>
          <p:nvPr/>
        </p:nvSpPr>
        <p:spPr bwMode="auto">
          <a:xfrm>
            <a:off x="8969829" y="3599350"/>
            <a:ext cx="1735556" cy="2355136"/>
          </a:xfrm>
          <a:custGeom>
            <a:avLst/>
            <a:gdLst>
              <a:gd name="connsiteX0" fmla="*/ 182285 w 447108"/>
              <a:gd name="connsiteY0" fmla="*/ 189539 h 606722"/>
              <a:gd name="connsiteX1" fmla="*/ 267995 w 447108"/>
              <a:gd name="connsiteY1" fmla="*/ 271127 h 606722"/>
              <a:gd name="connsiteX2" fmla="*/ 278052 w 447108"/>
              <a:gd name="connsiteY2" fmla="*/ 344983 h 606722"/>
              <a:gd name="connsiteX3" fmla="*/ 278052 w 447108"/>
              <a:gd name="connsiteY3" fmla="*/ 577926 h 606722"/>
              <a:gd name="connsiteX4" fmla="*/ 249215 w 447108"/>
              <a:gd name="connsiteY4" fmla="*/ 606722 h 606722"/>
              <a:gd name="connsiteX5" fmla="*/ 237200 w 447108"/>
              <a:gd name="connsiteY5" fmla="*/ 604056 h 606722"/>
              <a:gd name="connsiteX6" fmla="*/ 244320 w 447108"/>
              <a:gd name="connsiteY6" fmla="*/ 577926 h 606722"/>
              <a:gd name="connsiteX7" fmla="*/ 244320 w 447108"/>
              <a:gd name="connsiteY7" fmla="*/ 349693 h 606722"/>
              <a:gd name="connsiteX8" fmla="*/ 221980 w 447108"/>
              <a:gd name="connsiteY8" fmla="*/ 352804 h 606722"/>
              <a:gd name="connsiteX9" fmla="*/ 221980 w 447108"/>
              <a:gd name="connsiteY9" fmla="*/ 577926 h 606722"/>
              <a:gd name="connsiteX10" fmla="*/ 193143 w 447108"/>
              <a:gd name="connsiteY10" fmla="*/ 606722 h 606722"/>
              <a:gd name="connsiteX11" fmla="*/ 164306 w 447108"/>
              <a:gd name="connsiteY11" fmla="*/ 577926 h 606722"/>
              <a:gd name="connsiteX12" fmla="*/ 164306 w 447108"/>
              <a:gd name="connsiteY12" fmla="*/ 360625 h 606722"/>
              <a:gd name="connsiteX13" fmla="*/ 145883 w 447108"/>
              <a:gd name="connsiteY13" fmla="*/ 240732 h 606722"/>
              <a:gd name="connsiteX14" fmla="*/ 178611 w 447108"/>
              <a:gd name="connsiteY14" fmla="*/ 130758 h 606722"/>
              <a:gd name="connsiteX15" fmla="*/ 176030 w 447108"/>
              <a:gd name="connsiteY15" fmla="*/ 135112 h 606722"/>
              <a:gd name="connsiteX16" fmla="*/ 182083 w 447108"/>
              <a:gd name="connsiteY16" fmla="*/ 189316 h 606722"/>
              <a:gd name="connsiteX17" fmla="*/ 121464 w 447108"/>
              <a:gd name="connsiteY17" fmla="*/ 241477 h 606722"/>
              <a:gd name="connsiteX18" fmla="*/ 126805 w 447108"/>
              <a:gd name="connsiteY18" fmla="*/ 339311 h 606722"/>
              <a:gd name="connsiteX19" fmla="*/ 105352 w 447108"/>
              <a:gd name="connsiteY19" fmla="*/ 363214 h 606722"/>
              <a:gd name="connsiteX20" fmla="*/ 81496 w 447108"/>
              <a:gd name="connsiteY20" fmla="*/ 341799 h 606722"/>
              <a:gd name="connsiteX21" fmla="*/ 75532 w 447108"/>
              <a:gd name="connsiteY21" fmla="*/ 232857 h 606722"/>
              <a:gd name="connsiteX22" fmla="*/ 83365 w 447108"/>
              <a:gd name="connsiteY22" fmla="*/ 214464 h 606722"/>
              <a:gd name="connsiteX23" fmla="*/ 153331 w 447108"/>
              <a:gd name="connsiteY23" fmla="*/ 154306 h 606722"/>
              <a:gd name="connsiteX24" fmla="*/ 135172 w 447108"/>
              <a:gd name="connsiteY24" fmla="*/ 163547 h 606722"/>
              <a:gd name="connsiteX25" fmla="*/ 141937 w 447108"/>
              <a:gd name="connsiteY25" fmla="*/ 146308 h 606722"/>
              <a:gd name="connsiteX26" fmla="*/ 165526 w 447108"/>
              <a:gd name="connsiteY26" fmla="*/ 132446 h 606722"/>
              <a:gd name="connsiteX27" fmla="*/ 377166 w 447108"/>
              <a:gd name="connsiteY27" fmla="*/ 117073 h 606722"/>
              <a:gd name="connsiteX28" fmla="*/ 415607 w 447108"/>
              <a:gd name="connsiteY28" fmla="*/ 144355 h 606722"/>
              <a:gd name="connsiteX29" fmla="*/ 446485 w 447108"/>
              <a:gd name="connsiteY29" fmla="*/ 327953 h 606722"/>
              <a:gd name="connsiteX30" fmla="*/ 447108 w 447108"/>
              <a:gd name="connsiteY30" fmla="*/ 577135 h 606722"/>
              <a:gd name="connsiteX31" fmla="*/ 418366 w 447108"/>
              <a:gd name="connsiteY31" fmla="*/ 606016 h 606722"/>
              <a:gd name="connsiteX32" fmla="*/ 418277 w 447108"/>
              <a:gd name="connsiteY32" fmla="*/ 606016 h 606722"/>
              <a:gd name="connsiteX33" fmla="*/ 389446 w 447108"/>
              <a:gd name="connsiteY33" fmla="*/ 577312 h 606722"/>
              <a:gd name="connsiteX34" fmla="*/ 388823 w 447108"/>
              <a:gd name="connsiteY34" fmla="*/ 337729 h 606722"/>
              <a:gd name="connsiteX35" fmla="*/ 377077 w 447108"/>
              <a:gd name="connsiteY35" fmla="*/ 339772 h 606722"/>
              <a:gd name="connsiteX36" fmla="*/ 377077 w 447108"/>
              <a:gd name="connsiteY36" fmla="*/ 577223 h 606722"/>
              <a:gd name="connsiteX37" fmla="*/ 348245 w 447108"/>
              <a:gd name="connsiteY37" fmla="*/ 606016 h 606722"/>
              <a:gd name="connsiteX38" fmla="*/ 319414 w 447108"/>
              <a:gd name="connsiteY38" fmla="*/ 577223 h 606722"/>
              <a:gd name="connsiteX39" fmla="*/ 319414 w 447108"/>
              <a:gd name="connsiteY39" fmla="*/ 341550 h 606722"/>
              <a:gd name="connsiteX40" fmla="*/ 307223 w 447108"/>
              <a:gd name="connsiteY40" fmla="*/ 269657 h 606722"/>
              <a:gd name="connsiteX41" fmla="*/ 369335 w 447108"/>
              <a:gd name="connsiteY41" fmla="*/ 192965 h 606722"/>
              <a:gd name="connsiteX42" fmla="*/ 301706 w 447108"/>
              <a:gd name="connsiteY42" fmla="*/ 242997 h 606722"/>
              <a:gd name="connsiteX43" fmla="*/ 268603 w 447108"/>
              <a:gd name="connsiteY43" fmla="*/ 240864 h 606722"/>
              <a:gd name="connsiteX44" fmla="*/ 201597 w 447108"/>
              <a:gd name="connsiteY44" fmla="*/ 176081 h 606722"/>
              <a:gd name="connsiteX45" fmla="*/ 201063 w 447108"/>
              <a:gd name="connsiteY45" fmla="*/ 139912 h 606722"/>
              <a:gd name="connsiteX46" fmla="*/ 237280 w 447108"/>
              <a:gd name="connsiteY46" fmla="*/ 139290 h 606722"/>
              <a:gd name="connsiteX47" fmla="*/ 288625 w 447108"/>
              <a:gd name="connsiteY47" fmla="*/ 189055 h 606722"/>
              <a:gd name="connsiteX48" fmla="*/ 338813 w 447108"/>
              <a:gd name="connsiteY48" fmla="*/ 151820 h 606722"/>
              <a:gd name="connsiteX49" fmla="*/ 299481 w 447108"/>
              <a:gd name="connsiteY49" fmla="*/ 167016 h 606722"/>
              <a:gd name="connsiteX50" fmla="*/ 289248 w 447108"/>
              <a:gd name="connsiteY50" fmla="*/ 157063 h 606722"/>
              <a:gd name="connsiteX51" fmla="*/ 316922 w 447108"/>
              <a:gd name="connsiteY51" fmla="*/ 127293 h 606722"/>
              <a:gd name="connsiteX52" fmla="*/ 88966 w 447108"/>
              <a:gd name="connsiteY52" fmla="*/ 60416 h 606722"/>
              <a:gd name="connsiteX53" fmla="*/ 102049 w 447108"/>
              <a:gd name="connsiteY53" fmla="*/ 68245 h 606722"/>
              <a:gd name="connsiteX54" fmla="*/ 94128 w 447108"/>
              <a:gd name="connsiteY54" fmla="*/ 81233 h 606722"/>
              <a:gd name="connsiteX55" fmla="*/ 13313 w 447108"/>
              <a:gd name="connsiteY55" fmla="*/ 101250 h 606722"/>
              <a:gd name="connsiteX56" fmla="*/ 319 w 447108"/>
              <a:gd name="connsiteY56" fmla="*/ 93421 h 606722"/>
              <a:gd name="connsiteX57" fmla="*/ 8151 w 447108"/>
              <a:gd name="connsiteY57" fmla="*/ 80433 h 606722"/>
              <a:gd name="connsiteX58" fmla="*/ 173333 w 447108"/>
              <a:gd name="connsiteY58" fmla="*/ 6210 h 606722"/>
              <a:gd name="connsiteX59" fmla="*/ 224211 w 447108"/>
              <a:gd name="connsiteY59" fmla="*/ 56947 h 606722"/>
              <a:gd name="connsiteX60" fmla="*/ 173333 w 447108"/>
              <a:gd name="connsiteY60" fmla="*/ 107684 h 606722"/>
              <a:gd name="connsiteX61" fmla="*/ 122455 w 447108"/>
              <a:gd name="connsiteY61" fmla="*/ 56947 h 606722"/>
              <a:gd name="connsiteX62" fmla="*/ 173333 w 447108"/>
              <a:gd name="connsiteY62" fmla="*/ 6210 h 606722"/>
              <a:gd name="connsiteX63" fmla="*/ 34848 w 447108"/>
              <a:gd name="connsiteY63" fmla="*/ 4971 h 606722"/>
              <a:gd name="connsiteX64" fmla="*/ 96090 w 447108"/>
              <a:gd name="connsiteY64" fmla="*/ 25492 h 606722"/>
              <a:gd name="connsiteX65" fmla="*/ 102945 w 447108"/>
              <a:gd name="connsiteY65" fmla="*/ 39085 h 606722"/>
              <a:gd name="connsiteX66" fmla="*/ 89325 w 447108"/>
              <a:gd name="connsiteY66" fmla="*/ 45836 h 606722"/>
              <a:gd name="connsiteX67" fmla="*/ 27993 w 447108"/>
              <a:gd name="connsiteY67" fmla="*/ 25315 h 606722"/>
              <a:gd name="connsiteX68" fmla="*/ 21228 w 447108"/>
              <a:gd name="connsiteY68" fmla="*/ 11722 h 606722"/>
              <a:gd name="connsiteX69" fmla="*/ 34848 w 447108"/>
              <a:gd name="connsiteY69" fmla="*/ 4971 h 606722"/>
              <a:gd name="connsiteX70" fmla="*/ 327659 w 447108"/>
              <a:gd name="connsiteY70" fmla="*/ 0 h 606722"/>
              <a:gd name="connsiteX71" fmla="*/ 380724 w 447108"/>
              <a:gd name="connsiteY71" fmla="*/ 53030 h 606722"/>
              <a:gd name="connsiteX72" fmla="*/ 327659 w 447108"/>
              <a:gd name="connsiteY72" fmla="*/ 106060 h 606722"/>
              <a:gd name="connsiteX73" fmla="*/ 274594 w 447108"/>
              <a:gd name="connsiteY73" fmla="*/ 53030 h 606722"/>
              <a:gd name="connsiteX74" fmla="*/ 327659 w 447108"/>
              <a:gd name="connsiteY7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47108" h="606722">
                <a:moveTo>
                  <a:pt x="182285" y="189539"/>
                </a:moveTo>
                <a:cubicBezTo>
                  <a:pt x="184688" y="192294"/>
                  <a:pt x="267995" y="271127"/>
                  <a:pt x="267995" y="271127"/>
                </a:cubicBezTo>
                <a:lnTo>
                  <a:pt x="278052" y="344983"/>
                </a:lnTo>
                <a:lnTo>
                  <a:pt x="278052" y="577926"/>
                </a:lnTo>
                <a:cubicBezTo>
                  <a:pt x="278052" y="593835"/>
                  <a:pt x="265147" y="606722"/>
                  <a:pt x="249215" y="606722"/>
                </a:cubicBezTo>
                <a:cubicBezTo>
                  <a:pt x="244943" y="606722"/>
                  <a:pt x="240849" y="605744"/>
                  <a:pt x="237200" y="604056"/>
                </a:cubicBezTo>
                <a:cubicBezTo>
                  <a:pt x="241739" y="596412"/>
                  <a:pt x="244320" y="587436"/>
                  <a:pt x="244320" y="577926"/>
                </a:cubicBezTo>
                <a:lnTo>
                  <a:pt x="244320" y="349693"/>
                </a:lnTo>
                <a:lnTo>
                  <a:pt x="221980" y="352804"/>
                </a:lnTo>
                <a:lnTo>
                  <a:pt x="221980" y="577926"/>
                </a:lnTo>
                <a:cubicBezTo>
                  <a:pt x="221980" y="593835"/>
                  <a:pt x="209075" y="606722"/>
                  <a:pt x="193143" y="606722"/>
                </a:cubicBezTo>
                <a:cubicBezTo>
                  <a:pt x="177212" y="606722"/>
                  <a:pt x="164306" y="593835"/>
                  <a:pt x="164306" y="577926"/>
                </a:cubicBezTo>
                <a:lnTo>
                  <a:pt x="164306" y="360625"/>
                </a:lnTo>
                <a:cubicBezTo>
                  <a:pt x="162526" y="349249"/>
                  <a:pt x="147663" y="252463"/>
                  <a:pt x="145883" y="240732"/>
                </a:cubicBezTo>
                <a:close/>
                <a:moveTo>
                  <a:pt x="178611" y="130758"/>
                </a:moveTo>
                <a:cubicBezTo>
                  <a:pt x="177632" y="132180"/>
                  <a:pt x="176742" y="133602"/>
                  <a:pt x="176030" y="135112"/>
                </a:cubicBezTo>
                <a:cubicBezTo>
                  <a:pt x="166950" y="152440"/>
                  <a:pt x="168998" y="174033"/>
                  <a:pt x="182083" y="189316"/>
                </a:cubicBezTo>
                <a:lnTo>
                  <a:pt x="121464" y="241477"/>
                </a:lnTo>
                <a:lnTo>
                  <a:pt x="126805" y="339311"/>
                </a:lnTo>
                <a:cubicBezTo>
                  <a:pt x="127517" y="351840"/>
                  <a:pt x="117903" y="362503"/>
                  <a:pt x="105352" y="363214"/>
                </a:cubicBezTo>
                <a:cubicBezTo>
                  <a:pt x="92890" y="363836"/>
                  <a:pt x="82208" y="354328"/>
                  <a:pt x="81496" y="341799"/>
                </a:cubicBezTo>
                <a:lnTo>
                  <a:pt x="75532" y="232857"/>
                </a:lnTo>
                <a:cubicBezTo>
                  <a:pt x="75176" y="225838"/>
                  <a:pt x="78113" y="219084"/>
                  <a:pt x="83365" y="214464"/>
                </a:cubicBezTo>
                <a:lnTo>
                  <a:pt x="153331" y="154306"/>
                </a:lnTo>
                <a:lnTo>
                  <a:pt x="135172" y="163547"/>
                </a:lnTo>
                <a:cubicBezTo>
                  <a:pt x="135884" y="157327"/>
                  <a:pt x="138199" y="151373"/>
                  <a:pt x="141937" y="146308"/>
                </a:cubicBezTo>
                <a:cubicBezTo>
                  <a:pt x="147634" y="138755"/>
                  <a:pt x="156091" y="133779"/>
                  <a:pt x="165526" y="132446"/>
                </a:cubicBezTo>
                <a:close/>
                <a:moveTo>
                  <a:pt x="377166" y="117073"/>
                </a:moveTo>
                <a:cubicBezTo>
                  <a:pt x="395319" y="113963"/>
                  <a:pt x="412493" y="126227"/>
                  <a:pt x="415607" y="144355"/>
                </a:cubicBezTo>
                <a:cubicBezTo>
                  <a:pt x="419879" y="169327"/>
                  <a:pt x="446485" y="327953"/>
                  <a:pt x="446485" y="327953"/>
                </a:cubicBezTo>
                <a:lnTo>
                  <a:pt x="447108" y="577135"/>
                </a:lnTo>
                <a:cubicBezTo>
                  <a:pt x="447197" y="593042"/>
                  <a:pt x="434294" y="606016"/>
                  <a:pt x="418366" y="606016"/>
                </a:cubicBezTo>
                <a:lnTo>
                  <a:pt x="418277" y="606016"/>
                </a:lnTo>
                <a:cubicBezTo>
                  <a:pt x="402348" y="606016"/>
                  <a:pt x="389446" y="593219"/>
                  <a:pt x="389446" y="577312"/>
                </a:cubicBezTo>
                <a:lnTo>
                  <a:pt x="388823" y="337729"/>
                </a:lnTo>
                <a:lnTo>
                  <a:pt x="377077" y="339772"/>
                </a:lnTo>
                <a:lnTo>
                  <a:pt x="377077" y="577223"/>
                </a:lnTo>
                <a:cubicBezTo>
                  <a:pt x="377077" y="593130"/>
                  <a:pt x="364174" y="606016"/>
                  <a:pt x="348245" y="606016"/>
                </a:cubicBezTo>
                <a:cubicBezTo>
                  <a:pt x="332317" y="606016"/>
                  <a:pt x="319414" y="593130"/>
                  <a:pt x="319414" y="577223"/>
                </a:cubicBezTo>
                <a:lnTo>
                  <a:pt x="319414" y="341550"/>
                </a:lnTo>
                <a:lnTo>
                  <a:pt x="307223" y="269657"/>
                </a:lnTo>
                <a:lnTo>
                  <a:pt x="369335" y="192965"/>
                </a:lnTo>
                <a:lnTo>
                  <a:pt x="301706" y="242997"/>
                </a:lnTo>
                <a:cubicBezTo>
                  <a:pt x="291651" y="250462"/>
                  <a:pt x="277591" y="249573"/>
                  <a:pt x="268603" y="240864"/>
                </a:cubicBezTo>
                <a:lnTo>
                  <a:pt x="201597" y="176081"/>
                </a:lnTo>
                <a:cubicBezTo>
                  <a:pt x="191453" y="166216"/>
                  <a:pt x="191186" y="150043"/>
                  <a:pt x="201063" y="139912"/>
                </a:cubicBezTo>
                <a:cubicBezTo>
                  <a:pt x="210941" y="129781"/>
                  <a:pt x="227136" y="129515"/>
                  <a:pt x="237280" y="139290"/>
                </a:cubicBezTo>
                <a:lnTo>
                  <a:pt x="288625" y="189055"/>
                </a:lnTo>
                <a:lnTo>
                  <a:pt x="338813" y="151820"/>
                </a:lnTo>
                <a:lnTo>
                  <a:pt x="299481" y="167016"/>
                </a:lnTo>
                <a:lnTo>
                  <a:pt x="289248" y="157063"/>
                </a:lnTo>
                <a:cubicBezTo>
                  <a:pt x="290583" y="142400"/>
                  <a:pt x="301617" y="129870"/>
                  <a:pt x="316922" y="127293"/>
                </a:cubicBezTo>
                <a:close/>
                <a:moveTo>
                  <a:pt x="88966" y="60416"/>
                </a:moveTo>
                <a:cubicBezTo>
                  <a:pt x="94751" y="58993"/>
                  <a:pt x="100625" y="62463"/>
                  <a:pt x="102049" y="68245"/>
                </a:cubicBezTo>
                <a:cubicBezTo>
                  <a:pt x="103473" y="74028"/>
                  <a:pt x="99913" y="79810"/>
                  <a:pt x="94128" y="81233"/>
                </a:cubicBezTo>
                <a:lnTo>
                  <a:pt x="13313" y="101250"/>
                </a:lnTo>
                <a:cubicBezTo>
                  <a:pt x="7528" y="102673"/>
                  <a:pt x="1743" y="99115"/>
                  <a:pt x="319" y="93421"/>
                </a:cubicBezTo>
                <a:cubicBezTo>
                  <a:pt x="-1105" y="87639"/>
                  <a:pt x="2366" y="81856"/>
                  <a:pt x="8151" y="80433"/>
                </a:cubicBezTo>
                <a:close/>
                <a:moveTo>
                  <a:pt x="173333" y="6210"/>
                </a:moveTo>
                <a:cubicBezTo>
                  <a:pt x="201432" y="6210"/>
                  <a:pt x="224211" y="28926"/>
                  <a:pt x="224211" y="56947"/>
                </a:cubicBezTo>
                <a:cubicBezTo>
                  <a:pt x="224211" y="84968"/>
                  <a:pt x="201432" y="107684"/>
                  <a:pt x="173333" y="107684"/>
                </a:cubicBezTo>
                <a:cubicBezTo>
                  <a:pt x="145234" y="107684"/>
                  <a:pt x="122455" y="84968"/>
                  <a:pt x="122455" y="56947"/>
                </a:cubicBezTo>
                <a:cubicBezTo>
                  <a:pt x="122455" y="28926"/>
                  <a:pt x="145234" y="6210"/>
                  <a:pt x="173333" y="6210"/>
                </a:cubicBezTo>
                <a:close/>
                <a:moveTo>
                  <a:pt x="34848" y="4971"/>
                </a:moveTo>
                <a:lnTo>
                  <a:pt x="96090" y="25492"/>
                </a:lnTo>
                <a:cubicBezTo>
                  <a:pt x="101787" y="27358"/>
                  <a:pt x="104814" y="33399"/>
                  <a:pt x="102945" y="39085"/>
                </a:cubicBezTo>
                <a:cubicBezTo>
                  <a:pt x="100986" y="44682"/>
                  <a:pt x="94933" y="47702"/>
                  <a:pt x="89325" y="45836"/>
                </a:cubicBezTo>
                <a:lnTo>
                  <a:pt x="27993" y="25315"/>
                </a:lnTo>
                <a:cubicBezTo>
                  <a:pt x="22385" y="23449"/>
                  <a:pt x="19359" y="17319"/>
                  <a:pt x="21228" y="11722"/>
                </a:cubicBezTo>
                <a:cubicBezTo>
                  <a:pt x="23187" y="6126"/>
                  <a:pt x="29240" y="3105"/>
                  <a:pt x="34848" y="4971"/>
                </a:cubicBezTo>
                <a:close/>
                <a:moveTo>
                  <a:pt x="327659" y="0"/>
                </a:moveTo>
                <a:cubicBezTo>
                  <a:pt x="356966" y="0"/>
                  <a:pt x="380724" y="23742"/>
                  <a:pt x="380724" y="53030"/>
                </a:cubicBezTo>
                <a:cubicBezTo>
                  <a:pt x="380724" y="82318"/>
                  <a:pt x="356966" y="106060"/>
                  <a:pt x="327659" y="106060"/>
                </a:cubicBezTo>
                <a:cubicBezTo>
                  <a:pt x="298352" y="106060"/>
                  <a:pt x="274594" y="82318"/>
                  <a:pt x="274594" y="53030"/>
                </a:cubicBezTo>
                <a:cubicBezTo>
                  <a:pt x="274594" y="23742"/>
                  <a:pt x="298352" y="0"/>
                  <a:pt x="327659" y="0"/>
                </a:cubicBezTo>
                <a:close/>
              </a:path>
            </a:pathLst>
          </a:custGeom>
          <a:solidFill>
            <a:schemeClr val="tx1">
              <a:lumMod val="65000"/>
              <a:lumOff val="35000"/>
            </a:schemeClr>
          </a:solidFill>
          <a:ln>
            <a:noFill/>
          </a:ln>
        </p:spPr>
      </p:sp>
      <p:sp>
        <p:nvSpPr>
          <p:cNvPr id="10" name="quarrel_284149">
            <a:extLst>
              <a:ext uri="{FF2B5EF4-FFF2-40B4-BE49-F238E27FC236}">
                <a16:creationId xmlns:a16="http://schemas.microsoft.com/office/drawing/2014/main" xmlns="" id="{58E0B090-5E7C-4218-B516-B243AF4F190E}"/>
              </a:ext>
            </a:extLst>
          </p:cNvPr>
          <p:cNvSpPr>
            <a:spLocks noChangeAspect="1"/>
          </p:cNvSpPr>
          <p:nvPr/>
        </p:nvSpPr>
        <p:spPr bwMode="auto">
          <a:xfrm>
            <a:off x="1899987" y="1749817"/>
            <a:ext cx="609685" cy="583922"/>
          </a:xfrm>
          <a:custGeom>
            <a:avLst/>
            <a:gdLst>
              <a:gd name="connsiteX0" fmla="*/ 71098 w 607556"/>
              <a:gd name="connsiteY0" fmla="*/ 188621 h 581883"/>
              <a:gd name="connsiteX1" fmla="*/ 54366 w 607556"/>
              <a:gd name="connsiteY1" fmla="*/ 199819 h 581883"/>
              <a:gd name="connsiteX2" fmla="*/ 66559 w 607556"/>
              <a:gd name="connsiteY2" fmla="*/ 213328 h 581883"/>
              <a:gd name="connsiteX3" fmla="*/ 489125 w 607556"/>
              <a:gd name="connsiteY3" fmla="*/ 102955 h 581883"/>
              <a:gd name="connsiteX4" fmla="*/ 574732 w 607556"/>
              <a:gd name="connsiteY4" fmla="*/ 185246 h 581883"/>
              <a:gd name="connsiteX5" fmla="*/ 584698 w 607556"/>
              <a:gd name="connsiteY5" fmla="*/ 310548 h 581883"/>
              <a:gd name="connsiteX6" fmla="*/ 569392 w 607556"/>
              <a:gd name="connsiteY6" fmla="*/ 410168 h 581883"/>
              <a:gd name="connsiteX7" fmla="*/ 606501 w 607556"/>
              <a:gd name="connsiteY7" fmla="*/ 545335 h 581883"/>
              <a:gd name="connsiteX8" fmla="*/ 586211 w 607556"/>
              <a:gd name="connsiteY8" fmla="*/ 580792 h 581883"/>
              <a:gd name="connsiteX9" fmla="*/ 550616 w 607556"/>
              <a:gd name="connsiteY9" fmla="*/ 560620 h 581883"/>
              <a:gd name="connsiteX10" fmla="*/ 511906 w 607556"/>
              <a:gd name="connsiteY10" fmla="*/ 419499 h 581883"/>
              <a:gd name="connsiteX11" fmla="*/ 511194 w 607556"/>
              <a:gd name="connsiteY11" fmla="*/ 407502 h 581883"/>
              <a:gd name="connsiteX12" fmla="*/ 524275 w 607556"/>
              <a:gd name="connsiteY12" fmla="*/ 322456 h 581883"/>
              <a:gd name="connsiteX13" fmla="*/ 511550 w 607556"/>
              <a:gd name="connsiteY13" fmla="*/ 323523 h 581883"/>
              <a:gd name="connsiteX14" fmla="*/ 478090 w 607556"/>
              <a:gd name="connsiteY14" fmla="*/ 414789 h 581883"/>
              <a:gd name="connsiteX15" fmla="*/ 468924 w 607556"/>
              <a:gd name="connsiteY15" fmla="*/ 554843 h 581883"/>
              <a:gd name="connsiteX16" fmla="*/ 440092 w 607556"/>
              <a:gd name="connsiteY16" fmla="*/ 581859 h 581883"/>
              <a:gd name="connsiteX17" fmla="*/ 411171 w 607556"/>
              <a:gd name="connsiteY17" fmla="*/ 551111 h 581883"/>
              <a:gd name="connsiteX18" fmla="*/ 420515 w 607556"/>
              <a:gd name="connsiteY18" fmla="*/ 406880 h 581883"/>
              <a:gd name="connsiteX19" fmla="*/ 422205 w 607556"/>
              <a:gd name="connsiteY19" fmla="*/ 398793 h 581883"/>
              <a:gd name="connsiteX20" fmla="*/ 440181 w 607556"/>
              <a:gd name="connsiteY20" fmla="*/ 349827 h 581883"/>
              <a:gd name="connsiteX21" fmla="*/ 482273 w 607556"/>
              <a:gd name="connsiteY21" fmla="*/ 325922 h 581883"/>
              <a:gd name="connsiteX22" fmla="*/ 535666 w 607556"/>
              <a:gd name="connsiteY22" fmla="*/ 271269 h 581883"/>
              <a:gd name="connsiteX23" fmla="*/ 548124 w 607556"/>
              <a:gd name="connsiteY23" fmla="*/ 244875 h 581883"/>
              <a:gd name="connsiteX24" fmla="*/ 535933 w 607556"/>
              <a:gd name="connsiteY24" fmla="*/ 165517 h 581883"/>
              <a:gd name="connsiteX25" fmla="*/ 527568 w 607556"/>
              <a:gd name="connsiteY25" fmla="*/ 242654 h 581883"/>
              <a:gd name="connsiteX26" fmla="*/ 520894 w 607556"/>
              <a:gd name="connsiteY26" fmla="*/ 256873 h 581883"/>
              <a:gd name="connsiteX27" fmla="*/ 457267 w 607556"/>
              <a:gd name="connsiteY27" fmla="*/ 321923 h 581883"/>
              <a:gd name="connsiteX28" fmla="*/ 423184 w 607556"/>
              <a:gd name="connsiteY28" fmla="*/ 322367 h 581883"/>
              <a:gd name="connsiteX29" fmla="*/ 422739 w 607556"/>
              <a:gd name="connsiteY29" fmla="*/ 288243 h 581883"/>
              <a:gd name="connsiteX30" fmla="*/ 480493 w 607556"/>
              <a:gd name="connsiteY30" fmla="*/ 229146 h 581883"/>
              <a:gd name="connsiteX31" fmla="*/ 487968 w 607556"/>
              <a:gd name="connsiteY31" fmla="*/ 160363 h 581883"/>
              <a:gd name="connsiteX32" fmla="*/ 467768 w 607556"/>
              <a:gd name="connsiteY32" fmla="*/ 212617 h 581883"/>
              <a:gd name="connsiteX33" fmla="*/ 441249 w 607556"/>
              <a:gd name="connsiteY33" fmla="*/ 239721 h 581883"/>
              <a:gd name="connsiteX34" fmla="*/ 433329 w 607556"/>
              <a:gd name="connsiteY34" fmla="*/ 143123 h 581883"/>
              <a:gd name="connsiteX35" fmla="*/ 441160 w 607556"/>
              <a:gd name="connsiteY35" fmla="*/ 117618 h 581883"/>
              <a:gd name="connsiteX36" fmla="*/ 489125 w 607556"/>
              <a:gd name="connsiteY36" fmla="*/ 102955 h 581883"/>
              <a:gd name="connsiteX37" fmla="*/ 315582 w 607556"/>
              <a:gd name="connsiteY37" fmla="*/ 100726 h 581883"/>
              <a:gd name="connsiteX38" fmla="*/ 343172 w 607556"/>
              <a:gd name="connsiteY38" fmla="*/ 114146 h 581883"/>
              <a:gd name="connsiteX39" fmla="*/ 329733 w 607556"/>
              <a:gd name="connsiteY39" fmla="*/ 141608 h 581883"/>
              <a:gd name="connsiteX40" fmla="*/ 221064 w 607556"/>
              <a:gd name="connsiteY40" fmla="*/ 178934 h 581883"/>
              <a:gd name="connsiteX41" fmla="*/ 210918 w 607556"/>
              <a:gd name="connsiteY41" fmla="*/ 179912 h 581883"/>
              <a:gd name="connsiteX42" fmla="*/ 137759 w 607556"/>
              <a:gd name="connsiteY42" fmla="*/ 169336 h 581883"/>
              <a:gd name="connsiteX43" fmla="*/ 192139 w 607556"/>
              <a:gd name="connsiteY43" fmla="*/ 194132 h 581883"/>
              <a:gd name="connsiteX44" fmla="*/ 225158 w 607556"/>
              <a:gd name="connsiteY44" fmla="*/ 374365 h 581883"/>
              <a:gd name="connsiteX45" fmla="*/ 213499 w 607556"/>
              <a:gd name="connsiteY45" fmla="*/ 389651 h 581883"/>
              <a:gd name="connsiteX46" fmla="*/ 178878 w 607556"/>
              <a:gd name="connsiteY46" fmla="*/ 389651 h 581883"/>
              <a:gd name="connsiteX47" fmla="*/ 178878 w 607556"/>
              <a:gd name="connsiteY47" fmla="*/ 554244 h 581883"/>
              <a:gd name="connsiteX48" fmla="*/ 151198 w 607556"/>
              <a:gd name="connsiteY48" fmla="*/ 581883 h 581883"/>
              <a:gd name="connsiteX49" fmla="*/ 123519 w 607556"/>
              <a:gd name="connsiteY49" fmla="*/ 554244 h 581883"/>
              <a:gd name="connsiteX50" fmla="*/ 123519 w 607556"/>
              <a:gd name="connsiteY50" fmla="*/ 389651 h 581883"/>
              <a:gd name="connsiteX51" fmla="*/ 106876 w 607556"/>
              <a:gd name="connsiteY51" fmla="*/ 389651 h 581883"/>
              <a:gd name="connsiteX52" fmla="*/ 106876 w 607556"/>
              <a:gd name="connsiteY52" fmla="*/ 554244 h 581883"/>
              <a:gd name="connsiteX53" fmla="*/ 114975 w 607556"/>
              <a:gd name="connsiteY53" fmla="*/ 579839 h 581883"/>
              <a:gd name="connsiteX54" fmla="*/ 104473 w 607556"/>
              <a:gd name="connsiteY54" fmla="*/ 581883 h 581883"/>
              <a:gd name="connsiteX55" fmla="*/ 76794 w 607556"/>
              <a:gd name="connsiteY55" fmla="*/ 554244 h 581883"/>
              <a:gd name="connsiteX56" fmla="*/ 76794 w 607556"/>
              <a:gd name="connsiteY56" fmla="*/ 389651 h 581883"/>
              <a:gd name="connsiteX57" fmla="*/ 48670 w 607556"/>
              <a:gd name="connsiteY57" fmla="*/ 389651 h 581883"/>
              <a:gd name="connsiteX58" fmla="*/ 37100 w 607556"/>
              <a:gd name="connsiteY58" fmla="*/ 374365 h 581883"/>
              <a:gd name="connsiteX59" fmla="*/ 56680 w 607556"/>
              <a:gd name="connsiteY59" fmla="*/ 267096 h 581883"/>
              <a:gd name="connsiteX60" fmla="*/ 5505 w 607556"/>
              <a:gd name="connsiteY60" fmla="*/ 210218 h 581883"/>
              <a:gd name="connsiteX61" fmla="*/ 9510 w 607556"/>
              <a:gd name="connsiteY61" fmla="*/ 177868 h 581883"/>
              <a:gd name="connsiteX62" fmla="*/ 89254 w 607556"/>
              <a:gd name="connsiteY62" fmla="*/ 124455 h 581883"/>
              <a:gd name="connsiteX63" fmla="*/ 107054 w 607556"/>
              <a:gd name="connsiteY63" fmla="*/ 117523 h 581883"/>
              <a:gd name="connsiteX64" fmla="*/ 155203 w 607556"/>
              <a:gd name="connsiteY64" fmla="*/ 117523 h 581883"/>
              <a:gd name="connsiteX65" fmla="*/ 170778 w 607556"/>
              <a:gd name="connsiteY65" fmla="*/ 122678 h 581883"/>
              <a:gd name="connsiteX66" fmla="*/ 143900 w 607556"/>
              <a:gd name="connsiteY66" fmla="*/ 126499 h 581883"/>
              <a:gd name="connsiteX67" fmla="*/ 211897 w 607556"/>
              <a:gd name="connsiteY67" fmla="*/ 136364 h 581883"/>
              <a:gd name="connsiteX68" fmla="*/ 131104 w 607556"/>
              <a:gd name="connsiteY68" fmla="*/ 4304 h 581883"/>
              <a:gd name="connsiteX69" fmla="*/ 178912 w 607556"/>
              <a:gd name="connsiteY69" fmla="*/ 52077 h 581883"/>
              <a:gd name="connsiteX70" fmla="*/ 131104 w 607556"/>
              <a:gd name="connsiteY70" fmla="*/ 99850 h 581883"/>
              <a:gd name="connsiteX71" fmla="*/ 83296 w 607556"/>
              <a:gd name="connsiteY71" fmla="*/ 52077 h 581883"/>
              <a:gd name="connsiteX72" fmla="*/ 131104 w 607556"/>
              <a:gd name="connsiteY72" fmla="*/ 4304 h 581883"/>
              <a:gd name="connsiteX73" fmla="*/ 446566 w 607556"/>
              <a:gd name="connsiteY73" fmla="*/ 0 h 581883"/>
              <a:gd name="connsiteX74" fmla="*/ 496244 w 607556"/>
              <a:gd name="connsiteY74" fmla="*/ 49572 h 581883"/>
              <a:gd name="connsiteX75" fmla="*/ 446566 w 607556"/>
              <a:gd name="connsiteY75" fmla="*/ 99144 h 581883"/>
              <a:gd name="connsiteX76" fmla="*/ 396888 w 607556"/>
              <a:gd name="connsiteY76" fmla="*/ 49572 h 581883"/>
              <a:gd name="connsiteX77" fmla="*/ 446566 w 607556"/>
              <a:gd name="connsiteY77" fmla="*/ 0 h 5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556" h="581883">
                <a:moveTo>
                  <a:pt x="71098" y="188621"/>
                </a:moveTo>
                <a:lnTo>
                  <a:pt x="54366" y="199819"/>
                </a:lnTo>
                <a:lnTo>
                  <a:pt x="66559" y="213328"/>
                </a:lnTo>
                <a:close/>
                <a:moveTo>
                  <a:pt x="489125" y="102955"/>
                </a:moveTo>
                <a:cubicBezTo>
                  <a:pt x="533708" y="104821"/>
                  <a:pt x="570994" y="139657"/>
                  <a:pt x="574732" y="185246"/>
                </a:cubicBezTo>
                <a:lnTo>
                  <a:pt x="584698" y="310548"/>
                </a:lnTo>
                <a:lnTo>
                  <a:pt x="569392" y="410168"/>
                </a:lnTo>
                <a:lnTo>
                  <a:pt x="606501" y="545335"/>
                </a:lnTo>
                <a:cubicBezTo>
                  <a:pt x="610772" y="560709"/>
                  <a:pt x="601695" y="576616"/>
                  <a:pt x="586211" y="580792"/>
                </a:cubicBezTo>
                <a:cubicBezTo>
                  <a:pt x="570816" y="585058"/>
                  <a:pt x="554887" y="575994"/>
                  <a:pt x="550616" y="560620"/>
                </a:cubicBezTo>
                <a:lnTo>
                  <a:pt x="511906" y="419499"/>
                </a:lnTo>
                <a:cubicBezTo>
                  <a:pt x="510838" y="415589"/>
                  <a:pt x="510571" y="411501"/>
                  <a:pt x="511194" y="407502"/>
                </a:cubicBezTo>
                <a:lnTo>
                  <a:pt x="524275" y="322456"/>
                </a:lnTo>
                <a:lnTo>
                  <a:pt x="511550" y="323523"/>
                </a:lnTo>
                <a:lnTo>
                  <a:pt x="478090" y="414789"/>
                </a:lnTo>
                <a:lnTo>
                  <a:pt x="468924" y="554843"/>
                </a:lnTo>
                <a:cubicBezTo>
                  <a:pt x="467945" y="570128"/>
                  <a:pt x="455220" y="581859"/>
                  <a:pt x="440092" y="581859"/>
                </a:cubicBezTo>
                <a:cubicBezTo>
                  <a:pt x="423273" y="581859"/>
                  <a:pt x="410014" y="567729"/>
                  <a:pt x="411171" y="551111"/>
                </a:cubicBezTo>
                <a:lnTo>
                  <a:pt x="420515" y="406880"/>
                </a:lnTo>
                <a:cubicBezTo>
                  <a:pt x="420693" y="404125"/>
                  <a:pt x="421316" y="401370"/>
                  <a:pt x="422205" y="398793"/>
                </a:cubicBezTo>
                <a:lnTo>
                  <a:pt x="440181" y="349827"/>
                </a:lnTo>
                <a:cubicBezTo>
                  <a:pt x="461627" y="349738"/>
                  <a:pt x="471416" y="337030"/>
                  <a:pt x="482273" y="325922"/>
                </a:cubicBezTo>
                <a:lnTo>
                  <a:pt x="535666" y="271269"/>
                </a:lnTo>
                <a:cubicBezTo>
                  <a:pt x="541539" y="265226"/>
                  <a:pt x="550171" y="258294"/>
                  <a:pt x="548124" y="244875"/>
                </a:cubicBezTo>
                <a:lnTo>
                  <a:pt x="535933" y="165517"/>
                </a:lnTo>
                <a:lnTo>
                  <a:pt x="527568" y="242654"/>
                </a:lnTo>
                <a:cubicBezTo>
                  <a:pt x="527034" y="247986"/>
                  <a:pt x="524631" y="252962"/>
                  <a:pt x="520894" y="256873"/>
                </a:cubicBezTo>
                <a:lnTo>
                  <a:pt x="457267" y="321923"/>
                </a:lnTo>
                <a:cubicBezTo>
                  <a:pt x="448012" y="331432"/>
                  <a:pt x="432706" y="331610"/>
                  <a:pt x="423184" y="322367"/>
                </a:cubicBezTo>
                <a:cubicBezTo>
                  <a:pt x="413663" y="313036"/>
                  <a:pt x="413485" y="297840"/>
                  <a:pt x="422739" y="288243"/>
                </a:cubicBezTo>
                <a:lnTo>
                  <a:pt x="480493" y="229146"/>
                </a:lnTo>
                <a:lnTo>
                  <a:pt x="487968" y="160363"/>
                </a:lnTo>
                <a:lnTo>
                  <a:pt x="467768" y="212617"/>
                </a:lnTo>
                <a:lnTo>
                  <a:pt x="441249" y="239721"/>
                </a:lnTo>
                <a:lnTo>
                  <a:pt x="433329" y="143123"/>
                </a:lnTo>
                <a:cubicBezTo>
                  <a:pt x="432528" y="133614"/>
                  <a:pt x="435554" y="124550"/>
                  <a:pt x="441160" y="117618"/>
                </a:cubicBezTo>
                <a:cubicBezTo>
                  <a:pt x="459136" y="119040"/>
                  <a:pt x="475954" y="113441"/>
                  <a:pt x="489125" y="102955"/>
                </a:cubicBezTo>
                <a:close/>
                <a:moveTo>
                  <a:pt x="315582" y="100726"/>
                </a:moveTo>
                <a:cubicBezTo>
                  <a:pt x="326885" y="96816"/>
                  <a:pt x="339256" y="102859"/>
                  <a:pt x="343172" y="114146"/>
                </a:cubicBezTo>
                <a:cubicBezTo>
                  <a:pt x="346999" y="125433"/>
                  <a:pt x="341036" y="137786"/>
                  <a:pt x="329733" y="141608"/>
                </a:cubicBezTo>
                <a:lnTo>
                  <a:pt x="221064" y="178934"/>
                </a:lnTo>
                <a:cubicBezTo>
                  <a:pt x="217682" y="180090"/>
                  <a:pt x="214211" y="180356"/>
                  <a:pt x="210918" y="179912"/>
                </a:cubicBezTo>
                <a:lnTo>
                  <a:pt x="137759" y="169336"/>
                </a:lnTo>
                <a:lnTo>
                  <a:pt x="192139" y="194132"/>
                </a:lnTo>
                <a:lnTo>
                  <a:pt x="225158" y="374365"/>
                </a:lnTo>
                <a:cubicBezTo>
                  <a:pt x="226582" y="382275"/>
                  <a:pt x="220975" y="389651"/>
                  <a:pt x="213499" y="389651"/>
                </a:cubicBezTo>
                <a:lnTo>
                  <a:pt x="178878" y="389651"/>
                </a:lnTo>
                <a:lnTo>
                  <a:pt x="178878" y="554244"/>
                </a:lnTo>
                <a:cubicBezTo>
                  <a:pt x="178878" y="569530"/>
                  <a:pt x="166506" y="581883"/>
                  <a:pt x="151198" y="581883"/>
                </a:cubicBezTo>
                <a:cubicBezTo>
                  <a:pt x="135979" y="581883"/>
                  <a:pt x="123519" y="569530"/>
                  <a:pt x="123519" y="554244"/>
                </a:cubicBezTo>
                <a:lnTo>
                  <a:pt x="123519" y="389651"/>
                </a:lnTo>
                <a:lnTo>
                  <a:pt x="106876" y="389651"/>
                </a:lnTo>
                <a:lnTo>
                  <a:pt x="106876" y="554244"/>
                </a:lnTo>
                <a:cubicBezTo>
                  <a:pt x="106876" y="563753"/>
                  <a:pt x="109902" y="572551"/>
                  <a:pt x="114975" y="579839"/>
                </a:cubicBezTo>
                <a:cubicBezTo>
                  <a:pt x="111771" y="581172"/>
                  <a:pt x="108211" y="581883"/>
                  <a:pt x="104473" y="581883"/>
                </a:cubicBezTo>
                <a:cubicBezTo>
                  <a:pt x="89165" y="581883"/>
                  <a:pt x="76794" y="569530"/>
                  <a:pt x="76794" y="554244"/>
                </a:cubicBezTo>
                <a:lnTo>
                  <a:pt x="76794" y="389651"/>
                </a:lnTo>
                <a:lnTo>
                  <a:pt x="48670" y="389651"/>
                </a:lnTo>
                <a:cubicBezTo>
                  <a:pt x="41283" y="389651"/>
                  <a:pt x="35587" y="382275"/>
                  <a:pt x="37100" y="374365"/>
                </a:cubicBezTo>
                <a:lnTo>
                  <a:pt x="56680" y="267096"/>
                </a:lnTo>
                <a:lnTo>
                  <a:pt x="5505" y="210218"/>
                </a:lnTo>
                <a:cubicBezTo>
                  <a:pt x="-3217" y="200530"/>
                  <a:pt x="-1348" y="185155"/>
                  <a:pt x="9510" y="177868"/>
                </a:cubicBezTo>
                <a:cubicBezTo>
                  <a:pt x="93348" y="121434"/>
                  <a:pt x="87207" y="125433"/>
                  <a:pt x="89254" y="124455"/>
                </a:cubicBezTo>
                <a:cubicBezTo>
                  <a:pt x="94149" y="120101"/>
                  <a:pt x="100290" y="117523"/>
                  <a:pt x="107054" y="117523"/>
                </a:cubicBezTo>
                <a:lnTo>
                  <a:pt x="155203" y="117523"/>
                </a:lnTo>
                <a:cubicBezTo>
                  <a:pt x="160899" y="117523"/>
                  <a:pt x="166239" y="119390"/>
                  <a:pt x="170778" y="122678"/>
                </a:cubicBezTo>
                <a:lnTo>
                  <a:pt x="143900" y="126499"/>
                </a:lnTo>
                <a:lnTo>
                  <a:pt x="211897" y="136364"/>
                </a:lnTo>
                <a:close/>
                <a:moveTo>
                  <a:pt x="131104" y="4304"/>
                </a:moveTo>
                <a:cubicBezTo>
                  <a:pt x="157508" y="4304"/>
                  <a:pt x="178912" y="25693"/>
                  <a:pt x="178912" y="52077"/>
                </a:cubicBezTo>
                <a:cubicBezTo>
                  <a:pt x="178912" y="78461"/>
                  <a:pt x="157508" y="99850"/>
                  <a:pt x="131104" y="99850"/>
                </a:cubicBezTo>
                <a:cubicBezTo>
                  <a:pt x="104700" y="99850"/>
                  <a:pt x="83296" y="78461"/>
                  <a:pt x="83296" y="52077"/>
                </a:cubicBezTo>
                <a:cubicBezTo>
                  <a:pt x="83296" y="25693"/>
                  <a:pt x="104700" y="4304"/>
                  <a:pt x="131104" y="4304"/>
                </a:cubicBezTo>
                <a:close/>
                <a:moveTo>
                  <a:pt x="446566" y="0"/>
                </a:moveTo>
                <a:cubicBezTo>
                  <a:pt x="474002" y="0"/>
                  <a:pt x="496244" y="22194"/>
                  <a:pt x="496244" y="49572"/>
                </a:cubicBezTo>
                <a:cubicBezTo>
                  <a:pt x="496244" y="76950"/>
                  <a:pt x="474002" y="99144"/>
                  <a:pt x="446566" y="99144"/>
                </a:cubicBezTo>
                <a:cubicBezTo>
                  <a:pt x="419130" y="99144"/>
                  <a:pt x="396888" y="76950"/>
                  <a:pt x="396888" y="49572"/>
                </a:cubicBezTo>
                <a:cubicBezTo>
                  <a:pt x="396888" y="22194"/>
                  <a:pt x="419130" y="0"/>
                  <a:pt x="446566" y="0"/>
                </a:cubicBezTo>
                <a:close/>
              </a:path>
            </a:pathLst>
          </a:custGeom>
          <a:solidFill>
            <a:schemeClr val="tx1">
              <a:lumMod val="65000"/>
              <a:lumOff val="35000"/>
            </a:schemeClr>
          </a:solidFill>
          <a:ln>
            <a:noFill/>
          </a:ln>
        </p:spPr>
      </p:sp>
    </p:spTree>
    <p:extLst>
      <p:ext uri="{BB962C8B-B14F-4D97-AF65-F5344CB8AC3E}">
        <p14:creationId xmlns:p14="http://schemas.microsoft.com/office/powerpoint/2010/main" val="37028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D38B5C01-4D0C-4A7F-9502-D0072AA71885}"/>
              </a:ext>
            </a:extLst>
          </p:cNvPr>
          <p:cNvSpPr txBox="1"/>
          <p:nvPr/>
        </p:nvSpPr>
        <p:spPr>
          <a:xfrm>
            <a:off x="781878" y="1723835"/>
            <a:ext cx="542592" cy="2554545"/>
          </a:xfrm>
          <a:prstGeom prst="rect">
            <a:avLst/>
          </a:prstGeom>
          <a:noFill/>
        </p:spPr>
        <p:txBody>
          <a:bodyPr wrap="square" rtlCol="0">
            <a:spAutoFit/>
          </a:bodyPr>
          <a:lstStyle/>
          <a:p>
            <a:pPr algn="ctr"/>
            <a:r>
              <a:rPr lang="zh-CN" altLang="en-US"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为什么？</a:t>
            </a:r>
            <a:endParaRPr lang="en-US" altLang="zh-CN"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endParaRPr>
          </a:p>
        </p:txBody>
      </p:sp>
      <p:grpSp>
        <p:nvGrpSpPr>
          <p:cNvPr id="5" name="组合 4">
            <a:extLst>
              <a:ext uri="{FF2B5EF4-FFF2-40B4-BE49-F238E27FC236}">
                <a16:creationId xmlns:a16="http://schemas.microsoft.com/office/drawing/2014/main" xmlns="" id="{BD131DF7-81CD-404F-8C95-B9C6DEE4272B}"/>
              </a:ext>
            </a:extLst>
          </p:cNvPr>
          <p:cNvGrpSpPr/>
          <p:nvPr/>
        </p:nvGrpSpPr>
        <p:grpSpPr>
          <a:xfrm>
            <a:off x="3164365" y="674105"/>
            <a:ext cx="2917003" cy="503723"/>
            <a:chOff x="2372712" y="1387366"/>
            <a:chExt cx="2199532" cy="796158"/>
          </a:xfrm>
          <a:solidFill>
            <a:schemeClr val="bg2"/>
          </a:solidFill>
        </p:grpSpPr>
        <p:sp>
          <p:nvSpPr>
            <p:cNvPr id="6" name="对话气泡: 圆角矩形 5">
              <a:extLst>
                <a:ext uri="{FF2B5EF4-FFF2-40B4-BE49-F238E27FC236}">
                  <a16:creationId xmlns:a16="http://schemas.microsoft.com/office/drawing/2014/main" xmlns="" id="{41D2081F-AEDF-4BCA-A701-654FE56A8B87}"/>
                </a:ext>
              </a:extLst>
            </p:cNvPr>
            <p:cNvSpPr/>
            <p:nvPr/>
          </p:nvSpPr>
          <p:spPr>
            <a:xfrm>
              <a:off x="2372712" y="1387366"/>
              <a:ext cx="2199532" cy="796158"/>
            </a:xfrm>
            <a:prstGeom prst="wedgeRoundRectCallout">
              <a:avLst>
                <a:gd name="adj1" fmla="val -53782"/>
                <a:gd name="adj2" fmla="val 1705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7" name="文本框 6">
              <a:extLst>
                <a:ext uri="{FF2B5EF4-FFF2-40B4-BE49-F238E27FC236}">
                  <a16:creationId xmlns:a16="http://schemas.microsoft.com/office/drawing/2014/main" xmlns="" id="{C0E26F87-FE70-4759-8586-F5EA714430E9}"/>
                </a:ext>
              </a:extLst>
            </p:cNvPr>
            <p:cNvSpPr txBox="1"/>
            <p:nvPr/>
          </p:nvSpPr>
          <p:spPr>
            <a:xfrm>
              <a:off x="2387074" y="1476656"/>
              <a:ext cx="1994824" cy="535101"/>
            </a:xfrm>
            <a:prstGeom prst="rect">
              <a:avLst/>
            </a:prstGeom>
            <a:grpFill/>
          </p:spPr>
          <p:txBody>
            <a:bodyPr wrap="square" rtlCol="0">
              <a:spAutoFit/>
            </a:bodyPr>
            <a:lstStyle/>
            <a:p>
              <a:pPr algn="l">
                <a:spcBef>
                  <a:spcPts val="600"/>
                </a:spcBef>
              </a:pPr>
              <a:r>
                <a:rPr lang="zh-CN" altLang="en-US" sz="1600" kern="0" dirty="0">
                  <a:latin typeface="微软雅黑 Light" panose="020B0502040204020203" pitchFamily="34" charset="-122"/>
                  <a:ea typeface="微软雅黑 Light" panose="020B0502040204020203" pitchFamily="34" charset="-122"/>
                  <a:cs typeface="+mn-ea"/>
                  <a:sym typeface="+mn-lt"/>
                </a:rPr>
                <a:t>亲，报表为什么会没完没了？</a:t>
              </a:r>
            </a:p>
          </p:txBody>
        </p:sp>
      </p:grpSp>
      <p:grpSp>
        <p:nvGrpSpPr>
          <p:cNvPr id="8" name="组合 7">
            <a:extLst>
              <a:ext uri="{FF2B5EF4-FFF2-40B4-BE49-F238E27FC236}">
                <a16:creationId xmlns:a16="http://schemas.microsoft.com/office/drawing/2014/main" xmlns="" id="{E216A0D3-F4CA-48B7-AE9E-06AAA1D33927}"/>
              </a:ext>
            </a:extLst>
          </p:cNvPr>
          <p:cNvGrpSpPr/>
          <p:nvPr/>
        </p:nvGrpSpPr>
        <p:grpSpPr>
          <a:xfrm>
            <a:off x="3164365" y="1957672"/>
            <a:ext cx="3841913" cy="463219"/>
            <a:chOff x="2372711" y="1387366"/>
            <a:chExt cx="2364501" cy="796158"/>
          </a:xfrm>
          <a:solidFill>
            <a:schemeClr val="bg2"/>
          </a:solidFill>
        </p:grpSpPr>
        <p:sp>
          <p:nvSpPr>
            <p:cNvPr id="9" name="对话气泡: 圆角矩形 8">
              <a:extLst>
                <a:ext uri="{FF2B5EF4-FFF2-40B4-BE49-F238E27FC236}">
                  <a16:creationId xmlns:a16="http://schemas.microsoft.com/office/drawing/2014/main" xmlns="" id="{CE81A187-F7E6-479D-8DB1-9A7CBF83241C}"/>
                </a:ext>
              </a:extLst>
            </p:cNvPr>
            <p:cNvSpPr/>
            <p:nvPr/>
          </p:nvSpPr>
          <p:spPr>
            <a:xfrm>
              <a:off x="2372711" y="1387366"/>
              <a:ext cx="2364501" cy="796158"/>
            </a:xfrm>
            <a:prstGeom prst="wedgeRoundRectCallout">
              <a:avLst>
                <a:gd name="adj1" fmla="val -51670"/>
                <a:gd name="adj2" fmla="val 1893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10" name="文本框 9">
              <a:extLst>
                <a:ext uri="{FF2B5EF4-FFF2-40B4-BE49-F238E27FC236}">
                  <a16:creationId xmlns:a16="http://schemas.microsoft.com/office/drawing/2014/main" xmlns="" id="{71C4AEDE-C162-4132-8A72-924F8ABD186D}"/>
                </a:ext>
              </a:extLst>
            </p:cNvPr>
            <p:cNvSpPr txBox="1"/>
            <p:nvPr/>
          </p:nvSpPr>
          <p:spPr>
            <a:xfrm>
              <a:off x="2386433" y="1489114"/>
              <a:ext cx="2130895" cy="584776"/>
            </a:xfrm>
            <a:prstGeom prst="rect">
              <a:avLst/>
            </a:prstGeom>
            <a:grpFill/>
          </p:spPr>
          <p:txBody>
            <a:bodyPr wrap="square" rtlCol="0">
              <a:spAutoFit/>
            </a:bodyPr>
            <a:lstStyle/>
            <a:p>
              <a:pPr>
                <a:spcBef>
                  <a:spcPts val="600"/>
                </a:spcBef>
              </a:pPr>
              <a:r>
                <a:rPr lang="zh-CN" altLang="en-US" sz="1600" kern="0" dirty="0">
                  <a:latin typeface="微软雅黑 Light" panose="020B0502040204020203" pitchFamily="34" charset="-122"/>
                  <a:ea typeface="微软雅黑 Light" panose="020B0502040204020203" pitchFamily="34" charset="-122"/>
                  <a:cs typeface="+mn-ea"/>
                  <a:sym typeface="+mn-lt"/>
                </a:rPr>
                <a:t>那就没有办法消灭没完没了的问题吗？</a:t>
              </a:r>
            </a:p>
          </p:txBody>
        </p:sp>
      </p:grpSp>
      <p:grpSp>
        <p:nvGrpSpPr>
          <p:cNvPr id="11" name="组合 10">
            <a:extLst>
              <a:ext uri="{FF2B5EF4-FFF2-40B4-BE49-F238E27FC236}">
                <a16:creationId xmlns:a16="http://schemas.microsoft.com/office/drawing/2014/main" xmlns="" id="{65426814-D882-4E7E-8675-8A4ED804A9AD}"/>
              </a:ext>
            </a:extLst>
          </p:cNvPr>
          <p:cNvGrpSpPr/>
          <p:nvPr/>
        </p:nvGrpSpPr>
        <p:grpSpPr>
          <a:xfrm>
            <a:off x="4205556" y="2564310"/>
            <a:ext cx="7146636" cy="736265"/>
            <a:chOff x="2372712" y="1387366"/>
            <a:chExt cx="2199532" cy="796158"/>
          </a:xfrm>
          <a:solidFill>
            <a:srgbClr val="468BFC"/>
          </a:solidFill>
        </p:grpSpPr>
        <p:sp>
          <p:nvSpPr>
            <p:cNvPr id="12" name="对话气泡: 圆角矩形 11">
              <a:extLst>
                <a:ext uri="{FF2B5EF4-FFF2-40B4-BE49-F238E27FC236}">
                  <a16:creationId xmlns:a16="http://schemas.microsoft.com/office/drawing/2014/main" xmlns="" id="{0030F02E-D94C-45A0-8809-D26717CB5665}"/>
                </a:ext>
              </a:extLst>
            </p:cNvPr>
            <p:cNvSpPr/>
            <p:nvPr/>
          </p:nvSpPr>
          <p:spPr>
            <a:xfrm>
              <a:off x="2372712" y="1387366"/>
              <a:ext cx="2199532" cy="796158"/>
            </a:xfrm>
            <a:prstGeom prst="wedgeRoundRectCallout">
              <a:avLst>
                <a:gd name="adj1" fmla="val 50875"/>
                <a:gd name="adj2" fmla="val 22243"/>
                <a:gd name="adj3" fmla="val 16667"/>
              </a:avLst>
            </a:prstGeom>
            <a:solidFill>
              <a:srgbClr val="F49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13" name="文本框 12">
              <a:extLst>
                <a:ext uri="{FF2B5EF4-FFF2-40B4-BE49-F238E27FC236}">
                  <a16:creationId xmlns:a16="http://schemas.microsoft.com/office/drawing/2014/main" xmlns="" id="{7C877EF7-E860-4D00-A45C-C4F6BE6F60FD}"/>
                </a:ext>
              </a:extLst>
            </p:cNvPr>
            <p:cNvSpPr txBox="1"/>
            <p:nvPr/>
          </p:nvSpPr>
          <p:spPr>
            <a:xfrm>
              <a:off x="2411815" y="1444238"/>
              <a:ext cx="2125802" cy="632345"/>
            </a:xfrm>
            <a:prstGeom prst="rect">
              <a:avLst/>
            </a:prstGeom>
            <a:noFill/>
          </p:spPr>
          <p:txBody>
            <a:bodyPr wrap="square" rtlCol="0">
              <a:spAutoFit/>
            </a:bodyPr>
            <a:lstStyle/>
            <a:p>
              <a:pPr>
                <a:spcBef>
                  <a:spcPts val="600"/>
                </a:spcBef>
              </a:pPr>
              <a:r>
                <a:rPr lang="zh-CN" altLang="en-US" sz="1600" dirty="0">
                  <a:latin typeface="微软雅黑 Light" panose="020B0502040204020203" pitchFamily="34" charset="-122"/>
                  <a:ea typeface="微软雅黑 Light" panose="020B0502040204020203" pitchFamily="34" charset="-122"/>
                </a:rPr>
                <a:t>没有！报表多变常态，无法消除，只能适应；但可以利用工具实施低成本应对方法</a:t>
              </a:r>
              <a:r>
                <a:rPr lang="en-US" altLang="zh-CN" sz="1600" dirty="0">
                  <a:latin typeface="微软雅黑 Light" panose="020B0502040204020203" pitchFamily="34" charset="-122"/>
                  <a:ea typeface="微软雅黑 Light" panose="020B0502040204020203" pitchFamily="34" charset="-122"/>
                </a:rPr>
                <a:t>!</a:t>
              </a:r>
              <a:endParaRPr lang="zh-CN" altLang="en-US" sz="1600" kern="0" dirty="0">
                <a:latin typeface="微软雅黑 Light" panose="020B0502040204020203" pitchFamily="34" charset="-122"/>
                <a:ea typeface="微软雅黑 Light" panose="020B0502040204020203" pitchFamily="34" charset="-122"/>
                <a:cs typeface="+mn-ea"/>
                <a:sym typeface="+mn-lt"/>
              </a:endParaRPr>
            </a:p>
          </p:txBody>
        </p:sp>
      </p:grpSp>
      <p:grpSp>
        <p:nvGrpSpPr>
          <p:cNvPr id="14" name="组合 13">
            <a:extLst>
              <a:ext uri="{FF2B5EF4-FFF2-40B4-BE49-F238E27FC236}">
                <a16:creationId xmlns:a16="http://schemas.microsoft.com/office/drawing/2014/main" xmlns="" id="{B6799BF0-CE5C-46E8-B711-F1E026BF839F}"/>
              </a:ext>
            </a:extLst>
          </p:cNvPr>
          <p:cNvGrpSpPr/>
          <p:nvPr/>
        </p:nvGrpSpPr>
        <p:grpSpPr>
          <a:xfrm>
            <a:off x="3164365" y="3457048"/>
            <a:ext cx="4861413" cy="463219"/>
            <a:chOff x="2372711" y="1387366"/>
            <a:chExt cx="2640723" cy="796158"/>
          </a:xfrm>
          <a:solidFill>
            <a:schemeClr val="bg2"/>
          </a:solidFill>
        </p:grpSpPr>
        <p:sp>
          <p:nvSpPr>
            <p:cNvPr id="15" name="对话气泡: 圆角矩形 14">
              <a:extLst>
                <a:ext uri="{FF2B5EF4-FFF2-40B4-BE49-F238E27FC236}">
                  <a16:creationId xmlns:a16="http://schemas.microsoft.com/office/drawing/2014/main" xmlns="" id="{6C468679-73D8-4D60-8EDB-1D1D78193721}"/>
                </a:ext>
              </a:extLst>
            </p:cNvPr>
            <p:cNvSpPr/>
            <p:nvPr/>
          </p:nvSpPr>
          <p:spPr>
            <a:xfrm>
              <a:off x="2372711" y="1387366"/>
              <a:ext cx="2640723" cy="796158"/>
            </a:xfrm>
            <a:prstGeom prst="wedgeRoundRectCallout">
              <a:avLst>
                <a:gd name="adj1" fmla="val -52031"/>
                <a:gd name="adj2" fmla="val 1893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16" name="文本框 15">
              <a:extLst>
                <a:ext uri="{FF2B5EF4-FFF2-40B4-BE49-F238E27FC236}">
                  <a16:creationId xmlns:a16="http://schemas.microsoft.com/office/drawing/2014/main" xmlns="" id="{6B33B407-154B-4CAE-B106-DBCBFBFD9955}"/>
                </a:ext>
              </a:extLst>
            </p:cNvPr>
            <p:cNvSpPr txBox="1"/>
            <p:nvPr/>
          </p:nvSpPr>
          <p:spPr>
            <a:xfrm>
              <a:off x="2388096" y="1489114"/>
              <a:ext cx="2625338" cy="581890"/>
            </a:xfrm>
            <a:prstGeom prst="rect">
              <a:avLst/>
            </a:prstGeom>
            <a:grpFill/>
          </p:spPr>
          <p:txBody>
            <a:bodyPr wrap="square" rtlCol="0">
              <a:spAutoFit/>
            </a:bodyPr>
            <a:lstStyle/>
            <a:p>
              <a:pPr>
                <a:spcBef>
                  <a:spcPts val="600"/>
                </a:spcBef>
              </a:pPr>
              <a:r>
                <a:rPr lang="zh-CN" altLang="en-US" sz="1600" kern="0" dirty="0">
                  <a:latin typeface="微软雅黑 Light" panose="020B0502040204020203" pitchFamily="34" charset="-122"/>
                  <a:ea typeface="微软雅黑 Light" panose="020B0502040204020203" pitchFamily="34" charset="-122"/>
                  <a:cs typeface="+mn-ea"/>
                  <a:sym typeface="+mn-lt"/>
                </a:rPr>
                <a:t>那为什么上了专业报表工具、敏捷</a:t>
              </a:r>
              <a:r>
                <a:rPr lang="en-US" altLang="zh-CN" sz="1600" kern="0" dirty="0">
                  <a:latin typeface="微软雅黑 Light" panose="020B0502040204020203" pitchFamily="34" charset="-122"/>
                  <a:ea typeface="微软雅黑 Light" panose="020B0502040204020203" pitchFamily="34" charset="-122"/>
                  <a:cs typeface="+mn-ea"/>
                  <a:sym typeface="+mn-lt"/>
                </a:rPr>
                <a:t>BI</a:t>
              </a:r>
              <a:r>
                <a:rPr lang="zh-CN" altLang="en-US" sz="1600" kern="0" dirty="0">
                  <a:latin typeface="微软雅黑 Light" panose="020B0502040204020203" pitchFamily="34" charset="-122"/>
                  <a:ea typeface="微软雅黑 Light" panose="020B0502040204020203" pitchFamily="34" charset="-122"/>
                  <a:cs typeface="+mn-ea"/>
                  <a:sym typeface="+mn-lt"/>
                </a:rPr>
                <a:t>还是搞不定？</a:t>
              </a:r>
            </a:p>
          </p:txBody>
        </p:sp>
      </p:grpSp>
      <p:grpSp>
        <p:nvGrpSpPr>
          <p:cNvPr id="17" name="组合 16">
            <a:extLst>
              <a:ext uri="{FF2B5EF4-FFF2-40B4-BE49-F238E27FC236}">
                <a16:creationId xmlns:a16="http://schemas.microsoft.com/office/drawing/2014/main" xmlns="" id="{917A8BC0-2875-45E9-8DD4-F39ED7B8FECD}"/>
              </a:ext>
            </a:extLst>
          </p:cNvPr>
          <p:cNvGrpSpPr/>
          <p:nvPr/>
        </p:nvGrpSpPr>
        <p:grpSpPr>
          <a:xfrm>
            <a:off x="4205556" y="4088938"/>
            <a:ext cx="7146635" cy="657574"/>
            <a:chOff x="2372712" y="1387366"/>
            <a:chExt cx="2199532" cy="796158"/>
          </a:xfrm>
          <a:solidFill>
            <a:srgbClr val="F4910C"/>
          </a:solidFill>
        </p:grpSpPr>
        <p:sp>
          <p:nvSpPr>
            <p:cNvPr id="18" name="对话气泡: 圆角矩形 17">
              <a:extLst>
                <a:ext uri="{FF2B5EF4-FFF2-40B4-BE49-F238E27FC236}">
                  <a16:creationId xmlns:a16="http://schemas.microsoft.com/office/drawing/2014/main" xmlns="" id="{A94AE937-180F-4EE5-9EDF-5D9CDBE70551}"/>
                </a:ext>
              </a:extLst>
            </p:cNvPr>
            <p:cNvSpPr/>
            <p:nvPr/>
          </p:nvSpPr>
          <p:spPr>
            <a:xfrm>
              <a:off x="2372712" y="1387366"/>
              <a:ext cx="2199532" cy="796158"/>
            </a:xfrm>
            <a:prstGeom prst="wedgeRoundRectCallout">
              <a:avLst>
                <a:gd name="adj1" fmla="val 50985"/>
                <a:gd name="adj2" fmla="val 1887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19" name="文本框 18">
              <a:extLst>
                <a:ext uri="{FF2B5EF4-FFF2-40B4-BE49-F238E27FC236}">
                  <a16:creationId xmlns:a16="http://schemas.microsoft.com/office/drawing/2014/main" xmlns="" id="{25DE1EDA-CE8F-4D84-BE26-4CC78E7F487E}"/>
                </a:ext>
              </a:extLst>
            </p:cNvPr>
            <p:cNvSpPr txBox="1"/>
            <p:nvPr/>
          </p:nvSpPr>
          <p:spPr>
            <a:xfrm>
              <a:off x="2377579" y="1429230"/>
              <a:ext cx="2161632" cy="708017"/>
            </a:xfrm>
            <a:prstGeom prst="rect">
              <a:avLst/>
            </a:prstGeom>
            <a:grpFill/>
          </p:spPr>
          <p:txBody>
            <a:bodyPr wrap="square" rtlCol="0">
              <a:spAutoFit/>
            </a:bodyPr>
            <a:lstStyle/>
            <a:p>
              <a:pPr>
                <a:spcBef>
                  <a:spcPts val="600"/>
                </a:spcBef>
              </a:pPr>
              <a:r>
                <a:rPr lang="zh-CN" altLang="en-US" sz="1600" dirty="0">
                  <a:latin typeface="微软雅黑 Light" panose="020B0502040204020203" pitchFamily="34" charset="-122"/>
                  <a:ea typeface="微软雅黑 Light" panose="020B0502040204020203" pitchFamily="34" charset="-122"/>
                </a:rPr>
                <a:t>报表工具只能搞定呈现环节，但消耗工作量更大却是数据准备环节，报表工具无能为力</a:t>
              </a:r>
              <a:r>
                <a:rPr lang="en-US" altLang="zh-CN" sz="1600" dirty="0">
                  <a:latin typeface="微软雅黑 Light" panose="020B0502040204020203" pitchFamily="34" charset="-122"/>
                  <a:ea typeface="微软雅黑 Light" panose="020B0502040204020203" pitchFamily="34" charset="-122"/>
                </a:rPr>
                <a:t>!!!</a:t>
              </a:r>
              <a:endParaRPr lang="zh-CN" altLang="en-US" sz="1600" kern="0" dirty="0">
                <a:latin typeface="微软雅黑 Light" panose="020B0502040204020203" pitchFamily="34" charset="-122"/>
                <a:ea typeface="微软雅黑 Light" panose="020B0502040204020203" pitchFamily="34" charset="-122"/>
                <a:cs typeface="+mn-ea"/>
                <a:sym typeface="+mn-lt"/>
              </a:endParaRPr>
            </a:p>
          </p:txBody>
        </p:sp>
      </p:grpSp>
      <p:grpSp>
        <p:nvGrpSpPr>
          <p:cNvPr id="20" name="组合 19">
            <a:extLst>
              <a:ext uri="{FF2B5EF4-FFF2-40B4-BE49-F238E27FC236}">
                <a16:creationId xmlns:a16="http://schemas.microsoft.com/office/drawing/2014/main" xmlns="" id="{905BBB8E-AE50-4B41-8208-9E0F9546B8B0}"/>
              </a:ext>
            </a:extLst>
          </p:cNvPr>
          <p:cNvGrpSpPr/>
          <p:nvPr/>
        </p:nvGrpSpPr>
        <p:grpSpPr>
          <a:xfrm>
            <a:off x="3118764" y="4911933"/>
            <a:ext cx="2351384" cy="463219"/>
            <a:chOff x="2372712" y="1387366"/>
            <a:chExt cx="2128676" cy="796158"/>
          </a:xfrm>
          <a:solidFill>
            <a:schemeClr val="bg2"/>
          </a:solidFill>
        </p:grpSpPr>
        <p:sp>
          <p:nvSpPr>
            <p:cNvPr id="21" name="对话气泡: 圆角矩形 20">
              <a:extLst>
                <a:ext uri="{FF2B5EF4-FFF2-40B4-BE49-F238E27FC236}">
                  <a16:creationId xmlns:a16="http://schemas.microsoft.com/office/drawing/2014/main" xmlns="" id="{54D4660B-C5EE-4285-8F43-955CC5787E0F}"/>
                </a:ext>
              </a:extLst>
            </p:cNvPr>
            <p:cNvSpPr/>
            <p:nvPr/>
          </p:nvSpPr>
          <p:spPr>
            <a:xfrm>
              <a:off x="2372712" y="1387366"/>
              <a:ext cx="2128676" cy="796158"/>
            </a:xfrm>
            <a:prstGeom prst="wedgeRoundRectCallout">
              <a:avLst>
                <a:gd name="adj1" fmla="val -52371"/>
                <a:gd name="adj2" fmla="val 1893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22" name="文本框 21">
              <a:extLst>
                <a:ext uri="{FF2B5EF4-FFF2-40B4-BE49-F238E27FC236}">
                  <a16:creationId xmlns:a16="http://schemas.microsoft.com/office/drawing/2014/main" xmlns="" id="{954B08CE-4B5E-4974-A3F4-05C8D806FBBF}"/>
                </a:ext>
              </a:extLst>
            </p:cNvPr>
            <p:cNvSpPr txBox="1"/>
            <p:nvPr/>
          </p:nvSpPr>
          <p:spPr>
            <a:xfrm>
              <a:off x="2387203" y="1489114"/>
              <a:ext cx="2008057" cy="584776"/>
            </a:xfrm>
            <a:prstGeom prst="rect">
              <a:avLst/>
            </a:prstGeom>
            <a:grpFill/>
          </p:spPr>
          <p:txBody>
            <a:bodyPr wrap="square" rtlCol="0">
              <a:spAutoFit/>
            </a:bodyPr>
            <a:lstStyle/>
            <a:p>
              <a:pPr>
                <a:spcBef>
                  <a:spcPts val="600"/>
                </a:spcBef>
              </a:pPr>
              <a:r>
                <a:rPr lang="zh-CN" altLang="en-US" sz="1600" kern="0" dirty="0">
                  <a:latin typeface="微软雅黑 Light" panose="020B0502040204020203" pitchFamily="34" charset="-122"/>
                  <a:ea typeface="微软雅黑 Light" panose="020B0502040204020203" pitchFamily="34" charset="-122"/>
                  <a:cs typeface="+mn-ea"/>
                  <a:sym typeface="+mn-lt"/>
                </a:rPr>
                <a:t>那么数据准备怎么办？</a:t>
              </a:r>
            </a:p>
          </p:txBody>
        </p:sp>
      </p:grpSp>
      <p:grpSp>
        <p:nvGrpSpPr>
          <p:cNvPr id="23" name="组合 22">
            <a:extLst>
              <a:ext uri="{FF2B5EF4-FFF2-40B4-BE49-F238E27FC236}">
                <a16:creationId xmlns:a16="http://schemas.microsoft.com/office/drawing/2014/main" xmlns="" id="{E335BC04-004B-4E93-8DE3-EAB942D0F3F0}"/>
              </a:ext>
            </a:extLst>
          </p:cNvPr>
          <p:cNvGrpSpPr/>
          <p:nvPr/>
        </p:nvGrpSpPr>
        <p:grpSpPr>
          <a:xfrm>
            <a:off x="5102201" y="5520533"/>
            <a:ext cx="6250012" cy="463219"/>
            <a:chOff x="2650582" y="1387366"/>
            <a:chExt cx="1921668" cy="560843"/>
          </a:xfrm>
          <a:solidFill>
            <a:srgbClr val="F4910C"/>
          </a:solidFill>
        </p:grpSpPr>
        <p:sp>
          <p:nvSpPr>
            <p:cNvPr id="24" name="对话气泡: 圆角矩形 23">
              <a:extLst>
                <a:ext uri="{FF2B5EF4-FFF2-40B4-BE49-F238E27FC236}">
                  <a16:creationId xmlns:a16="http://schemas.microsoft.com/office/drawing/2014/main" xmlns="" id="{0BC2CE28-E2AB-42EE-907B-94B87183093B}"/>
                </a:ext>
              </a:extLst>
            </p:cNvPr>
            <p:cNvSpPr/>
            <p:nvPr/>
          </p:nvSpPr>
          <p:spPr>
            <a:xfrm>
              <a:off x="2650582" y="1387366"/>
              <a:ext cx="1921662" cy="560843"/>
            </a:xfrm>
            <a:prstGeom prst="wedgeRoundRectCallout">
              <a:avLst>
                <a:gd name="adj1" fmla="val 51190"/>
                <a:gd name="adj2" fmla="val 1887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25" name="文本框 24">
              <a:extLst>
                <a:ext uri="{FF2B5EF4-FFF2-40B4-BE49-F238E27FC236}">
                  <a16:creationId xmlns:a16="http://schemas.microsoft.com/office/drawing/2014/main" xmlns="" id="{48037242-7AA9-4BA3-B89A-38D95EF53A8B}"/>
                </a:ext>
              </a:extLst>
            </p:cNvPr>
            <p:cNvSpPr txBox="1"/>
            <p:nvPr/>
          </p:nvSpPr>
          <p:spPr>
            <a:xfrm>
              <a:off x="2674007" y="1444865"/>
              <a:ext cx="1898243" cy="409904"/>
            </a:xfrm>
            <a:prstGeom prst="rect">
              <a:avLst/>
            </a:prstGeom>
            <a:grpFill/>
          </p:spPr>
          <p:txBody>
            <a:bodyPr wrap="square" rtlCol="0">
              <a:spAutoFit/>
            </a:bodyPr>
            <a:lstStyle/>
            <a:p>
              <a:pPr>
                <a:spcBef>
                  <a:spcPts val="600"/>
                </a:spcBef>
              </a:pPr>
              <a:r>
                <a:rPr lang="zh-CN" altLang="en-US" sz="1600" dirty="0">
                  <a:latin typeface="微软雅黑 Light" panose="020B0502040204020203" pitchFamily="34" charset="-122"/>
                  <a:ea typeface="微软雅黑 Light" panose="020B0502040204020203" pitchFamily="34" charset="-122"/>
                </a:rPr>
                <a:t>也要工具化！全方位简化报表开发后，才能做到低成本高效率应对</a:t>
              </a:r>
              <a:r>
                <a:rPr lang="en-US" altLang="zh-CN" sz="1600" dirty="0">
                  <a:latin typeface="微软雅黑 Light" panose="020B0502040204020203" pitchFamily="34" charset="-122"/>
                  <a:ea typeface="微软雅黑 Light" panose="020B0502040204020203" pitchFamily="34" charset="-122"/>
                </a:rPr>
                <a:t>!</a:t>
              </a:r>
              <a:endParaRPr lang="zh-CN" altLang="en-US" sz="1600" kern="0" dirty="0">
                <a:latin typeface="微软雅黑 Light" panose="020B0502040204020203" pitchFamily="34" charset="-122"/>
                <a:ea typeface="微软雅黑 Light" panose="020B0502040204020203" pitchFamily="34" charset="-122"/>
                <a:cs typeface="+mn-ea"/>
                <a:sym typeface="+mn-lt"/>
              </a:endParaRPr>
            </a:p>
          </p:txBody>
        </p:sp>
      </p:grpSp>
      <p:grpSp>
        <p:nvGrpSpPr>
          <p:cNvPr id="26" name="组合 25">
            <a:extLst>
              <a:ext uri="{FF2B5EF4-FFF2-40B4-BE49-F238E27FC236}">
                <a16:creationId xmlns:a16="http://schemas.microsoft.com/office/drawing/2014/main" xmlns="" id="{9CF3E556-A6C6-4BC6-9B45-54426FB6FDDE}"/>
              </a:ext>
            </a:extLst>
          </p:cNvPr>
          <p:cNvGrpSpPr/>
          <p:nvPr/>
        </p:nvGrpSpPr>
        <p:grpSpPr>
          <a:xfrm>
            <a:off x="3187470" y="6137884"/>
            <a:ext cx="1679290" cy="463219"/>
            <a:chOff x="2372711" y="1387366"/>
            <a:chExt cx="2640723" cy="796158"/>
          </a:xfrm>
          <a:solidFill>
            <a:schemeClr val="bg2"/>
          </a:solidFill>
        </p:grpSpPr>
        <p:sp>
          <p:nvSpPr>
            <p:cNvPr id="27" name="对话气泡: 圆角矩形 26">
              <a:extLst>
                <a:ext uri="{FF2B5EF4-FFF2-40B4-BE49-F238E27FC236}">
                  <a16:creationId xmlns:a16="http://schemas.microsoft.com/office/drawing/2014/main" xmlns="" id="{BCF22ECF-FB6D-4F8D-B286-70138BA6A6A9}"/>
                </a:ext>
              </a:extLst>
            </p:cNvPr>
            <p:cNvSpPr/>
            <p:nvPr/>
          </p:nvSpPr>
          <p:spPr>
            <a:xfrm>
              <a:off x="2372711" y="1387366"/>
              <a:ext cx="2640723" cy="796158"/>
            </a:xfrm>
            <a:prstGeom prst="wedgeRoundRectCallout">
              <a:avLst>
                <a:gd name="adj1" fmla="val -54110"/>
                <a:gd name="adj2" fmla="val 1893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28" name="文本框 27">
              <a:extLst>
                <a:ext uri="{FF2B5EF4-FFF2-40B4-BE49-F238E27FC236}">
                  <a16:creationId xmlns:a16="http://schemas.microsoft.com/office/drawing/2014/main" xmlns="" id="{D1A42B88-3D48-4F80-A156-F2A1A88F04B0}"/>
                </a:ext>
              </a:extLst>
            </p:cNvPr>
            <p:cNvSpPr txBox="1"/>
            <p:nvPr/>
          </p:nvSpPr>
          <p:spPr>
            <a:xfrm>
              <a:off x="2387202" y="1489114"/>
              <a:ext cx="2540598" cy="584776"/>
            </a:xfrm>
            <a:prstGeom prst="rect">
              <a:avLst/>
            </a:prstGeom>
            <a:grpFill/>
          </p:spPr>
          <p:txBody>
            <a:bodyPr wrap="square" rtlCol="0">
              <a:spAutoFit/>
            </a:bodyPr>
            <a:lstStyle/>
            <a:p>
              <a:pPr>
                <a:spcBef>
                  <a:spcPts val="600"/>
                </a:spcBef>
              </a:pPr>
              <a:r>
                <a:rPr lang="zh-CN" altLang="en-US" sz="1600" kern="0" dirty="0">
                  <a:latin typeface="微软雅黑 Light" panose="020B0502040204020203" pitchFamily="34" charset="-122"/>
                  <a:ea typeface="微软雅黑 Light" panose="020B0502040204020203" pitchFamily="34" charset="-122"/>
                  <a:cs typeface="+mn-ea"/>
                  <a:sym typeface="+mn-lt"/>
                </a:rPr>
                <a:t>嗯嗯，谢谢亲！</a:t>
              </a:r>
            </a:p>
          </p:txBody>
        </p:sp>
      </p:grpSp>
      <p:grpSp>
        <p:nvGrpSpPr>
          <p:cNvPr id="29" name="组合 28">
            <a:extLst>
              <a:ext uri="{FF2B5EF4-FFF2-40B4-BE49-F238E27FC236}">
                <a16:creationId xmlns:a16="http://schemas.microsoft.com/office/drawing/2014/main" xmlns="" id="{B9E56B78-6701-4534-B998-CC89BBC2A739}"/>
              </a:ext>
            </a:extLst>
          </p:cNvPr>
          <p:cNvGrpSpPr/>
          <p:nvPr/>
        </p:nvGrpSpPr>
        <p:grpSpPr>
          <a:xfrm>
            <a:off x="4655793" y="1315025"/>
            <a:ext cx="6696416" cy="484264"/>
            <a:chOff x="2506708" y="1387366"/>
            <a:chExt cx="2065536" cy="796158"/>
          </a:xfrm>
          <a:solidFill>
            <a:srgbClr val="F4910C"/>
          </a:solidFill>
        </p:grpSpPr>
        <p:sp>
          <p:nvSpPr>
            <p:cNvPr id="30" name="对话气泡: 圆角矩形 29">
              <a:extLst>
                <a:ext uri="{FF2B5EF4-FFF2-40B4-BE49-F238E27FC236}">
                  <a16:creationId xmlns:a16="http://schemas.microsoft.com/office/drawing/2014/main" xmlns="" id="{1DC7CF6A-90FD-4819-A8C7-B2847977C6F8}"/>
                </a:ext>
              </a:extLst>
            </p:cNvPr>
            <p:cNvSpPr/>
            <p:nvPr/>
          </p:nvSpPr>
          <p:spPr>
            <a:xfrm>
              <a:off x="2506708" y="1387366"/>
              <a:ext cx="2065536" cy="796158"/>
            </a:xfrm>
            <a:prstGeom prst="wedgeRoundRectCallout">
              <a:avLst>
                <a:gd name="adj1" fmla="val 51190"/>
                <a:gd name="adj2" fmla="val 1847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31" name="文本框 30">
              <a:extLst>
                <a:ext uri="{FF2B5EF4-FFF2-40B4-BE49-F238E27FC236}">
                  <a16:creationId xmlns:a16="http://schemas.microsoft.com/office/drawing/2014/main" xmlns="" id="{87573570-0C9B-441C-901B-AB8FA98CC122}"/>
                </a:ext>
              </a:extLst>
            </p:cNvPr>
            <p:cNvSpPr txBox="1"/>
            <p:nvPr/>
          </p:nvSpPr>
          <p:spPr>
            <a:xfrm>
              <a:off x="2535888" y="1502871"/>
              <a:ext cx="2015404" cy="556602"/>
            </a:xfrm>
            <a:prstGeom prst="rect">
              <a:avLst/>
            </a:prstGeom>
            <a:grpFill/>
          </p:spPr>
          <p:txBody>
            <a:bodyPr wrap="square" rtlCol="0">
              <a:spAutoFit/>
            </a:bodyPr>
            <a:lstStyle/>
            <a:p>
              <a:pPr>
                <a:spcBef>
                  <a:spcPts val="600"/>
                </a:spcBef>
              </a:pPr>
              <a:r>
                <a:rPr lang="zh-CN" altLang="en-US" sz="1600" dirty="0">
                  <a:latin typeface="微软雅黑 Light" panose="020B0502040204020203" pitchFamily="34" charset="-122"/>
                  <a:ea typeface="微软雅黑 Light" panose="020B0502040204020203" pitchFamily="34" charset="-122"/>
                </a:rPr>
                <a:t>报表的业务稳定性天生很差，业务开展会不断刺激出新的查询统计需求</a:t>
              </a:r>
              <a:endParaRPr lang="zh-CN" altLang="en-US" sz="1600" kern="0" dirty="0">
                <a:latin typeface="微软雅黑 Light" panose="020B0502040204020203" pitchFamily="34" charset="-122"/>
                <a:ea typeface="微软雅黑 Light" panose="020B0502040204020203" pitchFamily="34" charset="-122"/>
                <a:cs typeface="+mn-ea"/>
                <a:sym typeface="+mn-lt"/>
              </a:endParaRPr>
            </a:p>
          </p:txBody>
        </p:sp>
      </p:grpSp>
      <p:sp>
        <p:nvSpPr>
          <p:cNvPr id="32" name="文本框 31">
            <a:extLst>
              <a:ext uri="{FF2B5EF4-FFF2-40B4-BE49-F238E27FC236}">
                <a16:creationId xmlns:a16="http://schemas.microsoft.com/office/drawing/2014/main" xmlns="" id="{15C34C56-0F7B-4E67-AA8A-4B75D476E2E6}"/>
              </a:ext>
            </a:extLst>
          </p:cNvPr>
          <p:cNvSpPr txBox="1"/>
          <p:nvPr/>
        </p:nvSpPr>
        <p:spPr>
          <a:xfrm>
            <a:off x="1451522" y="1529148"/>
            <a:ext cx="542592" cy="3785652"/>
          </a:xfrm>
          <a:prstGeom prst="rect">
            <a:avLst/>
          </a:prstGeom>
          <a:noFill/>
        </p:spPr>
        <p:txBody>
          <a:bodyPr wrap="square" rtlCol="0">
            <a:spAutoFit/>
          </a:bodyPr>
          <a:lstStyle/>
          <a:p>
            <a:pPr algn="ct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无关报表工具</a:t>
            </a:r>
            <a:endParaRPr lang="zh-CN" altLang="en-US" sz="5400" dirty="0">
              <a:solidFill>
                <a:srgbClr val="FFC000"/>
              </a:solidFill>
              <a:latin typeface="锐字逼格青春粗黑体简2.0" panose="02010604000000000000" pitchFamily="2" charset="-122"/>
              <a:ea typeface="锐字逼格青春粗黑体简2.0" panose="02010604000000000000" pitchFamily="2" charset="-122"/>
            </a:endParaRPr>
          </a:p>
        </p:txBody>
      </p:sp>
      <p:sp>
        <p:nvSpPr>
          <p:cNvPr id="33" name="businessman-with-doubts_49144">
            <a:extLst>
              <a:ext uri="{FF2B5EF4-FFF2-40B4-BE49-F238E27FC236}">
                <a16:creationId xmlns:a16="http://schemas.microsoft.com/office/drawing/2014/main" xmlns="" id="{DCB0BBA4-FD45-4B04-9159-0D3545F6B28A}"/>
              </a:ext>
            </a:extLst>
          </p:cNvPr>
          <p:cNvSpPr>
            <a:spLocks noChangeAspect="1"/>
          </p:cNvSpPr>
          <p:nvPr/>
        </p:nvSpPr>
        <p:spPr bwMode="auto">
          <a:xfrm>
            <a:off x="822492" y="4365523"/>
            <a:ext cx="461363" cy="609685"/>
          </a:xfrm>
          <a:custGeom>
            <a:avLst/>
            <a:gdLst>
              <a:gd name="T0" fmla="*/ 378 w 393"/>
              <a:gd name="T1" fmla="*/ 520 h 520"/>
              <a:gd name="T2" fmla="*/ 12 w 393"/>
              <a:gd name="T3" fmla="*/ 452 h 520"/>
              <a:gd name="T4" fmla="*/ 120 w 393"/>
              <a:gd name="T5" fmla="*/ 354 h 520"/>
              <a:gd name="T6" fmla="*/ 183 w 393"/>
              <a:gd name="T7" fmla="*/ 383 h 520"/>
              <a:gd name="T8" fmla="*/ 208 w 393"/>
              <a:gd name="T9" fmla="*/ 383 h 520"/>
              <a:gd name="T10" fmla="*/ 268 w 393"/>
              <a:gd name="T11" fmla="*/ 353 h 520"/>
              <a:gd name="T12" fmla="*/ 378 w 393"/>
              <a:gd name="T13" fmla="*/ 452 h 520"/>
              <a:gd name="T14" fmla="*/ 290 w 393"/>
              <a:gd name="T15" fmla="*/ 229 h 520"/>
              <a:gd name="T16" fmla="*/ 101 w 393"/>
              <a:gd name="T17" fmla="*/ 229 h 520"/>
              <a:gd name="T18" fmla="*/ 337 w 393"/>
              <a:gd name="T19" fmla="*/ 202 h 520"/>
              <a:gd name="T20" fmla="*/ 322 w 393"/>
              <a:gd name="T21" fmla="*/ 182 h 520"/>
              <a:gd name="T22" fmla="*/ 343 w 393"/>
              <a:gd name="T23" fmla="*/ 171 h 520"/>
              <a:gd name="T24" fmla="*/ 357 w 393"/>
              <a:gd name="T25" fmla="*/ 171 h 520"/>
              <a:gd name="T26" fmla="*/ 368 w 393"/>
              <a:gd name="T27" fmla="*/ 158 h 520"/>
              <a:gd name="T28" fmla="*/ 365 w 393"/>
              <a:gd name="T29" fmla="*/ 139 h 520"/>
              <a:gd name="T30" fmla="*/ 342 w 393"/>
              <a:gd name="T31" fmla="*/ 132 h 520"/>
              <a:gd name="T32" fmla="*/ 330 w 393"/>
              <a:gd name="T33" fmla="*/ 141 h 520"/>
              <a:gd name="T34" fmla="*/ 328 w 393"/>
              <a:gd name="T35" fmla="*/ 149 h 520"/>
              <a:gd name="T36" fmla="*/ 318 w 393"/>
              <a:gd name="T37" fmla="*/ 121 h 520"/>
              <a:gd name="T38" fmla="*/ 343 w 393"/>
              <a:gd name="T39" fmla="*/ 113 h 520"/>
              <a:gd name="T40" fmla="*/ 390 w 393"/>
              <a:gd name="T41" fmla="*/ 138 h 520"/>
              <a:gd name="T42" fmla="*/ 379 w 393"/>
              <a:gd name="T43" fmla="*/ 182 h 520"/>
              <a:gd name="T44" fmla="*/ 359 w 393"/>
              <a:gd name="T45" fmla="*/ 189 h 520"/>
              <a:gd name="T46" fmla="*/ 345 w 393"/>
              <a:gd name="T47" fmla="*/ 191 h 520"/>
              <a:gd name="T48" fmla="*/ 337 w 393"/>
              <a:gd name="T49" fmla="*/ 202 h 520"/>
              <a:gd name="T50" fmla="*/ 331 w 393"/>
              <a:gd name="T51" fmla="*/ 219 h 520"/>
              <a:gd name="T52" fmla="*/ 303 w 393"/>
              <a:gd name="T53" fmla="*/ 234 h 520"/>
              <a:gd name="T54" fmla="*/ 61 w 393"/>
              <a:gd name="T55" fmla="*/ 198 h 520"/>
              <a:gd name="T56" fmla="*/ 39 w 393"/>
              <a:gd name="T57" fmla="*/ 194 h 520"/>
              <a:gd name="T58" fmla="*/ 47 w 393"/>
              <a:gd name="T59" fmla="*/ 174 h 520"/>
              <a:gd name="T60" fmla="*/ 55 w 393"/>
              <a:gd name="T61" fmla="*/ 166 h 520"/>
              <a:gd name="T62" fmla="*/ 55 w 393"/>
              <a:gd name="T63" fmla="*/ 151 h 520"/>
              <a:gd name="T64" fmla="*/ 42 w 393"/>
              <a:gd name="T65" fmla="*/ 140 h 520"/>
              <a:gd name="T66" fmla="*/ 23 w 393"/>
              <a:gd name="T67" fmla="*/ 149 h 520"/>
              <a:gd name="T68" fmla="*/ 21 w 393"/>
              <a:gd name="T69" fmla="*/ 163 h 520"/>
              <a:gd name="T70" fmla="*/ 24 w 393"/>
              <a:gd name="T71" fmla="*/ 169 h 520"/>
              <a:gd name="T72" fmla="*/ 1 w 393"/>
              <a:gd name="T73" fmla="*/ 157 h 520"/>
              <a:gd name="T74" fmla="*/ 12 w 393"/>
              <a:gd name="T75" fmla="*/ 136 h 520"/>
              <a:gd name="T76" fmla="*/ 57 w 393"/>
              <a:gd name="T77" fmla="*/ 125 h 520"/>
              <a:gd name="T78" fmla="*/ 76 w 393"/>
              <a:gd name="T79" fmla="*/ 160 h 520"/>
              <a:gd name="T80" fmla="*/ 67 w 393"/>
              <a:gd name="T81" fmla="*/ 176 h 520"/>
              <a:gd name="T82" fmla="*/ 60 w 393"/>
              <a:gd name="T83" fmla="*/ 186 h 520"/>
              <a:gd name="T84" fmla="*/ 61 w 393"/>
              <a:gd name="T85" fmla="*/ 198 h 520"/>
              <a:gd name="T86" fmla="*/ 67 w 393"/>
              <a:gd name="T87" fmla="*/ 212 h 520"/>
              <a:gd name="T88" fmla="*/ 58 w 393"/>
              <a:gd name="T89" fmla="*/ 238 h 520"/>
              <a:gd name="T90" fmla="*/ 177 w 393"/>
              <a:gd name="T91" fmla="*/ 90 h 520"/>
              <a:gd name="T92" fmla="*/ 165 w 393"/>
              <a:gd name="T93" fmla="*/ 68 h 520"/>
              <a:gd name="T94" fmla="*/ 188 w 393"/>
              <a:gd name="T95" fmla="*/ 60 h 520"/>
              <a:gd name="T96" fmla="*/ 201 w 393"/>
              <a:gd name="T97" fmla="*/ 61 h 520"/>
              <a:gd name="T98" fmla="*/ 214 w 393"/>
              <a:gd name="T99" fmla="*/ 50 h 520"/>
              <a:gd name="T100" fmla="*/ 213 w 393"/>
              <a:gd name="T101" fmla="*/ 30 h 520"/>
              <a:gd name="T102" fmla="*/ 192 w 393"/>
              <a:gd name="T103" fmla="*/ 20 h 520"/>
              <a:gd name="T104" fmla="*/ 179 w 393"/>
              <a:gd name="T105" fmla="*/ 29 h 520"/>
              <a:gd name="T106" fmla="*/ 175 w 393"/>
              <a:gd name="T107" fmla="*/ 36 h 520"/>
              <a:gd name="T108" fmla="*/ 168 w 393"/>
              <a:gd name="T109" fmla="*/ 7 h 520"/>
              <a:gd name="T110" fmla="*/ 195 w 393"/>
              <a:gd name="T111" fmla="*/ 2 h 520"/>
              <a:gd name="T112" fmla="*/ 238 w 393"/>
              <a:gd name="T113" fmla="*/ 32 h 520"/>
              <a:gd name="T114" fmla="*/ 222 w 393"/>
              <a:gd name="T115" fmla="*/ 75 h 520"/>
              <a:gd name="T116" fmla="*/ 201 w 393"/>
              <a:gd name="T117" fmla="*/ 79 h 520"/>
              <a:gd name="T118" fmla="*/ 187 w 393"/>
              <a:gd name="T119" fmla="*/ 80 h 520"/>
              <a:gd name="T120" fmla="*/ 177 w 393"/>
              <a:gd name="T121" fmla="*/ 90 h 520"/>
              <a:gd name="T122" fmla="*/ 170 w 393"/>
              <a:gd name="T123" fmla="*/ 106 h 520"/>
              <a:gd name="T124" fmla="*/ 140 w 393"/>
              <a:gd name="T125" fmla="*/ 11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520">
                <a:moveTo>
                  <a:pt x="378" y="452"/>
                </a:moveTo>
                <a:lnTo>
                  <a:pt x="378" y="520"/>
                </a:lnTo>
                <a:lnTo>
                  <a:pt x="12" y="520"/>
                </a:lnTo>
                <a:lnTo>
                  <a:pt x="12" y="452"/>
                </a:lnTo>
                <a:cubicBezTo>
                  <a:pt x="12" y="426"/>
                  <a:pt x="34" y="395"/>
                  <a:pt x="61" y="382"/>
                </a:cubicBezTo>
                <a:lnTo>
                  <a:pt x="120" y="354"/>
                </a:lnTo>
                <a:lnTo>
                  <a:pt x="161" y="440"/>
                </a:lnTo>
                <a:lnTo>
                  <a:pt x="183" y="383"/>
                </a:lnTo>
                <a:cubicBezTo>
                  <a:pt x="187" y="384"/>
                  <a:pt x="191" y="385"/>
                  <a:pt x="195" y="385"/>
                </a:cubicBezTo>
                <a:cubicBezTo>
                  <a:pt x="200" y="385"/>
                  <a:pt x="204" y="384"/>
                  <a:pt x="208" y="383"/>
                </a:cubicBezTo>
                <a:lnTo>
                  <a:pt x="228" y="437"/>
                </a:lnTo>
                <a:lnTo>
                  <a:pt x="268" y="353"/>
                </a:lnTo>
                <a:lnTo>
                  <a:pt x="330" y="382"/>
                </a:lnTo>
                <a:cubicBezTo>
                  <a:pt x="356" y="395"/>
                  <a:pt x="378" y="426"/>
                  <a:pt x="378" y="452"/>
                </a:cubicBezTo>
                <a:close/>
                <a:moveTo>
                  <a:pt x="195" y="353"/>
                </a:moveTo>
                <a:cubicBezTo>
                  <a:pt x="247" y="353"/>
                  <a:pt x="290" y="288"/>
                  <a:pt x="290" y="229"/>
                </a:cubicBezTo>
                <a:cubicBezTo>
                  <a:pt x="290" y="169"/>
                  <a:pt x="247" y="137"/>
                  <a:pt x="195" y="137"/>
                </a:cubicBezTo>
                <a:cubicBezTo>
                  <a:pt x="143" y="137"/>
                  <a:pt x="101" y="169"/>
                  <a:pt x="101" y="229"/>
                </a:cubicBezTo>
                <a:cubicBezTo>
                  <a:pt x="101" y="288"/>
                  <a:pt x="143" y="353"/>
                  <a:pt x="195" y="353"/>
                </a:cubicBezTo>
                <a:close/>
                <a:moveTo>
                  <a:pt x="337" y="202"/>
                </a:moveTo>
                <a:lnTo>
                  <a:pt x="316" y="195"/>
                </a:lnTo>
                <a:cubicBezTo>
                  <a:pt x="318" y="189"/>
                  <a:pt x="320" y="185"/>
                  <a:pt x="322" y="182"/>
                </a:cubicBezTo>
                <a:cubicBezTo>
                  <a:pt x="323" y="179"/>
                  <a:pt x="326" y="176"/>
                  <a:pt x="329" y="175"/>
                </a:cubicBezTo>
                <a:cubicBezTo>
                  <a:pt x="332" y="173"/>
                  <a:pt x="337" y="172"/>
                  <a:pt x="343" y="171"/>
                </a:cubicBezTo>
                <a:cubicBezTo>
                  <a:pt x="346" y="171"/>
                  <a:pt x="349" y="171"/>
                  <a:pt x="351" y="171"/>
                </a:cubicBezTo>
                <a:cubicBezTo>
                  <a:pt x="353" y="171"/>
                  <a:pt x="355" y="171"/>
                  <a:pt x="357" y="171"/>
                </a:cubicBezTo>
                <a:cubicBezTo>
                  <a:pt x="358" y="170"/>
                  <a:pt x="360" y="170"/>
                  <a:pt x="361" y="169"/>
                </a:cubicBezTo>
                <a:cubicBezTo>
                  <a:pt x="364" y="167"/>
                  <a:pt x="366" y="163"/>
                  <a:pt x="368" y="158"/>
                </a:cubicBezTo>
                <a:cubicBezTo>
                  <a:pt x="370" y="151"/>
                  <a:pt x="371" y="147"/>
                  <a:pt x="369" y="144"/>
                </a:cubicBezTo>
                <a:cubicBezTo>
                  <a:pt x="369" y="142"/>
                  <a:pt x="367" y="140"/>
                  <a:pt x="365" y="139"/>
                </a:cubicBezTo>
                <a:cubicBezTo>
                  <a:pt x="363" y="138"/>
                  <a:pt x="359" y="136"/>
                  <a:pt x="354" y="135"/>
                </a:cubicBezTo>
                <a:cubicBezTo>
                  <a:pt x="349" y="133"/>
                  <a:pt x="345" y="132"/>
                  <a:pt x="342" y="132"/>
                </a:cubicBezTo>
                <a:cubicBezTo>
                  <a:pt x="340" y="131"/>
                  <a:pt x="338" y="132"/>
                  <a:pt x="336" y="133"/>
                </a:cubicBezTo>
                <a:cubicBezTo>
                  <a:pt x="334" y="134"/>
                  <a:pt x="332" y="137"/>
                  <a:pt x="330" y="141"/>
                </a:cubicBezTo>
                <a:cubicBezTo>
                  <a:pt x="330" y="142"/>
                  <a:pt x="330" y="143"/>
                  <a:pt x="330" y="144"/>
                </a:cubicBezTo>
                <a:lnTo>
                  <a:pt x="328" y="149"/>
                </a:lnTo>
                <a:lnTo>
                  <a:pt x="308" y="142"/>
                </a:lnTo>
                <a:cubicBezTo>
                  <a:pt x="311" y="132"/>
                  <a:pt x="314" y="125"/>
                  <a:pt x="318" y="121"/>
                </a:cubicBezTo>
                <a:cubicBezTo>
                  <a:pt x="321" y="117"/>
                  <a:pt x="325" y="114"/>
                  <a:pt x="329" y="113"/>
                </a:cubicBezTo>
                <a:cubicBezTo>
                  <a:pt x="333" y="112"/>
                  <a:pt x="338" y="112"/>
                  <a:pt x="343" y="113"/>
                </a:cubicBezTo>
                <a:cubicBezTo>
                  <a:pt x="348" y="114"/>
                  <a:pt x="354" y="115"/>
                  <a:pt x="361" y="118"/>
                </a:cubicBezTo>
                <a:cubicBezTo>
                  <a:pt x="377" y="123"/>
                  <a:pt x="387" y="130"/>
                  <a:pt x="390" y="138"/>
                </a:cubicBezTo>
                <a:cubicBezTo>
                  <a:pt x="393" y="144"/>
                  <a:pt x="392" y="154"/>
                  <a:pt x="388" y="165"/>
                </a:cubicBezTo>
                <a:cubicBezTo>
                  <a:pt x="385" y="173"/>
                  <a:pt x="382" y="179"/>
                  <a:pt x="379" y="182"/>
                </a:cubicBezTo>
                <a:cubicBezTo>
                  <a:pt x="375" y="185"/>
                  <a:pt x="371" y="187"/>
                  <a:pt x="366" y="188"/>
                </a:cubicBezTo>
                <a:cubicBezTo>
                  <a:pt x="365" y="188"/>
                  <a:pt x="362" y="189"/>
                  <a:pt x="359" y="189"/>
                </a:cubicBezTo>
                <a:cubicBezTo>
                  <a:pt x="355" y="189"/>
                  <a:pt x="352" y="189"/>
                  <a:pt x="350" y="189"/>
                </a:cubicBezTo>
                <a:cubicBezTo>
                  <a:pt x="349" y="190"/>
                  <a:pt x="347" y="190"/>
                  <a:pt x="345" y="191"/>
                </a:cubicBezTo>
                <a:cubicBezTo>
                  <a:pt x="342" y="192"/>
                  <a:pt x="341" y="193"/>
                  <a:pt x="340" y="194"/>
                </a:cubicBezTo>
                <a:cubicBezTo>
                  <a:pt x="339" y="195"/>
                  <a:pt x="338" y="198"/>
                  <a:pt x="337" y="202"/>
                </a:cubicBezTo>
                <a:close/>
                <a:moveTo>
                  <a:pt x="311" y="212"/>
                </a:moveTo>
                <a:lnTo>
                  <a:pt x="331" y="219"/>
                </a:lnTo>
                <a:lnTo>
                  <a:pt x="323" y="241"/>
                </a:lnTo>
                <a:lnTo>
                  <a:pt x="303" y="234"/>
                </a:lnTo>
                <a:lnTo>
                  <a:pt x="311" y="212"/>
                </a:lnTo>
                <a:close/>
                <a:moveTo>
                  <a:pt x="61" y="198"/>
                </a:moveTo>
                <a:lnTo>
                  <a:pt x="44" y="206"/>
                </a:lnTo>
                <a:cubicBezTo>
                  <a:pt x="42" y="200"/>
                  <a:pt x="40" y="196"/>
                  <a:pt x="39" y="194"/>
                </a:cubicBezTo>
                <a:cubicBezTo>
                  <a:pt x="39" y="191"/>
                  <a:pt x="39" y="188"/>
                  <a:pt x="40" y="185"/>
                </a:cubicBezTo>
                <a:cubicBezTo>
                  <a:pt x="41" y="182"/>
                  <a:pt x="44" y="178"/>
                  <a:pt x="47" y="174"/>
                </a:cubicBezTo>
                <a:cubicBezTo>
                  <a:pt x="49" y="172"/>
                  <a:pt x="51" y="171"/>
                  <a:pt x="52" y="169"/>
                </a:cubicBezTo>
                <a:cubicBezTo>
                  <a:pt x="53" y="168"/>
                  <a:pt x="54" y="167"/>
                  <a:pt x="55" y="166"/>
                </a:cubicBezTo>
                <a:cubicBezTo>
                  <a:pt x="56" y="165"/>
                  <a:pt x="57" y="163"/>
                  <a:pt x="57" y="162"/>
                </a:cubicBezTo>
                <a:cubicBezTo>
                  <a:pt x="58" y="159"/>
                  <a:pt x="57" y="155"/>
                  <a:pt x="55" y="151"/>
                </a:cubicBezTo>
                <a:cubicBezTo>
                  <a:pt x="53" y="145"/>
                  <a:pt x="50" y="142"/>
                  <a:pt x="47" y="141"/>
                </a:cubicBezTo>
                <a:cubicBezTo>
                  <a:pt x="46" y="140"/>
                  <a:pt x="44" y="140"/>
                  <a:pt x="42" y="140"/>
                </a:cubicBezTo>
                <a:cubicBezTo>
                  <a:pt x="39" y="141"/>
                  <a:pt x="36" y="142"/>
                  <a:pt x="32" y="144"/>
                </a:cubicBezTo>
                <a:cubicBezTo>
                  <a:pt x="28" y="146"/>
                  <a:pt x="25" y="148"/>
                  <a:pt x="23" y="149"/>
                </a:cubicBezTo>
                <a:cubicBezTo>
                  <a:pt x="21" y="150"/>
                  <a:pt x="20" y="152"/>
                  <a:pt x="19" y="154"/>
                </a:cubicBezTo>
                <a:cubicBezTo>
                  <a:pt x="19" y="156"/>
                  <a:pt x="20" y="159"/>
                  <a:pt x="21" y="163"/>
                </a:cubicBezTo>
                <a:cubicBezTo>
                  <a:pt x="21" y="163"/>
                  <a:pt x="22" y="164"/>
                  <a:pt x="22" y="165"/>
                </a:cubicBezTo>
                <a:lnTo>
                  <a:pt x="24" y="169"/>
                </a:lnTo>
                <a:lnTo>
                  <a:pt x="7" y="176"/>
                </a:lnTo>
                <a:cubicBezTo>
                  <a:pt x="3" y="168"/>
                  <a:pt x="1" y="162"/>
                  <a:pt x="1" y="157"/>
                </a:cubicBezTo>
                <a:cubicBezTo>
                  <a:pt x="0" y="152"/>
                  <a:pt x="1" y="148"/>
                  <a:pt x="3" y="145"/>
                </a:cubicBezTo>
                <a:cubicBezTo>
                  <a:pt x="6" y="142"/>
                  <a:pt x="9" y="139"/>
                  <a:pt x="12" y="136"/>
                </a:cubicBezTo>
                <a:cubicBezTo>
                  <a:pt x="16" y="134"/>
                  <a:pt x="21" y="132"/>
                  <a:pt x="27" y="129"/>
                </a:cubicBezTo>
                <a:cubicBezTo>
                  <a:pt x="40" y="123"/>
                  <a:pt x="50" y="122"/>
                  <a:pt x="57" y="125"/>
                </a:cubicBezTo>
                <a:cubicBezTo>
                  <a:pt x="63" y="128"/>
                  <a:pt x="68" y="134"/>
                  <a:pt x="72" y="144"/>
                </a:cubicBezTo>
                <a:cubicBezTo>
                  <a:pt x="75" y="151"/>
                  <a:pt x="77" y="156"/>
                  <a:pt x="76" y="160"/>
                </a:cubicBezTo>
                <a:cubicBezTo>
                  <a:pt x="76" y="164"/>
                  <a:pt x="75" y="168"/>
                  <a:pt x="72" y="171"/>
                </a:cubicBezTo>
                <a:cubicBezTo>
                  <a:pt x="71" y="172"/>
                  <a:pt x="70" y="174"/>
                  <a:pt x="67" y="176"/>
                </a:cubicBezTo>
                <a:cubicBezTo>
                  <a:pt x="65" y="179"/>
                  <a:pt x="63" y="180"/>
                  <a:pt x="62" y="182"/>
                </a:cubicBezTo>
                <a:cubicBezTo>
                  <a:pt x="61" y="183"/>
                  <a:pt x="60" y="184"/>
                  <a:pt x="60" y="186"/>
                </a:cubicBezTo>
                <a:cubicBezTo>
                  <a:pt x="59" y="188"/>
                  <a:pt x="58" y="189"/>
                  <a:pt x="59" y="191"/>
                </a:cubicBezTo>
                <a:cubicBezTo>
                  <a:pt x="59" y="192"/>
                  <a:pt x="60" y="194"/>
                  <a:pt x="61" y="198"/>
                </a:cubicBezTo>
                <a:close/>
                <a:moveTo>
                  <a:pt x="50" y="220"/>
                </a:moveTo>
                <a:lnTo>
                  <a:pt x="67" y="212"/>
                </a:lnTo>
                <a:lnTo>
                  <a:pt x="75" y="231"/>
                </a:lnTo>
                <a:lnTo>
                  <a:pt x="58" y="238"/>
                </a:lnTo>
                <a:lnTo>
                  <a:pt x="50" y="220"/>
                </a:lnTo>
                <a:close/>
                <a:moveTo>
                  <a:pt x="177" y="90"/>
                </a:moveTo>
                <a:lnTo>
                  <a:pt x="158" y="81"/>
                </a:lnTo>
                <a:cubicBezTo>
                  <a:pt x="161" y="75"/>
                  <a:pt x="163" y="70"/>
                  <a:pt x="165" y="68"/>
                </a:cubicBezTo>
                <a:cubicBezTo>
                  <a:pt x="167" y="65"/>
                  <a:pt x="170" y="63"/>
                  <a:pt x="173" y="62"/>
                </a:cubicBezTo>
                <a:cubicBezTo>
                  <a:pt x="177" y="60"/>
                  <a:pt x="182" y="60"/>
                  <a:pt x="188" y="60"/>
                </a:cubicBezTo>
                <a:cubicBezTo>
                  <a:pt x="191" y="60"/>
                  <a:pt x="193" y="61"/>
                  <a:pt x="195" y="61"/>
                </a:cubicBezTo>
                <a:cubicBezTo>
                  <a:pt x="197" y="61"/>
                  <a:pt x="199" y="61"/>
                  <a:pt x="201" y="61"/>
                </a:cubicBezTo>
                <a:cubicBezTo>
                  <a:pt x="203" y="61"/>
                  <a:pt x="204" y="60"/>
                  <a:pt x="205" y="60"/>
                </a:cubicBezTo>
                <a:cubicBezTo>
                  <a:pt x="209" y="58"/>
                  <a:pt x="212" y="55"/>
                  <a:pt x="214" y="50"/>
                </a:cubicBezTo>
                <a:cubicBezTo>
                  <a:pt x="217" y="44"/>
                  <a:pt x="218" y="39"/>
                  <a:pt x="217" y="36"/>
                </a:cubicBezTo>
                <a:cubicBezTo>
                  <a:pt x="217" y="34"/>
                  <a:pt x="215" y="32"/>
                  <a:pt x="213" y="30"/>
                </a:cubicBezTo>
                <a:cubicBezTo>
                  <a:pt x="211" y="29"/>
                  <a:pt x="208" y="27"/>
                  <a:pt x="203" y="25"/>
                </a:cubicBezTo>
                <a:cubicBezTo>
                  <a:pt x="198" y="22"/>
                  <a:pt x="194" y="21"/>
                  <a:pt x="192" y="20"/>
                </a:cubicBezTo>
                <a:cubicBezTo>
                  <a:pt x="189" y="20"/>
                  <a:pt x="187" y="20"/>
                  <a:pt x="185" y="21"/>
                </a:cubicBezTo>
                <a:cubicBezTo>
                  <a:pt x="183" y="22"/>
                  <a:pt x="181" y="24"/>
                  <a:pt x="179" y="29"/>
                </a:cubicBezTo>
                <a:cubicBezTo>
                  <a:pt x="178" y="29"/>
                  <a:pt x="178" y="30"/>
                  <a:pt x="178" y="31"/>
                </a:cubicBezTo>
                <a:lnTo>
                  <a:pt x="175" y="36"/>
                </a:lnTo>
                <a:lnTo>
                  <a:pt x="156" y="26"/>
                </a:lnTo>
                <a:cubicBezTo>
                  <a:pt x="160" y="17"/>
                  <a:pt x="165" y="11"/>
                  <a:pt x="168" y="7"/>
                </a:cubicBezTo>
                <a:cubicBezTo>
                  <a:pt x="172" y="3"/>
                  <a:pt x="176" y="1"/>
                  <a:pt x="180" y="0"/>
                </a:cubicBezTo>
                <a:cubicBezTo>
                  <a:pt x="185" y="0"/>
                  <a:pt x="190" y="0"/>
                  <a:pt x="195" y="2"/>
                </a:cubicBezTo>
                <a:cubicBezTo>
                  <a:pt x="200" y="3"/>
                  <a:pt x="206" y="6"/>
                  <a:pt x="212" y="9"/>
                </a:cubicBezTo>
                <a:cubicBezTo>
                  <a:pt x="227" y="17"/>
                  <a:pt x="236" y="24"/>
                  <a:pt x="238" y="32"/>
                </a:cubicBezTo>
                <a:cubicBezTo>
                  <a:pt x="240" y="39"/>
                  <a:pt x="239" y="48"/>
                  <a:pt x="233" y="60"/>
                </a:cubicBezTo>
                <a:cubicBezTo>
                  <a:pt x="229" y="67"/>
                  <a:pt x="225" y="73"/>
                  <a:pt x="222" y="75"/>
                </a:cubicBezTo>
                <a:cubicBezTo>
                  <a:pt x="218" y="78"/>
                  <a:pt x="214" y="79"/>
                  <a:pt x="209" y="80"/>
                </a:cubicBezTo>
                <a:cubicBezTo>
                  <a:pt x="207" y="80"/>
                  <a:pt x="205" y="80"/>
                  <a:pt x="201" y="79"/>
                </a:cubicBezTo>
                <a:cubicBezTo>
                  <a:pt x="197" y="79"/>
                  <a:pt x="194" y="79"/>
                  <a:pt x="193" y="79"/>
                </a:cubicBezTo>
                <a:cubicBezTo>
                  <a:pt x="191" y="79"/>
                  <a:pt x="189" y="79"/>
                  <a:pt x="187" y="80"/>
                </a:cubicBezTo>
                <a:cubicBezTo>
                  <a:pt x="185" y="80"/>
                  <a:pt x="183" y="81"/>
                  <a:pt x="182" y="82"/>
                </a:cubicBezTo>
                <a:cubicBezTo>
                  <a:pt x="181" y="83"/>
                  <a:pt x="179" y="86"/>
                  <a:pt x="177" y="90"/>
                </a:cubicBezTo>
                <a:close/>
                <a:moveTo>
                  <a:pt x="150" y="96"/>
                </a:moveTo>
                <a:lnTo>
                  <a:pt x="170" y="106"/>
                </a:lnTo>
                <a:lnTo>
                  <a:pt x="159" y="127"/>
                </a:lnTo>
                <a:lnTo>
                  <a:pt x="140" y="117"/>
                </a:lnTo>
                <a:lnTo>
                  <a:pt x="150" y="96"/>
                </a:lnTo>
                <a:close/>
              </a:path>
            </a:pathLst>
          </a:custGeom>
          <a:solidFill>
            <a:schemeClr val="bg1">
              <a:lumMod val="50000"/>
            </a:schemeClr>
          </a:solidFill>
          <a:ln>
            <a:noFill/>
          </a:ln>
        </p:spPr>
      </p:sp>
    </p:spTree>
    <p:extLst>
      <p:ext uri="{BB962C8B-B14F-4D97-AF65-F5344CB8AC3E}">
        <p14:creationId xmlns:p14="http://schemas.microsoft.com/office/powerpoint/2010/main" val="175154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333B00C9-3962-4718-9A72-CE93050DED4E}"/>
              </a:ext>
            </a:extLst>
          </p:cNvPr>
          <p:cNvSpPr/>
          <p:nvPr/>
        </p:nvSpPr>
        <p:spPr>
          <a:xfrm>
            <a:off x="413887" y="1859643"/>
            <a:ext cx="11511814" cy="4448805"/>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xmlns="" id="{6A7F87FD-7638-405E-A890-F323D263101A}"/>
              </a:ext>
            </a:extLst>
          </p:cNvPr>
          <p:cNvSpPr/>
          <p:nvPr/>
        </p:nvSpPr>
        <p:spPr>
          <a:xfrm>
            <a:off x="2274259" y="4602608"/>
            <a:ext cx="3683780" cy="918640"/>
          </a:xfrm>
          <a:prstGeom prst="rect">
            <a:avLst/>
          </a:prstGeom>
          <a:solidFill>
            <a:srgbClr val="262626"/>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1800" b="1" i="0" u="none" strike="noStrike" kern="0" cap="none" spc="0" normalizeH="0" baseline="0" noProof="0" dirty="0">
              <a:ln>
                <a:noFill/>
              </a:ln>
              <a:solidFill>
                <a:sysClr val="window" lastClr="FFFFFF"/>
              </a:solidFill>
              <a:effectLst/>
              <a:uLnTx/>
              <a:uFillTx/>
              <a:latin typeface="Lucida Console" panose="020B0609040504020204" pitchFamily="49" charset="0"/>
              <a:ea typeface="微软雅黑" panose="020B0503020204020204" pitchFamily="34" charset="-122"/>
            </a:endParaRPr>
          </a:p>
        </p:txBody>
      </p:sp>
      <p:sp>
        <p:nvSpPr>
          <p:cNvPr id="4" name="文本框 3">
            <a:extLst>
              <a:ext uri="{FF2B5EF4-FFF2-40B4-BE49-F238E27FC236}">
                <a16:creationId xmlns:a16="http://schemas.microsoft.com/office/drawing/2014/main" xmlns="" id="{B5080006-6E74-4D3F-AF8C-0DDB9F2CDACE}"/>
              </a:ext>
            </a:extLst>
          </p:cNvPr>
          <p:cNvSpPr txBox="1"/>
          <p:nvPr/>
        </p:nvSpPr>
        <p:spPr>
          <a:xfrm>
            <a:off x="1032825" y="4870467"/>
            <a:ext cx="1122051"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数据源层</a:t>
            </a:r>
          </a:p>
        </p:txBody>
      </p:sp>
      <p:sp>
        <p:nvSpPr>
          <p:cNvPr id="5" name="矩形 4">
            <a:extLst>
              <a:ext uri="{FF2B5EF4-FFF2-40B4-BE49-F238E27FC236}">
                <a16:creationId xmlns:a16="http://schemas.microsoft.com/office/drawing/2014/main" xmlns="" id="{541AC9C7-3A91-4788-BD46-46AD0511001D}"/>
              </a:ext>
            </a:extLst>
          </p:cNvPr>
          <p:cNvSpPr/>
          <p:nvPr/>
        </p:nvSpPr>
        <p:spPr>
          <a:xfrm>
            <a:off x="2274259" y="2121528"/>
            <a:ext cx="3611498" cy="2288647"/>
          </a:xfrm>
          <a:prstGeom prst="rect">
            <a:avLst/>
          </a:prstGeom>
          <a:solidFill>
            <a:srgbClr val="262626"/>
          </a:solidFill>
          <a:ln>
            <a:noFill/>
          </a:ln>
          <a:effectLst/>
        </p:spPr>
        <p:txBody>
          <a:bodyPr spcFirstLastPara="0" vert="horz" wrap="square" lIns="810851" tIns="812278" rIns="810850" bIns="812277" numCol="1" spcCol="1270" rtlCol="0" anchor="ctr" anchorCtr="0">
            <a:noAutofit/>
          </a:bodyPr>
          <a:lstStyle/>
          <a:p>
            <a:pPr algn="r" defTabSz="711200">
              <a:spcAft>
                <a:spcPct val="35000"/>
              </a:spcAft>
            </a:pPr>
            <a:endParaRPr lang="zh-CN" altLang="en-US" b="1" kern="0" dirty="0">
              <a:solidFill>
                <a:sysClr val="window" lastClr="FFFFFF"/>
              </a:solidFill>
              <a:latin typeface="Lucida Console" panose="020B0609040504020204" pitchFamily="49" charset="0"/>
              <a:ea typeface="微软雅黑" panose="020B0503020204020204" pitchFamily="34" charset="-122"/>
            </a:endParaRPr>
          </a:p>
        </p:txBody>
      </p:sp>
      <p:sp>
        <p:nvSpPr>
          <p:cNvPr id="6" name="文本框 5">
            <a:extLst>
              <a:ext uri="{FF2B5EF4-FFF2-40B4-BE49-F238E27FC236}">
                <a16:creationId xmlns:a16="http://schemas.microsoft.com/office/drawing/2014/main" xmlns="" id="{9BA59827-A9C3-4784-817C-5F28A74AC206}"/>
              </a:ext>
            </a:extLst>
          </p:cNvPr>
          <p:cNvSpPr txBox="1"/>
          <p:nvPr/>
        </p:nvSpPr>
        <p:spPr>
          <a:xfrm>
            <a:off x="1032825" y="2980285"/>
            <a:ext cx="954108"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报表层</a:t>
            </a:r>
          </a:p>
        </p:txBody>
      </p:sp>
      <p:sp>
        <p:nvSpPr>
          <p:cNvPr id="7" name="spreadsheet-cell_31023">
            <a:extLst>
              <a:ext uri="{FF2B5EF4-FFF2-40B4-BE49-F238E27FC236}">
                <a16:creationId xmlns:a16="http://schemas.microsoft.com/office/drawing/2014/main" xmlns="" id="{7F0E56CF-F2A0-48FF-8EC5-66BADFE24411}"/>
              </a:ext>
            </a:extLst>
          </p:cNvPr>
          <p:cNvSpPr>
            <a:spLocks noChangeAspect="1"/>
          </p:cNvSpPr>
          <p:nvPr/>
        </p:nvSpPr>
        <p:spPr bwMode="auto">
          <a:xfrm>
            <a:off x="3900823" y="2503337"/>
            <a:ext cx="455594" cy="406282"/>
          </a:xfrm>
          <a:custGeom>
            <a:avLst/>
            <a:gdLst>
              <a:gd name="T0" fmla="*/ 0 w 5960"/>
              <a:gd name="T1" fmla="*/ 223 h 5323"/>
              <a:gd name="T2" fmla="*/ 95 w 5960"/>
              <a:gd name="T3" fmla="*/ 5318 h 5323"/>
              <a:gd name="T4" fmla="*/ 5737 w 5960"/>
              <a:gd name="T5" fmla="*/ 5323 h 5323"/>
              <a:gd name="T6" fmla="*/ 5795 w 5960"/>
              <a:gd name="T7" fmla="*/ 5315 h 5323"/>
              <a:gd name="T8" fmla="*/ 5737 w 5960"/>
              <a:gd name="T9" fmla="*/ 0 h 5323"/>
              <a:gd name="T10" fmla="*/ 191 w 5960"/>
              <a:gd name="T11" fmla="*/ 5101 h 5323"/>
              <a:gd name="T12" fmla="*/ 880 w 5960"/>
              <a:gd name="T13" fmla="*/ 5127 h 5323"/>
              <a:gd name="T14" fmla="*/ 191 w 5960"/>
              <a:gd name="T15" fmla="*/ 3705 h 5323"/>
              <a:gd name="T16" fmla="*/ 880 w 5960"/>
              <a:gd name="T17" fmla="*/ 3514 h 5323"/>
              <a:gd name="T18" fmla="*/ 880 w 5960"/>
              <a:gd name="T19" fmla="*/ 2853 h 5323"/>
              <a:gd name="T20" fmla="*/ 191 w 5960"/>
              <a:gd name="T21" fmla="*/ 2662 h 5323"/>
              <a:gd name="T22" fmla="*/ 880 w 5960"/>
              <a:gd name="T23" fmla="*/ 2662 h 5323"/>
              <a:gd name="T24" fmla="*/ 191 w 5960"/>
              <a:gd name="T25" fmla="*/ 1055 h 5323"/>
              <a:gd name="T26" fmla="*/ 2487 w 5960"/>
              <a:gd name="T27" fmla="*/ 5127 h 5323"/>
              <a:gd name="T28" fmla="*/ 2487 w 5960"/>
              <a:gd name="T29" fmla="*/ 4523 h 5323"/>
              <a:gd name="T30" fmla="*/ 1071 w 5960"/>
              <a:gd name="T31" fmla="*/ 4332 h 5323"/>
              <a:gd name="T32" fmla="*/ 2487 w 5960"/>
              <a:gd name="T33" fmla="*/ 4332 h 5323"/>
              <a:gd name="T34" fmla="*/ 1071 w 5960"/>
              <a:gd name="T35" fmla="*/ 2853 h 5323"/>
              <a:gd name="T36" fmla="*/ 2487 w 5960"/>
              <a:gd name="T37" fmla="*/ 2662 h 5323"/>
              <a:gd name="T38" fmla="*/ 2487 w 5960"/>
              <a:gd name="T39" fmla="*/ 1946 h 5323"/>
              <a:gd name="T40" fmla="*/ 1071 w 5960"/>
              <a:gd name="T41" fmla="*/ 1755 h 5323"/>
              <a:gd name="T42" fmla="*/ 2487 w 5960"/>
              <a:gd name="T43" fmla="*/ 1755 h 5323"/>
              <a:gd name="T44" fmla="*/ 1071 w 5960"/>
              <a:gd name="T45" fmla="*/ 191 h 5323"/>
              <a:gd name="T46" fmla="*/ 4109 w 5960"/>
              <a:gd name="T47" fmla="*/ 5127 h 5323"/>
              <a:gd name="T48" fmla="*/ 4109 w 5960"/>
              <a:gd name="T49" fmla="*/ 4523 h 5323"/>
              <a:gd name="T50" fmla="*/ 2677 w 5960"/>
              <a:gd name="T51" fmla="*/ 4332 h 5323"/>
              <a:gd name="T52" fmla="*/ 4109 w 5960"/>
              <a:gd name="T53" fmla="*/ 4332 h 5323"/>
              <a:gd name="T54" fmla="*/ 2677 w 5960"/>
              <a:gd name="T55" fmla="*/ 2853 h 5323"/>
              <a:gd name="T56" fmla="*/ 4109 w 5960"/>
              <a:gd name="T57" fmla="*/ 2662 h 5323"/>
              <a:gd name="T58" fmla="*/ 4109 w 5960"/>
              <a:gd name="T59" fmla="*/ 1946 h 5323"/>
              <a:gd name="T60" fmla="*/ 2677 w 5960"/>
              <a:gd name="T61" fmla="*/ 1755 h 5323"/>
              <a:gd name="T62" fmla="*/ 4109 w 5960"/>
              <a:gd name="T63" fmla="*/ 1755 h 5323"/>
              <a:gd name="T64" fmla="*/ 2677 w 5960"/>
              <a:gd name="T65" fmla="*/ 191 h 5323"/>
              <a:gd name="T66" fmla="*/ 5769 w 5960"/>
              <a:gd name="T67" fmla="*/ 5101 h 5323"/>
              <a:gd name="T68" fmla="*/ 4300 w 5960"/>
              <a:gd name="T69" fmla="*/ 4523 h 5323"/>
              <a:gd name="T70" fmla="*/ 5769 w 5960"/>
              <a:gd name="T71" fmla="*/ 4332 h 5323"/>
              <a:gd name="T72" fmla="*/ 5769 w 5960"/>
              <a:gd name="T73" fmla="*/ 3705 h 5323"/>
              <a:gd name="T74" fmla="*/ 4300 w 5960"/>
              <a:gd name="T75" fmla="*/ 3514 h 5323"/>
              <a:gd name="T76" fmla="*/ 5769 w 5960"/>
              <a:gd name="T77" fmla="*/ 3514 h 5323"/>
              <a:gd name="T78" fmla="*/ 4300 w 5960"/>
              <a:gd name="T79" fmla="*/ 1946 h 5323"/>
              <a:gd name="T80" fmla="*/ 5769 w 5960"/>
              <a:gd name="T81" fmla="*/ 1755 h 5323"/>
              <a:gd name="T82" fmla="*/ 5769 w 5960"/>
              <a:gd name="T83" fmla="*/ 1055 h 5323"/>
              <a:gd name="T84" fmla="*/ 4300 w 5960"/>
              <a:gd name="T85" fmla="*/ 864 h 5323"/>
              <a:gd name="T86" fmla="*/ 5769 w 5960"/>
              <a:gd name="T87" fmla="*/ 223 h 5323"/>
              <a:gd name="T88" fmla="*/ 2818 w 5960"/>
              <a:gd name="T89" fmla="*/ 1579 h 5323"/>
              <a:gd name="T90" fmla="*/ 3963 w 5960"/>
              <a:gd name="T91" fmla="*/ 1579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60" h="5323">
                <a:moveTo>
                  <a:pt x="5737" y="0"/>
                </a:moveTo>
                <a:lnTo>
                  <a:pt x="223" y="0"/>
                </a:lnTo>
                <a:cubicBezTo>
                  <a:pt x="100" y="0"/>
                  <a:pt x="0" y="100"/>
                  <a:pt x="0" y="223"/>
                </a:cubicBezTo>
                <a:lnTo>
                  <a:pt x="0" y="5101"/>
                </a:lnTo>
                <a:cubicBezTo>
                  <a:pt x="0" y="5176"/>
                  <a:pt x="38" y="5243"/>
                  <a:pt x="95" y="5283"/>
                </a:cubicBezTo>
                <a:lnTo>
                  <a:pt x="95" y="5318"/>
                </a:lnTo>
                <a:lnTo>
                  <a:pt x="175" y="5318"/>
                </a:lnTo>
                <a:cubicBezTo>
                  <a:pt x="191" y="5321"/>
                  <a:pt x="206" y="5323"/>
                  <a:pt x="223" y="5323"/>
                </a:cubicBezTo>
                <a:lnTo>
                  <a:pt x="5737" y="5323"/>
                </a:lnTo>
                <a:cubicBezTo>
                  <a:pt x="5753" y="5323"/>
                  <a:pt x="5769" y="5321"/>
                  <a:pt x="5784" y="5318"/>
                </a:cubicBezTo>
                <a:lnTo>
                  <a:pt x="5795" y="5318"/>
                </a:lnTo>
                <a:lnTo>
                  <a:pt x="5795" y="5315"/>
                </a:lnTo>
                <a:cubicBezTo>
                  <a:pt x="5890" y="5289"/>
                  <a:pt x="5960" y="5203"/>
                  <a:pt x="5960" y="5101"/>
                </a:cubicBezTo>
                <a:lnTo>
                  <a:pt x="5960" y="223"/>
                </a:lnTo>
                <a:cubicBezTo>
                  <a:pt x="5960" y="100"/>
                  <a:pt x="5860" y="0"/>
                  <a:pt x="5737" y="0"/>
                </a:cubicBezTo>
                <a:close/>
                <a:moveTo>
                  <a:pt x="880" y="5127"/>
                </a:moveTo>
                <a:lnTo>
                  <a:pt x="206" y="5127"/>
                </a:lnTo>
                <a:cubicBezTo>
                  <a:pt x="197" y="5122"/>
                  <a:pt x="191" y="5112"/>
                  <a:pt x="191" y="5101"/>
                </a:cubicBezTo>
                <a:lnTo>
                  <a:pt x="191" y="4523"/>
                </a:lnTo>
                <a:lnTo>
                  <a:pt x="880" y="4523"/>
                </a:lnTo>
                <a:lnTo>
                  <a:pt x="880" y="5127"/>
                </a:lnTo>
                <a:close/>
                <a:moveTo>
                  <a:pt x="880" y="4332"/>
                </a:moveTo>
                <a:lnTo>
                  <a:pt x="191" y="4332"/>
                </a:lnTo>
                <a:lnTo>
                  <a:pt x="191" y="3705"/>
                </a:lnTo>
                <a:lnTo>
                  <a:pt x="880" y="3705"/>
                </a:lnTo>
                <a:lnTo>
                  <a:pt x="880" y="4332"/>
                </a:lnTo>
                <a:close/>
                <a:moveTo>
                  <a:pt x="880" y="3514"/>
                </a:moveTo>
                <a:lnTo>
                  <a:pt x="191" y="3514"/>
                </a:lnTo>
                <a:lnTo>
                  <a:pt x="191" y="2853"/>
                </a:lnTo>
                <a:lnTo>
                  <a:pt x="880" y="2853"/>
                </a:lnTo>
                <a:lnTo>
                  <a:pt x="880" y="3514"/>
                </a:lnTo>
                <a:close/>
                <a:moveTo>
                  <a:pt x="880" y="2662"/>
                </a:moveTo>
                <a:lnTo>
                  <a:pt x="191" y="2662"/>
                </a:lnTo>
                <a:lnTo>
                  <a:pt x="191" y="1946"/>
                </a:lnTo>
                <a:lnTo>
                  <a:pt x="880" y="1946"/>
                </a:lnTo>
                <a:lnTo>
                  <a:pt x="880" y="2662"/>
                </a:lnTo>
                <a:close/>
                <a:moveTo>
                  <a:pt x="880" y="1755"/>
                </a:moveTo>
                <a:lnTo>
                  <a:pt x="191" y="1755"/>
                </a:lnTo>
                <a:lnTo>
                  <a:pt x="191" y="1055"/>
                </a:lnTo>
                <a:lnTo>
                  <a:pt x="880" y="1055"/>
                </a:lnTo>
                <a:lnTo>
                  <a:pt x="880" y="1755"/>
                </a:lnTo>
                <a:close/>
                <a:moveTo>
                  <a:pt x="2487" y="5127"/>
                </a:moveTo>
                <a:lnTo>
                  <a:pt x="1071" y="5127"/>
                </a:lnTo>
                <a:lnTo>
                  <a:pt x="1071" y="4523"/>
                </a:lnTo>
                <a:lnTo>
                  <a:pt x="2487" y="4523"/>
                </a:lnTo>
                <a:lnTo>
                  <a:pt x="2487" y="5127"/>
                </a:lnTo>
                <a:close/>
                <a:moveTo>
                  <a:pt x="2487" y="4332"/>
                </a:moveTo>
                <a:lnTo>
                  <a:pt x="1071" y="4332"/>
                </a:lnTo>
                <a:lnTo>
                  <a:pt x="1071" y="3705"/>
                </a:lnTo>
                <a:lnTo>
                  <a:pt x="2487" y="3705"/>
                </a:lnTo>
                <a:lnTo>
                  <a:pt x="2487" y="4332"/>
                </a:lnTo>
                <a:close/>
                <a:moveTo>
                  <a:pt x="2487" y="3514"/>
                </a:moveTo>
                <a:lnTo>
                  <a:pt x="1071" y="3514"/>
                </a:lnTo>
                <a:lnTo>
                  <a:pt x="1071" y="2853"/>
                </a:lnTo>
                <a:lnTo>
                  <a:pt x="2487" y="2853"/>
                </a:lnTo>
                <a:lnTo>
                  <a:pt x="2487" y="3514"/>
                </a:lnTo>
                <a:close/>
                <a:moveTo>
                  <a:pt x="2487" y="2662"/>
                </a:moveTo>
                <a:lnTo>
                  <a:pt x="1071" y="2662"/>
                </a:lnTo>
                <a:lnTo>
                  <a:pt x="1071" y="1946"/>
                </a:lnTo>
                <a:lnTo>
                  <a:pt x="2487" y="1946"/>
                </a:lnTo>
                <a:lnTo>
                  <a:pt x="2487" y="2662"/>
                </a:lnTo>
                <a:close/>
                <a:moveTo>
                  <a:pt x="2487" y="1755"/>
                </a:moveTo>
                <a:lnTo>
                  <a:pt x="1071" y="1755"/>
                </a:lnTo>
                <a:lnTo>
                  <a:pt x="1071" y="1055"/>
                </a:lnTo>
                <a:lnTo>
                  <a:pt x="2487" y="1055"/>
                </a:lnTo>
                <a:lnTo>
                  <a:pt x="2487" y="1755"/>
                </a:lnTo>
                <a:close/>
                <a:moveTo>
                  <a:pt x="2487" y="864"/>
                </a:moveTo>
                <a:lnTo>
                  <a:pt x="1071" y="864"/>
                </a:lnTo>
                <a:lnTo>
                  <a:pt x="1071" y="191"/>
                </a:lnTo>
                <a:lnTo>
                  <a:pt x="2487" y="191"/>
                </a:lnTo>
                <a:lnTo>
                  <a:pt x="2487" y="864"/>
                </a:lnTo>
                <a:close/>
                <a:moveTo>
                  <a:pt x="4109" y="5127"/>
                </a:moveTo>
                <a:lnTo>
                  <a:pt x="2677" y="5127"/>
                </a:lnTo>
                <a:lnTo>
                  <a:pt x="2677" y="4523"/>
                </a:lnTo>
                <a:lnTo>
                  <a:pt x="4109" y="4523"/>
                </a:lnTo>
                <a:lnTo>
                  <a:pt x="4109" y="5127"/>
                </a:lnTo>
                <a:close/>
                <a:moveTo>
                  <a:pt x="4109" y="4332"/>
                </a:moveTo>
                <a:lnTo>
                  <a:pt x="2677" y="4332"/>
                </a:lnTo>
                <a:lnTo>
                  <a:pt x="2677" y="3705"/>
                </a:lnTo>
                <a:lnTo>
                  <a:pt x="4109" y="3705"/>
                </a:lnTo>
                <a:lnTo>
                  <a:pt x="4109" y="4332"/>
                </a:lnTo>
                <a:close/>
                <a:moveTo>
                  <a:pt x="4109" y="3514"/>
                </a:moveTo>
                <a:lnTo>
                  <a:pt x="2677" y="3514"/>
                </a:lnTo>
                <a:lnTo>
                  <a:pt x="2677" y="2853"/>
                </a:lnTo>
                <a:lnTo>
                  <a:pt x="4109" y="2853"/>
                </a:lnTo>
                <a:lnTo>
                  <a:pt x="4109" y="3514"/>
                </a:lnTo>
                <a:close/>
                <a:moveTo>
                  <a:pt x="4109" y="2662"/>
                </a:moveTo>
                <a:lnTo>
                  <a:pt x="2677" y="2662"/>
                </a:lnTo>
                <a:lnTo>
                  <a:pt x="2677" y="1946"/>
                </a:lnTo>
                <a:lnTo>
                  <a:pt x="4109" y="1946"/>
                </a:lnTo>
                <a:lnTo>
                  <a:pt x="4109" y="2662"/>
                </a:lnTo>
                <a:close/>
                <a:moveTo>
                  <a:pt x="4109" y="1755"/>
                </a:moveTo>
                <a:lnTo>
                  <a:pt x="2677" y="1755"/>
                </a:lnTo>
                <a:lnTo>
                  <a:pt x="2677" y="1055"/>
                </a:lnTo>
                <a:lnTo>
                  <a:pt x="4109" y="1055"/>
                </a:lnTo>
                <a:lnTo>
                  <a:pt x="4109" y="1755"/>
                </a:lnTo>
                <a:close/>
                <a:moveTo>
                  <a:pt x="4109" y="864"/>
                </a:moveTo>
                <a:lnTo>
                  <a:pt x="2677" y="864"/>
                </a:lnTo>
                <a:lnTo>
                  <a:pt x="2677" y="191"/>
                </a:lnTo>
                <a:lnTo>
                  <a:pt x="4109" y="191"/>
                </a:lnTo>
                <a:lnTo>
                  <a:pt x="4109" y="864"/>
                </a:lnTo>
                <a:close/>
                <a:moveTo>
                  <a:pt x="5769" y="5101"/>
                </a:moveTo>
                <a:cubicBezTo>
                  <a:pt x="5769" y="5112"/>
                  <a:pt x="5762" y="5122"/>
                  <a:pt x="5753" y="5127"/>
                </a:cubicBezTo>
                <a:lnTo>
                  <a:pt x="4300" y="5127"/>
                </a:lnTo>
                <a:lnTo>
                  <a:pt x="4300" y="4523"/>
                </a:lnTo>
                <a:lnTo>
                  <a:pt x="5769" y="4523"/>
                </a:lnTo>
                <a:lnTo>
                  <a:pt x="5769" y="5101"/>
                </a:lnTo>
                <a:close/>
                <a:moveTo>
                  <a:pt x="5769" y="4332"/>
                </a:moveTo>
                <a:lnTo>
                  <a:pt x="4300" y="4332"/>
                </a:lnTo>
                <a:lnTo>
                  <a:pt x="4300" y="3705"/>
                </a:lnTo>
                <a:lnTo>
                  <a:pt x="5769" y="3705"/>
                </a:lnTo>
                <a:lnTo>
                  <a:pt x="5769" y="4332"/>
                </a:lnTo>
                <a:close/>
                <a:moveTo>
                  <a:pt x="5769" y="3514"/>
                </a:moveTo>
                <a:lnTo>
                  <a:pt x="4300" y="3514"/>
                </a:lnTo>
                <a:lnTo>
                  <a:pt x="4300" y="2853"/>
                </a:lnTo>
                <a:lnTo>
                  <a:pt x="5769" y="2853"/>
                </a:lnTo>
                <a:lnTo>
                  <a:pt x="5769" y="3514"/>
                </a:lnTo>
                <a:close/>
                <a:moveTo>
                  <a:pt x="5769" y="2662"/>
                </a:moveTo>
                <a:lnTo>
                  <a:pt x="4300" y="2662"/>
                </a:lnTo>
                <a:lnTo>
                  <a:pt x="4300" y="1946"/>
                </a:lnTo>
                <a:lnTo>
                  <a:pt x="5769" y="1946"/>
                </a:lnTo>
                <a:lnTo>
                  <a:pt x="5769" y="2662"/>
                </a:lnTo>
                <a:close/>
                <a:moveTo>
                  <a:pt x="5769" y="1755"/>
                </a:moveTo>
                <a:lnTo>
                  <a:pt x="4300" y="1755"/>
                </a:lnTo>
                <a:lnTo>
                  <a:pt x="4300" y="1055"/>
                </a:lnTo>
                <a:lnTo>
                  <a:pt x="5769" y="1055"/>
                </a:lnTo>
                <a:lnTo>
                  <a:pt x="5769" y="1755"/>
                </a:lnTo>
                <a:close/>
                <a:moveTo>
                  <a:pt x="5769" y="864"/>
                </a:moveTo>
                <a:lnTo>
                  <a:pt x="4300" y="864"/>
                </a:lnTo>
                <a:lnTo>
                  <a:pt x="4300" y="191"/>
                </a:lnTo>
                <a:lnTo>
                  <a:pt x="5737" y="191"/>
                </a:lnTo>
                <a:cubicBezTo>
                  <a:pt x="5754" y="191"/>
                  <a:pt x="5769" y="205"/>
                  <a:pt x="5769" y="223"/>
                </a:cubicBezTo>
                <a:lnTo>
                  <a:pt x="5769" y="864"/>
                </a:lnTo>
                <a:close/>
                <a:moveTo>
                  <a:pt x="3963" y="1579"/>
                </a:moveTo>
                <a:lnTo>
                  <a:pt x="2818" y="1579"/>
                </a:lnTo>
                <a:lnTo>
                  <a:pt x="2818" y="1180"/>
                </a:lnTo>
                <a:lnTo>
                  <a:pt x="3963" y="1180"/>
                </a:lnTo>
                <a:lnTo>
                  <a:pt x="3963" y="1579"/>
                </a:lnTo>
                <a:lnTo>
                  <a:pt x="3963" y="1579"/>
                </a:lnTo>
                <a:close/>
              </a:path>
            </a:pathLst>
          </a:custGeom>
          <a:solidFill>
            <a:schemeClr val="bg1"/>
          </a:solidFill>
          <a:ln>
            <a:noFill/>
          </a:ln>
        </p:spPr>
      </p:sp>
      <p:sp>
        <p:nvSpPr>
          <p:cNvPr id="8" name="educational-graphic_42927">
            <a:extLst>
              <a:ext uri="{FF2B5EF4-FFF2-40B4-BE49-F238E27FC236}">
                <a16:creationId xmlns:a16="http://schemas.microsoft.com/office/drawing/2014/main" xmlns="" id="{AD939A4D-9B6B-434F-9956-D0A9A25E01F0}"/>
              </a:ext>
            </a:extLst>
          </p:cNvPr>
          <p:cNvSpPr>
            <a:spLocks noChangeAspect="1"/>
          </p:cNvSpPr>
          <p:nvPr/>
        </p:nvSpPr>
        <p:spPr bwMode="auto">
          <a:xfrm>
            <a:off x="4741550" y="2503337"/>
            <a:ext cx="455594" cy="406282"/>
          </a:xfrm>
          <a:custGeom>
            <a:avLst/>
            <a:gdLst>
              <a:gd name="connsiteX0" fmla="*/ 370392 w 608536"/>
              <a:gd name="connsiteY0" fmla="*/ 352702 h 594971"/>
              <a:gd name="connsiteX1" fmla="*/ 340239 w 608536"/>
              <a:gd name="connsiteY1" fmla="*/ 382819 h 594971"/>
              <a:gd name="connsiteX2" fmla="*/ 370392 w 608536"/>
              <a:gd name="connsiteY2" fmla="*/ 411502 h 594971"/>
              <a:gd name="connsiteX3" fmla="*/ 399110 w 608536"/>
              <a:gd name="connsiteY3" fmla="*/ 382819 h 594971"/>
              <a:gd name="connsiteX4" fmla="*/ 370392 w 608536"/>
              <a:gd name="connsiteY4" fmla="*/ 352702 h 594971"/>
              <a:gd name="connsiteX5" fmla="*/ 219626 w 608536"/>
              <a:gd name="connsiteY5" fmla="*/ 213589 h 594971"/>
              <a:gd name="connsiteX6" fmla="*/ 190909 w 608536"/>
              <a:gd name="connsiteY6" fmla="*/ 242272 h 594971"/>
              <a:gd name="connsiteX7" fmla="*/ 219626 w 608536"/>
              <a:gd name="connsiteY7" fmla="*/ 272389 h 594971"/>
              <a:gd name="connsiteX8" fmla="*/ 248343 w 608536"/>
              <a:gd name="connsiteY8" fmla="*/ 242272 h 594971"/>
              <a:gd name="connsiteX9" fmla="*/ 219626 w 608536"/>
              <a:gd name="connsiteY9" fmla="*/ 213589 h 594971"/>
              <a:gd name="connsiteX10" fmla="*/ 526902 w 608536"/>
              <a:gd name="connsiteY10" fmla="*/ 93120 h 594971"/>
              <a:gd name="connsiteX11" fmla="*/ 498184 w 608536"/>
              <a:gd name="connsiteY11" fmla="*/ 121803 h 594971"/>
              <a:gd name="connsiteX12" fmla="*/ 526902 w 608536"/>
              <a:gd name="connsiteY12" fmla="*/ 150486 h 594971"/>
              <a:gd name="connsiteX13" fmla="*/ 555619 w 608536"/>
              <a:gd name="connsiteY13" fmla="*/ 121803 h 594971"/>
              <a:gd name="connsiteX14" fmla="*/ 526902 w 608536"/>
              <a:gd name="connsiteY14" fmla="*/ 93120 h 594971"/>
              <a:gd name="connsiteX15" fmla="*/ 526902 w 608536"/>
              <a:gd name="connsiteY15" fmla="*/ 68739 h 594971"/>
              <a:gd name="connsiteX16" fmla="*/ 580029 w 608536"/>
              <a:gd name="connsiteY16" fmla="*/ 121803 h 594971"/>
              <a:gd name="connsiteX17" fmla="*/ 526902 w 608536"/>
              <a:gd name="connsiteY17" fmla="*/ 174867 h 594971"/>
              <a:gd name="connsiteX18" fmla="*/ 503928 w 608536"/>
              <a:gd name="connsiteY18" fmla="*/ 169130 h 594971"/>
              <a:gd name="connsiteX19" fmla="*/ 404853 w 608536"/>
              <a:gd name="connsiteY19" fmla="*/ 342663 h 594971"/>
              <a:gd name="connsiteX20" fmla="*/ 423519 w 608536"/>
              <a:gd name="connsiteY20" fmla="*/ 382819 h 594971"/>
              <a:gd name="connsiteX21" fmla="*/ 370392 w 608536"/>
              <a:gd name="connsiteY21" fmla="*/ 435883 h 594971"/>
              <a:gd name="connsiteX22" fmla="*/ 315829 w 608536"/>
              <a:gd name="connsiteY22" fmla="*/ 382819 h 594971"/>
              <a:gd name="connsiteX23" fmla="*/ 325880 w 608536"/>
              <a:gd name="connsiteY23" fmla="*/ 351268 h 594971"/>
              <a:gd name="connsiteX24" fmla="*/ 256959 w 608536"/>
              <a:gd name="connsiteY24" fmla="*/ 280994 h 594971"/>
              <a:gd name="connsiteX25" fmla="*/ 219626 w 608536"/>
              <a:gd name="connsiteY25" fmla="*/ 296770 h 594971"/>
              <a:gd name="connsiteX26" fmla="*/ 189473 w 608536"/>
              <a:gd name="connsiteY26" fmla="*/ 286731 h 594971"/>
              <a:gd name="connsiteX27" fmla="*/ 87526 w 608536"/>
              <a:gd name="connsiteY27" fmla="*/ 420107 h 594971"/>
              <a:gd name="connsiteX28" fmla="*/ 77475 w 608536"/>
              <a:gd name="connsiteY28" fmla="*/ 411502 h 594971"/>
              <a:gd name="connsiteX29" fmla="*/ 179422 w 608536"/>
              <a:gd name="connsiteY29" fmla="*/ 278126 h 594971"/>
              <a:gd name="connsiteX30" fmla="*/ 166499 w 608536"/>
              <a:gd name="connsiteY30" fmla="*/ 242272 h 594971"/>
              <a:gd name="connsiteX31" fmla="*/ 219626 w 608536"/>
              <a:gd name="connsiteY31" fmla="*/ 189208 h 594971"/>
              <a:gd name="connsiteX32" fmla="*/ 272753 w 608536"/>
              <a:gd name="connsiteY32" fmla="*/ 242272 h 594971"/>
              <a:gd name="connsiteX33" fmla="*/ 264138 w 608536"/>
              <a:gd name="connsiteY33" fmla="*/ 272389 h 594971"/>
              <a:gd name="connsiteX34" fmla="*/ 334495 w 608536"/>
              <a:gd name="connsiteY34" fmla="*/ 342663 h 594971"/>
              <a:gd name="connsiteX35" fmla="*/ 370392 w 608536"/>
              <a:gd name="connsiteY35" fmla="*/ 328321 h 594971"/>
              <a:gd name="connsiteX36" fmla="*/ 394802 w 608536"/>
              <a:gd name="connsiteY36" fmla="*/ 335492 h 594971"/>
              <a:gd name="connsiteX37" fmla="*/ 493877 w 608536"/>
              <a:gd name="connsiteY37" fmla="*/ 163393 h 594971"/>
              <a:gd name="connsiteX38" fmla="*/ 473775 w 608536"/>
              <a:gd name="connsiteY38" fmla="*/ 121803 h 594971"/>
              <a:gd name="connsiteX39" fmla="*/ 526902 w 608536"/>
              <a:gd name="connsiteY39" fmla="*/ 68739 h 594971"/>
              <a:gd name="connsiteX40" fmla="*/ 37316 w 608536"/>
              <a:gd name="connsiteY40" fmla="*/ 0 h 594971"/>
              <a:gd name="connsiteX41" fmla="*/ 76067 w 608536"/>
              <a:gd name="connsiteY41" fmla="*/ 60214 h 594971"/>
              <a:gd name="connsiteX42" fmla="*/ 50233 w 608536"/>
              <a:gd name="connsiteY42" fmla="*/ 60214 h 594971"/>
              <a:gd name="connsiteX43" fmla="*/ 50233 w 608536"/>
              <a:gd name="connsiteY43" fmla="*/ 544793 h 594971"/>
              <a:gd name="connsiteX44" fmla="*/ 548256 w 608536"/>
              <a:gd name="connsiteY44" fmla="*/ 544793 h 594971"/>
              <a:gd name="connsiteX45" fmla="*/ 548256 w 608536"/>
              <a:gd name="connsiteY45" fmla="*/ 518987 h 594971"/>
              <a:gd name="connsiteX46" fmla="*/ 608536 w 608536"/>
              <a:gd name="connsiteY46" fmla="*/ 557696 h 594971"/>
              <a:gd name="connsiteX47" fmla="*/ 548256 w 608536"/>
              <a:gd name="connsiteY47" fmla="*/ 594971 h 594971"/>
              <a:gd name="connsiteX48" fmla="*/ 548256 w 608536"/>
              <a:gd name="connsiteY48" fmla="*/ 569165 h 594971"/>
              <a:gd name="connsiteX49" fmla="*/ 25834 w 608536"/>
              <a:gd name="connsiteY49" fmla="*/ 569165 h 594971"/>
              <a:gd name="connsiteX50" fmla="*/ 25834 w 608536"/>
              <a:gd name="connsiteY50" fmla="*/ 60214 h 594971"/>
              <a:gd name="connsiteX51" fmla="*/ 0 w 608536"/>
              <a:gd name="connsiteY51" fmla="*/ 60214 h 59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8536" h="594971">
                <a:moveTo>
                  <a:pt x="370392" y="352702"/>
                </a:moveTo>
                <a:cubicBezTo>
                  <a:pt x="353162" y="352702"/>
                  <a:pt x="340239" y="367043"/>
                  <a:pt x="340239" y="382819"/>
                </a:cubicBezTo>
                <a:cubicBezTo>
                  <a:pt x="340239" y="398595"/>
                  <a:pt x="353162" y="411502"/>
                  <a:pt x="370392" y="411502"/>
                </a:cubicBezTo>
                <a:cubicBezTo>
                  <a:pt x="386187" y="411502"/>
                  <a:pt x="399110" y="398595"/>
                  <a:pt x="399110" y="382819"/>
                </a:cubicBezTo>
                <a:cubicBezTo>
                  <a:pt x="399110" y="367043"/>
                  <a:pt x="386187" y="352702"/>
                  <a:pt x="370392" y="352702"/>
                </a:cubicBezTo>
                <a:close/>
                <a:moveTo>
                  <a:pt x="219626" y="213589"/>
                </a:moveTo>
                <a:cubicBezTo>
                  <a:pt x="203831" y="213589"/>
                  <a:pt x="190909" y="226496"/>
                  <a:pt x="190909" y="242272"/>
                </a:cubicBezTo>
                <a:cubicBezTo>
                  <a:pt x="190909" y="259482"/>
                  <a:pt x="203831" y="272389"/>
                  <a:pt x="219626" y="272389"/>
                </a:cubicBezTo>
                <a:cubicBezTo>
                  <a:pt x="235421" y="272389"/>
                  <a:pt x="248343" y="259482"/>
                  <a:pt x="248343" y="242272"/>
                </a:cubicBezTo>
                <a:cubicBezTo>
                  <a:pt x="248343" y="226496"/>
                  <a:pt x="235421" y="213589"/>
                  <a:pt x="219626" y="213589"/>
                </a:cubicBezTo>
                <a:close/>
                <a:moveTo>
                  <a:pt x="526902" y="93120"/>
                </a:moveTo>
                <a:cubicBezTo>
                  <a:pt x="511107" y="93120"/>
                  <a:pt x="498184" y="106027"/>
                  <a:pt x="498184" y="121803"/>
                </a:cubicBezTo>
                <a:cubicBezTo>
                  <a:pt x="498184" y="137579"/>
                  <a:pt x="511107" y="150486"/>
                  <a:pt x="526902" y="150486"/>
                </a:cubicBezTo>
                <a:cubicBezTo>
                  <a:pt x="542696" y="150486"/>
                  <a:pt x="555619" y="137579"/>
                  <a:pt x="555619" y="121803"/>
                </a:cubicBezTo>
                <a:cubicBezTo>
                  <a:pt x="555619" y="106027"/>
                  <a:pt x="542696" y="93120"/>
                  <a:pt x="526902" y="93120"/>
                </a:cubicBezTo>
                <a:close/>
                <a:moveTo>
                  <a:pt x="526902" y="68739"/>
                </a:moveTo>
                <a:cubicBezTo>
                  <a:pt x="557055" y="68739"/>
                  <a:pt x="580029" y="91685"/>
                  <a:pt x="580029" y="121803"/>
                </a:cubicBezTo>
                <a:cubicBezTo>
                  <a:pt x="580029" y="150486"/>
                  <a:pt x="557055" y="174867"/>
                  <a:pt x="526902" y="174867"/>
                </a:cubicBezTo>
                <a:cubicBezTo>
                  <a:pt x="518287" y="174867"/>
                  <a:pt x="511107" y="173432"/>
                  <a:pt x="503928" y="169130"/>
                </a:cubicBezTo>
                <a:lnTo>
                  <a:pt x="404853" y="342663"/>
                </a:lnTo>
                <a:cubicBezTo>
                  <a:pt x="416340" y="351268"/>
                  <a:pt x="423519" y="365609"/>
                  <a:pt x="423519" y="382819"/>
                </a:cubicBezTo>
                <a:cubicBezTo>
                  <a:pt x="423519" y="411502"/>
                  <a:pt x="399110" y="435883"/>
                  <a:pt x="370392" y="435883"/>
                </a:cubicBezTo>
                <a:cubicBezTo>
                  <a:pt x="340239" y="435883"/>
                  <a:pt x="315829" y="411502"/>
                  <a:pt x="315829" y="382819"/>
                </a:cubicBezTo>
                <a:cubicBezTo>
                  <a:pt x="315829" y="371346"/>
                  <a:pt x="320137" y="359873"/>
                  <a:pt x="325880" y="351268"/>
                </a:cubicBezTo>
                <a:lnTo>
                  <a:pt x="256959" y="280994"/>
                </a:lnTo>
                <a:cubicBezTo>
                  <a:pt x="246907" y="291033"/>
                  <a:pt x="233985" y="296770"/>
                  <a:pt x="219626" y="296770"/>
                </a:cubicBezTo>
                <a:cubicBezTo>
                  <a:pt x="208139" y="296770"/>
                  <a:pt x="198088" y="292467"/>
                  <a:pt x="189473" y="286731"/>
                </a:cubicBezTo>
                <a:lnTo>
                  <a:pt x="87526" y="420107"/>
                </a:lnTo>
                <a:lnTo>
                  <a:pt x="77475" y="411502"/>
                </a:lnTo>
                <a:lnTo>
                  <a:pt x="179422" y="278126"/>
                </a:lnTo>
                <a:cubicBezTo>
                  <a:pt x="172242" y="268087"/>
                  <a:pt x="166499" y="256613"/>
                  <a:pt x="166499" y="242272"/>
                </a:cubicBezTo>
                <a:cubicBezTo>
                  <a:pt x="166499" y="213589"/>
                  <a:pt x="190909" y="189208"/>
                  <a:pt x="219626" y="189208"/>
                </a:cubicBezTo>
                <a:cubicBezTo>
                  <a:pt x="249779" y="189208"/>
                  <a:pt x="272753" y="213589"/>
                  <a:pt x="272753" y="242272"/>
                </a:cubicBezTo>
                <a:cubicBezTo>
                  <a:pt x="272753" y="253745"/>
                  <a:pt x="269881" y="263784"/>
                  <a:pt x="264138" y="272389"/>
                </a:cubicBezTo>
                <a:lnTo>
                  <a:pt x="334495" y="342663"/>
                </a:lnTo>
                <a:cubicBezTo>
                  <a:pt x="343111" y="334058"/>
                  <a:pt x="356034" y="328321"/>
                  <a:pt x="370392" y="328321"/>
                </a:cubicBezTo>
                <a:cubicBezTo>
                  <a:pt x="379007" y="328321"/>
                  <a:pt x="387623" y="331190"/>
                  <a:pt x="394802" y="335492"/>
                </a:cubicBezTo>
                <a:lnTo>
                  <a:pt x="493877" y="163393"/>
                </a:lnTo>
                <a:cubicBezTo>
                  <a:pt x="480954" y="153354"/>
                  <a:pt x="473775" y="139013"/>
                  <a:pt x="473775" y="121803"/>
                </a:cubicBezTo>
                <a:cubicBezTo>
                  <a:pt x="473775" y="91685"/>
                  <a:pt x="496749" y="68739"/>
                  <a:pt x="526902" y="68739"/>
                </a:cubicBezTo>
                <a:close/>
                <a:moveTo>
                  <a:pt x="37316" y="0"/>
                </a:moveTo>
                <a:lnTo>
                  <a:pt x="76067" y="60214"/>
                </a:lnTo>
                <a:lnTo>
                  <a:pt x="50233" y="60214"/>
                </a:lnTo>
                <a:lnTo>
                  <a:pt x="50233" y="544793"/>
                </a:lnTo>
                <a:lnTo>
                  <a:pt x="548256" y="544793"/>
                </a:lnTo>
                <a:lnTo>
                  <a:pt x="548256" y="518987"/>
                </a:lnTo>
                <a:lnTo>
                  <a:pt x="608536" y="557696"/>
                </a:lnTo>
                <a:lnTo>
                  <a:pt x="548256" y="594971"/>
                </a:lnTo>
                <a:lnTo>
                  <a:pt x="548256" y="569165"/>
                </a:lnTo>
                <a:lnTo>
                  <a:pt x="25834" y="569165"/>
                </a:lnTo>
                <a:lnTo>
                  <a:pt x="25834" y="60214"/>
                </a:lnTo>
                <a:lnTo>
                  <a:pt x="0" y="60214"/>
                </a:lnTo>
                <a:close/>
              </a:path>
            </a:pathLst>
          </a:custGeom>
          <a:solidFill>
            <a:schemeClr val="bg1"/>
          </a:solidFill>
          <a:ln>
            <a:noFill/>
          </a:ln>
        </p:spPr>
      </p:sp>
      <p:pic>
        <p:nvPicPr>
          <p:cNvPr id="9" name="Picture 3" descr="C:\Users\Mars\Downloads\hdfs.png">
            <a:extLst>
              <a:ext uri="{FF2B5EF4-FFF2-40B4-BE49-F238E27FC236}">
                <a16:creationId xmlns:a16="http://schemas.microsoft.com/office/drawing/2014/main" xmlns="" id="{67136481-3CC4-4F8B-A808-E5270E22FF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4792" y="4803665"/>
            <a:ext cx="502936" cy="5029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Mars\Downloads\数据源.png">
            <a:extLst>
              <a:ext uri="{FF2B5EF4-FFF2-40B4-BE49-F238E27FC236}">
                <a16:creationId xmlns:a16="http://schemas.microsoft.com/office/drawing/2014/main" xmlns="" id="{C6BEE4B4-4B17-4446-A2B1-CE3AE947F8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0086" y="4803665"/>
            <a:ext cx="502936" cy="5029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Mars\Downloads\数据文件.png">
            <a:extLst>
              <a:ext uri="{FF2B5EF4-FFF2-40B4-BE49-F238E27FC236}">
                <a16:creationId xmlns:a16="http://schemas.microsoft.com/office/drawing/2014/main" xmlns="" id="{57C86E0A-19A0-46FC-8F4B-870D96F861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2439" y="4803665"/>
            <a:ext cx="502936" cy="5029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Mars\Downloads\其他.png">
            <a:extLst>
              <a:ext uri="{FF2B5EF4-FFF2-40B4-BE49-F238E27FC236}">
                <a16:creationId xmlns:a16="http://schemas.microsoft.com/office/drawing/2014/main" xmlns="" id="{61627610-AE3E-4301-BC2C-2CA8FA5362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7144" y="4803665"/>
            <a:ext cx="502936" cy="502936"/>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xmlns="" id="{77ECAFE1-5C2F-4EB7-ACDB-26581B89DA86}"/>
              </a:ext>
            </a:extLst>
          </p:cNvPr>
          <p:cNvSpPr txBox="1"/>
          <p:nvPr/>
        </p:nvSpPr>
        <p:spPr>
          <a:xfrm>
            <a:off x="2418823" y="2534167"/>
            <a:ext cx="1173811" cy="338554"/>
          </a:xfrm>
          <a:prstGeom prst="rect">
            <a:avLst/>
          </a:prstGeom>
          <a:noFill/>
        </p:spPr>
        <p:txBody>
          <a:bodyPr wrap="square" rtlCol="0">
            <a:spAutoFit/>
          </a:bodyPr>
          <a:lstStyle/>
          <a:p>
            <a:r>
              <a:rPr lang="zh-CN" altLang="en-US" sz="1600" dirty="0">
                <a:solidFill>
                  <a:srgbClr val="FFC000"/>
                </a:solidFill>
                <a:latin typeface="微软雅黑" panose="020B0503020204020204" pitchFamily="34" charset="-122"/>
                <a:ea typeface="微软雅黑" panose="020B0503020204020204" pitchFamily="34" charset="-122"/>
              </a:rPr>
              <a:t>报表呈现</a:t>
            </a:r>
          </a:p>
        </p:txBody>
      </p:sp>
      <p:sp>
        <p:nvSpPr>
          <p:cNvPr id="14" name="文本框 13">
            <a:extLst>
              <a:ext uri="{FF2B5EF4-FFF2-40B4-BE49-F238E27FC236}">
                <a16:creationId xmlns:a16="http://schemas.microsoft.com/office/drawing/2014/main" xmlns="" id="{43981E80-721A-4B8C-9C4F-BAA67585E8BC}"/>
              </a:ext>
            </a:extLst>
          </p:cNvPr>
          <p:cNvSpPr txBox="1"/>
          <p:nvPr/>
        </p:nvSpPr>
        <p:spPr>
          <a:xfrm>
            <a:off x="2418823" y="3548425"/>
            <a:ext cx="1173811" cy="338554"/>
          </a:xfrm>
          <a:prstGeom prst="rect">
            <a:avLst/>
          </a:prstGeom>
          <a:noFill/>
        </p:spPr>
        <p:txBody>
          <a:bodyPr wrap="square" rtlCol="0">
            <a:spAutoFit/>
          </a:bodyPr>
          <a:lstStyle/>
          <a:p>
            <a:r>
              <a:rPr lang="zh-CN" altLang="en-US" sz="1600" dirty="0">
                <a:solidFill>
                  <a:srgbClr val="FFC000"/>
                </a:solidFill>
                <a:latin typeface="微软雅黑" panose="020B0503020204020204" pitchFamily="34" charset="-122"/>
                <a:ea typeface="微软雅黑" panose="020B0503020204020204" pitchFamily="34" charset="-122"/>
              </a:rPr>
              <a:t>数据准备</a:t>
            </a:r>
          </a:p>
        </p:txBody>
      </p:sp>
      <p:sp>
        <p:nvSpPr>
          <p:cNvPr id="15" name="文本框 14">
            <a:extLst>
              <a:ext uri="{FF2B5EF4-FFF2-40B4-BE49-F238E27FC236}">
                <a16:creationId xmlns:a16="http://schemas.microsoft.com/office/drawing/2014/main" xmlns="" id="{58B474FC-CB16-42EF-9802-5F7CE11A1DAB}"/>
              </a:ext>
            </a:extLst>
          </p:cNvPr>
          <p:cNvSpPr txBox="1"/>
          <p:nvPr/>
        </p:nvSpPr>
        <p:spPr>
          <a:xfrm>
            <a:off x="3589924" y="3563814"/>
            <a:ext cx="2293122" cy="33855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SQL/</a:t>
            </a:r>
            <a:r>
              <a:rPr lang="zh-CN" altLang="en-US" sz="1600" dirty="0">
                <a:solidFill>
                  <a:schemeClr val="bg1"/>
                </a:solidFill>
                <a:latin typeface="微软雅黑" panose="020B0503020204020204" pitchFamily="34" charset="-122"/>
                <a:ea typeface="微软雅黑" panose="020B0503020204020204" pitchFamily="34" charset="-122"/>
              </a:rPr>
              <a:t>存储过程</a:t>
            </a:r>
            <a:r>
              <a:rPr lang="en-US" altLang="zh-CN" sz="1600" dirty="0">
                <a:solidFill>
                  <a:schemeClr val="bg1"/>
                </a:solidFill>
                <a:latin typeface="微软雅黑" panose="020B0503020204020204" pitchFamily="34" charset="-122"/>
                <a:ea typeface="微软雅黑" panose="020B0503020204020204" pitchFamily="34" charset="-122"/>
              </a:rPr>
              <a:t>/JAVA</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16" name="直接箭头连接符 15">
            <a:extLst>
              <a:ext uri="{FF2B5EF4-FFF2-40B4-BE49-F238E27FC236}">
                <a16:creationId xmlns:a16="http://schemas.microsoft.com/office/drawing/2014/main" xmlns="" id="{34F02A3B-BBCD-40D8-9574-F689F7A04FDF}"/>
              </a:ext>
            </a:extLst>
          </p:cNvPr>
          <p:cNvCxnSpPr>
            <a:cxnSpLocks/>
          </p:cNvCxnSpPr>
          <p:nvPr/>
        </p:nvCxnSpPr>
        <p:spPr>
          <a:xfrm>
            <a:off x="5744121" y="2745863"/>
            <a:ext cx="565077"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xmlns="" id="{AF704FEB-DBBB-4BC9-8ECA-2C8D283EE89C}"/>
              </a:ext>
            </a:extLst>
          </p:cNvPr>
          <p:cNvSpPr txBox="1"/>
          <p:nvPr/>
        </p:nvSpPr>
        <p:spPr>
          <a:xfrm>
            <a:off x="6364907" y="2561197"/>
            <a:ext cx="1330687"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报表工具</a:t>
            </a:r>
          </a:p>
        </p:txBody>
      </p:sp>
      <p:cxnSp>
        <p:nvCxnSpPr>
          <p:cNvPr id="18" name="直接箭头连接符 17">
            <a:extLst>
              <a:ext uri="{FF2B5EF4-FFF2-40B4-BE49-F238E27FC236}">
                <a16:creationId xmlns:a16="http://schemas.microsoft.com/office/drawing/2014/main" xmlns="" id="{2322732E-9ECD-4E3D-96AC-B3BBB9D08DEA}"/>
              </a:ext>
            </a:extLst>
          </p:cNvPr>
          <p:cNvCxnSpPr>
            <a:cxnSpLocks/>
          </p:cNvCxnSpPr>
          <p:nvPr/>
        </p:nvCxnSpPr>
        <p:spPr>
          <a:xfrm>
            <a:off x="5744121" y="3733091"/>
            <a:ext cx="565077"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xmlns="" id="{9BB211F3-761E-49A3-8624-1982876390E1}"/>
              </a:ext>
            </a:extLst>
          </p:cNvPr>
          <p:cNvSpPr txBox="1"/>
          <p:nvPr/>
        </p:nvSpPr>
        <p:spPr>
          <a:xfrm>
            <a:off x="6364907" y="3548425"/>
            <a:ext cx="1330687" cy="369332"/>
          </a:xfrm>
          <a:prstGeom prst="rect">
            <a:avLst/>
          </a:prstGeom>
          <a:noFill/>
        </p:spPr>
        <p:txBody>
          <a:bodyPr wrap="square" rtlCol="0">
            <a:spAutoFit/>
          </a:bodyPr>
          <a:lstStyle/>
          <a:p>
            <a:r>
              <a:rPr lang="zh-CN" altLang="en-US" b="1" dirty="0">
                <a:solidFill>
                  <a:srgbClr val="FFC000"/>
                </a:solidFill>
                <a:latin typeface="微软雅黑" panose="020B0503020204020204" pitchFamily="34" charset="-122"/>
                <a:ea typeface="微软雅黑" panose="020B0503020204020204" pitchFamily="34" charset="-122"/>
              </a:rPr>
              <a:t>硬编码</a:t>
            </a:r>
          </a:p>
        </p:txBody>
      </p:sp>
      <p:sp>
        <p:nvSpPr>
          <p:cNvPr id="20" name="矩形: 圆角 19">
            <a:extLst>
              <a:ext uri="{FF2B5EF4-FFF2-40B4-BE49-F238E27FC236}">
                <a16:creationId xmlns:a16="http://schemas.microsoft.com/office/drawing/2014/main" xmlns="" id="{EDF0E308-1EF8-4F7D-B9EB-FCFB1C2920A8}"/>
              </a:ext>
            </a:extLst>
          </p:cNvPr>
          <p:cNvSpPr/>
          <p:nvPr/>
        </p:nvSpPr>
        <p:spPr>
          <a:xfrm>
            <a:off x="8078749" y="2578380"/>
            <a:ext cx="3115734" cy="2436378"/>
          </a:xfrm>
          <a:prstGeom prst="roundRect">
            <a:avLst>
              <a:gd name="adj" fmla="val 4089"/>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xmlns="" id="{6A32A7D8-73F2-4834-962D-5AD26F7AF8A2}"/>
              </a:ext>
            </a:extLst>
          </p:cNvPr>
          <p:cNvSpPr txBox="1"/>
          <p:nvPr/>
        </p:nvSpPr>
        <p:spPr>
          <a:xfrm>
            <a:off x="8136244" y="2855655"/>
            <a:ext cx="2985734" cy="199471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400" dirty="0">
                <a:solidFill>
                  <a:srgbClr val="FFC000"/>
                </a:solidFill>
                <a:latin typeface="微软雅黑 Light" panose="020B0502040204020203" pitchFamily="34" charset="-122"/>
                <a:ea typeface="微软雅黑 Light" panose="020B0502040204020203" pitchFamily="34" charset="-122"/>
              </a:rPr>
              <a:t>没有普适工具，编写维护困难</a:t>
            </a:r>
            <a:endParaRPr lang="en-US" altLang="zh-CN" sz="1400" dirty="0">
              <a:solidFill>
                <a:srgbClr val="FFC000"/>
              </a:solidFill>
              <a:latin typeface="微软雅黑 Light" panose="020B0502040204020203" pitchFamily="34" charset="-122"/>
              <a:ea typeface="微软雅黑 Light" panose="020B0502040204020203" pitchFamily="34" charset="-122"/>
            </a:endParaRPr>
          </a:p>
          <a:p>
            <a:pPr marL="285750" indent="-285750">
              <a:lnSpc>
                <a:spcPct val="150000"/>
              </a:lnSpc>
              <a:buFont typeface="Wingdings" panose="05000000000000000000" pitchFamily="2" charset="2"/>
              <a:buChar char="Ø"/>
            </a:pPr>
            <a:r>
              <a:rPr lang="zh-CN" altLang="en-US" sz="1400" dirty="0">
                <a:solidFill>
                  <a:srgbClr val="FFC000"/>
                </a:solidFill>
                <a:latin typeface="微软雅黑 Light" panose="020B0502040204020203" pitchFamily="34" charset="-122"/>
                <a:ea typeface="微软雅黑 Light" panose="020B0502040204020203" pitchFamily="34" charset="-122"/>
              </a:rPr>
              <a:t>专业编码，对人员要求高</a:t>
            </a:r>
            <a:endParaRPr lang="en-US" altLang="zh-CN" sz="1400" dirty="0">
              <a:solidFill>
                <a:srgbClr val="FFC000"/>
              </a:solidFill>
              <a:latin typeface="微软雅黑 Light" panose="020B0502040204020203" pitchFamily="34" charset="-122"/>
              <a:ea typeface="微软雅黑 Light" panose="020B0502040204020203" pitchFamily="34" charset="-122"/>
            </a:endParaRPr>
          </a:p>
          <a:p>
            <a:pPr marL="285750" indent="-285750">
              <a:lnSpc>
                <a:spcPct val="150000"/>
              </a:lnSpc>
              <a:buFont typeface="Wingdings" panose="05000000000000000000" pitchFamily="2" charset="2"/>
              <a:buChar char="Ø"/>
            </a:pPr>
            <a:r>
              <a:rPr lang="zh-CN" altLang="en-US" sz="1400" dirty="0">
                <a:solidFill>
                  <a:srgbClr val="FFC000"/>
                </a:solidFill>
                <a:latin typeface="微软雅黑 Light" panose="020B0502040204020203" pitchFamily="34" charset="-122"/>
                <a:ea typeface="微软雅黑 Light" panose="020B0502040204020203" pitchFamily="34" charset="-122"/>
              </a:rPr>
              <a:t>实现周期长，难以适应多变需求</a:t>
            </a:r>
            <a:endParaRPr lang="en-US" altLang="zh-CN" sz="1400" dirty="0">
              <a:solidFill>
                <a:srgbClr val="FFC000"/>
              </a:solidFill>
              <a:latin typeface="微软雅黑 Light" panose="020B0502040204020203" pitchFamily="34" charset="-122"/>
              <a:ea typeface="微软雅黑 Light" panose="020B0502040204020203" pitchFamily="34" charset="-122"/>
            </a:endParaRPr>
          </a:p>
          <a:p>
            <a:pPr marL="285750" indent="-285750">
              <a:lnSpc>
                <a:spcPct val="150000"/>
              </a:lnSpc>
              <a:buFont typeface="Wingdings" panose="05000000000000000000" pitchFamily="2" charset="2"/>
              <a:buChar char="Ø"/>
            </a:pPr>
            <a:r>
              <a:rPr lang="zh-CN" altLang="en-US" sz="1400" dirty="0">
                <a:solidFill>
                  <a:srgbClr val="FFC000"/>
                </a:solidFill>
                <a:latin typeface="微软雅黑 Light" panose="020B0502040204020203" pitchFamily="34" charset="-122"/>
                <a:ea typeface="微软雅黑 Light" panose="020B0502040204020203" pitchFamily="34" charset="-122"/>
              </a:rPr>
              <a:t>耦合性高，无法独立开发</a:t>
            </a:r>
            <a:endParaRPr lang="en-US" altLang="zh-CN" sz="1400" dirty="0">
              <a:solidFill>
                <a:srgbClr val="FFC000"/>
              </a:solidFill>
              <a:latin typeface="微软雅黑 Light" panose="020B0502040204020203" pitchFamily="34" charset="-122"/>
              <a:ea typeface="微软雅黑 Light" panose="020B0502040204020203" pitchFamily="34" charset="-122"/>
            </a:endParaRPr>
          </a:p>
          <a:p>
            <a:pPr marL="285750" indent="-285750">
              <a:lnSpc>
                <a:spcPct val="150000"/>
              </a:lnSpc>
              <a:buFont typeface="Wingdings" panose="05000000000000000000" pitchFamily="2" charset="2"/>
              <a:buChar char="Ø"/>
            </a:pPr>
            <a:r>
              <a:rPr lang="zh-CN" altLang="en-US" sz="1400" dirty="0">
                <a:solidFill>
                  <a:srgbClr val="FFC000"/>
                </a:solidFill>
                <a:latin typeface="微软雅黑 Light" panose="020B0502040204020203" pitchFamily="34" charset="-122"/>
                <a:ea typeface="微软雅黑 Light" panose="020B0502040204020203" pitchFamily="34" charset="-122"/>
              </a:rPr>
              <a:t>运维复杂，修改报表常常要重启应用</a:t>
            </a:r>
            <a:endParaRPr lang="en-US" altLang="zh-CN" sz="1400" dirty="0">
              <a:solidFill>
                <a:srgbClr val="FFC000"/>
              </a:solidFill>
              <a:latin typeface="微软雅黑 Light" panose="020B0502040204020203" pitchFamily="34" charset="-122"/>
              <a:ea typeface="微软雅黑 Light" panose="020B0502040204020203" pitchFamily="34" charset="-122"/>
            </a:endParaRPr>
          </a:p>
        </p:txBody>
      </p:sp>
      <p:sp>
        <p:nvSpPr>
          <p:cNvPr id="22" name="文本框 21">
            <a:extLst>
              <a:ext uri="{FF2B5EF4-FFF2-40B4-BE49-F238E27FC236}">
                <a16:creationId xmlns:a16="http://schemas.microsoft.com/office/drawing/2014/main" xmlns="" id="{BC2C82EF-3245-467F-8951-B2290335D89D}"/>
              </a:ext>
            </a:extLst>
          </p:cNvPr>
          <p:cNvSpPr txBox="1"/>
          <p:nvPr/>
        </p:nvSpPr>
        <p:spPr>
          <a:xfrm>
            <a:off x="2744715" y="5652406"/>
            <a:ext cx="2999406" cy="400110"/>
          </a:xfrm>
          <a:prstGeom prst="rect">
            <a:avLst/>
          </a:prstGeom>
          <a:noFill/>
        </p:spPr>
        <p:txBody>
          <a:bodyPr wrap="square" rtlCol="0">
            <a:spAutoFit/>
          </a:bodyPr>
          <a:lstStyle/>
          <a:p>
            <a:pPr algn="ctr"/>
            <a:r>
              <a:rPr lang="zh-CN" altLang="en-US" sz="2000" dirty="0">
                <a:solidFill>
                  <a:srgbClr val="FFC000"/>
                </a:solidFill>
                <a:latin typeface="微软雅黑" panose="020B0503020204020204" pitchFamily="34" charset="-122"/>
                <a:ea typeface="微软雅黑" panose="020B0503020204020204" pitchFamily="34" charset="-122"/>
              </a:rPr>
              <a:t>传统报表应用二层结构</a:t>
            </a:r>
          </a:p>
        </p:txBody>
      </p:sp>
      <p:cxnSp>
        <p:nvCxnSpPr>
          <p:cNvPr id="23" name="直接箭头连接符 22">
            <a:extLst>
              <a:ext uri="{FF2B5EF4-FFF2-40B4-BE49-F238E27FC236}">
                <a16:creationId xmlns:a16="http://schemas.microsoft.com/office/drawing/2014/main" xmlns="" id="{6E3455D2-B612-4209-9119-63ED7EA8F811}"/>
              </a:ext>
            </a:extLst>
          </p:cNvPr>
          <p:cNvCxnSpPr>
            <a:cxnSpLocks/>
          </p:cNvCxnSpPr>
          <p:nvPr/>
        </p:nvCxnSpPr>
        <p:spPr>
          <a:xfrm>
            <a:off x="7346923" y="3733091"/>
            <a:ext cx="565077"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xmlns="" id="{FE848042-E3F6-4A27-916D-53BC08B11CE7}"/>
              </a:ext>
            </a:extLst>
          </p:cNvPr>
          <p:cNvSpPr txBox="1"/>
          <p:nvPr/>
        </p:nvSpPr>
        <p:spPr>
          <a:xfrm>
            <a:off x="1515265" y="458323"/>
            <a:ext cx="9161482" cy="1138773"/>
          </a:xfrm>
          <a:prstGeom prst="rect">
            <a:avLst/>
          </a:prstGeom>
          <a:noFill/>
        </p:spPr>
        <p:txBody>
          <a:bodyPr wrap="none" rtlCol="0">
            <a:spAutoFit/>
          </a:bodyPr>
          <a:lstStyle/>
          <a:p>
            <a:pPr algn="ctr"/>
            <a:r>
              <a:rPr lang="zh-CN" altLang="en-US"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图解</a:t>
            </a:r>
            <a:endParaRPr lang="en-US" altLang="zh-CN"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2800" dirty="0">
                <a:solidFill>
                  <a:srgbClr val="FFC000"/>
                </a:solidFill>
                <a:latin typeface="锐字逼格青春粗黑体简2.0" panose="02010604000000000000" pitchFamily="2" charset="-122"/>
                <a:ea typeface="锐字逼格青春粗黑体简2.0" panose="02010604000000000000" pitchFamily="2" charset="-122"/>
              </a:rPr>
              <a:t>报表工具只能搞定报表呈现环节，但搞不定数据准备环节</a:t>
            </a:r>
            <a:endParaRPr lang="zh-CN" altLang="en-US" sz="4000" dirty="0">
              <a:solidFill>
                <a:srgbClr val="FFC000"/>
              </a:solidFill>
              <a:latin typeface="锐字逼格青春粗黑体简2.0" panose="02010604000000000000" pitchFamily="2" charset="-122"/>
              <a:ea typeface="锐字逼格青春粗黑体简2.0" panose="02010604000000000000" pitchFamily="2" charset="-122"/>
            </a:endParaRPr>
          </a:p>
        </p:txBody>
      </p:sp>
      <p:sp>
        <p:nvSpPr>
          <p:cNvPr id="25" name="文本框 24">
            <a:extLst>
              <a:ext uri="{FF2B5EF4-FFF2-40B4-BE49-F238E27FC236}">
                <a16:creationId xmlns:a16="http://schemas.microsoft.com/office/drawing/2014/main" xmlns="" id="{D1A5BE42-645D-4B38-875A-FC42F6CFBDEA}"/>
              </a:ext>
            </a:extLst>
          </p:cNvPr>
          <p:cNvSpPr txBox="1"/>
          <p:nvPr/>
        </p:nvSpPr>
        <p:spPr>
          <a:xfrm>
            <a:off x="7491854" y="5079050"/>
            <a:ext cx="4433848" cy="523220"/>
          </a:xfrm>
          <a:prstGeom prst="rect">
            <a:avLst/>
          </a:prstGeom>
          <a:noFill/>
        </p:spPr>
        <p:txBody>
          <a:bodyPr wrap="square" rtlCol="0">
            <a:spAutoFit/>
          </a:bodyPr>
          <a:lstStyle/>
          <a:p>
            <a:pPr algn="ctr"/>
            <a:r>
              <a:rPr lang="zh-CN" altLang="en-US" sz="2800" dirty="0">
                <a:latin typeface="锐字逼格青春粗黑体简2.0" panose="02010604000000000000" pitchFamily="2" charset="-122"/>
                <a:ea typeface="锐字逼格青春粗黑体简2.0" panose="02010604000000000000" pitchFamily="2" charset="-122"/>
              </a:rPr>
              <a:t>这些都是赤裸裸的难题啊！</a:t>
            </a:r>
          </a:p>
        </p:txBody>
      </p:sp>
    </p:spTree>
    <p:extLst>
      <p:ext uri="{BB962C8B-B14F-4D97-AF65-F5344CB8AC3E}">
        <p14:creationId xmlns:p14="http://schemas.microsoft.com/office/powerpoint/2010/main" val="14647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0E52515F-C1B6-4DBA-BA82-F7971E1748CB}"/>
              </a:ext>
            </a:extLst>
          </p:cNvPr>
          <p:cNvSpPr txBox="1"/>
          <p:nvPr/>
        </p:nvSpPr>
        <p:spPr>
          <a:xfrm>
            <a:off x="3951828" y="458323"/>
            <a:ext cx="4288353" cy="1323439"/>
          </a:xfrm>
          <a:prstGeom prst="rect">
            <a:avLst/>
          </a:prstGeom>
          <a:noFill/>
        </p:spPr>
        <p:txBody>
          <a:bodyPr wrap="none" rtlCol="0">
            <a:spAutoFit/>
          </a:bodyPr>
          <a:lstStyle/>
          <a:p>
            <a:pPr algn="ctr"/>
            <a:r>
              <a:rPr lang="zh-CN" altLang="en-US" sz="40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有了报表工具后</a:t>
            </a:r>
            <a:endParaRPr lang="en-US" altLang="zh-CN" sz="4000" dirty="0">
              <a:solidFill>
                <a:schemeClr val="bg1">
                  <a:lumMod val="65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40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还面临哪些问题？</a:t>
            </a:r>
          </a:p>
        </p:txBody>
      </p:sp>
      <p:sp>
        <p:nvSpPr>
          <p:cNvPr id="8" name="矩形 7">
            <a:extLst>
              <a:ext uri="{FF2B5EF4-FFF2-40B4-BE49-F238E27FC236}">
                <a16:creationId xmlns:a16="http://schemas.microsoft.com/office/drawing/2014/main" xmlns="" id="{1C65DAF8-5154-4F57-BC1F-88688C7F69BE}"/>
              </a:ext>
            </a:extLst>
          </p:cNvPr>
          <p:cNvSpPr/>
          <p:nvPr/>
        </p:nvSpPr>
        <p:spPr>
          <a:xfrm>
            <a:off x="839788" y="2095550"/>
            <a:ext cx="5110075" cy="4151727"/>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457C3676-C5FA-4E82-9963-9ABB0778C504}"/>
              </a:ext>
            </a:extLst>
          </p:cNvPr>
          <p:cNvSpPr/>
          <p:nvPr/>
        </p:nvSpPr>
        <p:spPr>
          <a:xfrm>
            <a:off x="1756356" y="2394321"/>
            <a:ext cx="2954655" cy="646331"/>
          </a:xfrm>
          <a:prstGeom prst="rect">
            <a:avLst/>
          </a:prstGeom>
        </p:spPr>
        <p:txBody>
          <a:bodyPr wrap="none">
            <a:spAutoFit/>
          </a:bodyPr>
          <a:lstStyle/>
          <a:p>
            <a:pPr algn="ctr"/>
            <a:r>
              <a:rPr lang="zh-CN" altLang="en-US" sz="3600" dirty="0">
                <a:solidFill>
                  <a:schemeClr val="bg1">
                    <a:lumMod val="75000"/>
                  </a:schemeClr>
                </a:solidFill>
                <a:latin typeface="锐字逼格青春粗黑体简2.0" panose="02010604000000000000" pitchFamily="2" charset="-122"/>
                <a:ea typeface="锐字逼格青春粗黑体简2.0" panose="02010604000000000000" pitchFamily="2" charset="-122"/>
              </a:rPr>
              <a:t>报表没完没了</a:t>
            </a:r>
          </a:p>
        </p:txBody>
      </p:sp>
      <p:sp>
        <p:nvSpPr>
          <p:cNvPr id="11" name="文本框 10">
            <a:extLst>
              <a:ext uri="{FF2B5EF4-FFF2-40B4-BE49-F238E27FC236}">
                <a16:creationId xmlns:a16="http://schemas.microsoft.com/office/drawing/2014/main" xmlns="" id="{C8B0632E-E413-4541-A326-F2098D7C65DD}"/>
              </a:ext>
            </a:extLst>
          </p:cNvPr>
          <p:cNvSpPr txBox="1"/>
          <p:nvPr/>
        </p:nvSpPr>
        <p:spPr>
          <a:xfrm>
            <a:off x="1083773" y="3339423"/>
            <a:ext cx="4622104" cy="1881284"/>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需求多变，报表总也做不完，累！</a:t>
            </a:r>
            <a:endParaRPr lang="en-US" altLang="zh-CN" sz="2000" dirty="0">
              <a:solidFill>
                <a:schemeClr val="bg1">
                  <a:lumMod val="85000"/>
                </a:schemeClr>
              </a:solidFill>
              <a:latin typeface="+mj-ea"/>
              <a:ea typeface="+mj-ea"/>
            </a:endParaRPr>
          </a:p>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很多技术力量投入报表开发，却还是疲于应付</a:t>
            </a:r>
            <a:endParaRPr lang="en-US" altLang="zh-CN" sz="2000" dirty="0">
              <a:solidFill>
                <a:schemeClr val="bg1">
                  <a:lumMod val="85000"/>
                </a:schemeClr>
              </a:solidFill>
              <a:latin typeface="+mj-ea"/>
              <a:ea typeface="+mj-ea"/>
            </a:endParaRPr>
          </a:p>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技术高手用来做报表，感觉很浪费</a:t>
            </a:r>
            <a:endParaRPr lang="en-US" altLang="zh-CN" sz="2000" dirty="0">
              <a:solidFill>
                <a:schemeClr val="bg1">
                  <a:lumMod val="85000"/>
                </a:schemeClr>
              </a:solidFill>
              <a:latin typeface="+mj-ea"/>
              <a:ea typeface="+mj-ea"/>
            </a:endParaRPr>
          </a:p>
        </p:txBody>
      </p:sp>
      <p:sp>
        <p:nvSpPr>
          <p:cNvPr id="12" name="矩形 11">
            <a:extLst>
              <a:ext uri="{FF2B5EF4-FFF2-40B4-BE49-F238E27FC236}">
                <a16:creationId xmlns:a16="http://schemas.microsoft.com/office/drawing/2014/main" xmlns="" id="{14124E28-AF56-4990-9D9B-6A86571F55E4}"/>
              </a:ext>
            </a:extLst>
          </p:cNvPr>
          <p:cNvSpPr/>
          <p:nvPr/>
        </p:nvSpPr>
        <p:spPr>
          <a:xfrm>
            <a:off x="6242139" y="2095550"/>
            <a:ext cx="5110075" cy="4151727"/>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98779402-03E9-4D04-8E43-4AE1D0B1CA1D}"/>
              </a:ext>
            </a:extLst>
          </p:cNvPr>
          <p:cNvSpPr/>
          <p:nvPr/>
        </p:nvSpPr>
        <p:spPr>
          <a:xfrm>
            <a:off x="7158707" y="2394321"/>
            <a:ext cx="2954655" cy="646331"/>
          </a:xfrm>
          <a:prstGeom prst="rect">
            <a:avLst/>
          </a:prstGeom>
        </p:spPr>
        <p:txBody>
          <a:bodyPr wrap="none">
            <a:spAutoFit/>
          </a:bodyPr>
          <a:lstStyle/>
          <a:p>
            <a:pPr algn="ctr"/>
            <a:r>
              <a:rPr lang="zh-CN" altLang="en-US" sz="3600" dirty="0">
                <a:solidFill>
                  <a:srgbClr val="FFC000"/>
                </a:solidFill>
                <a:latin typeface="锐字逼格青春粗黑体简2.0" panose="02010604000000000000" pitchFamily="2" charset="-122"/>
                <a:ea typeface="锐字逼格青春粗黑体简2.0" panose="02010604000000000000" pitchFamily="2" charset="-122"/>
              </a:rPr>
              <a:t>报表性能太低</a:t>
            </a:r>
          </a:p>
        </p:txBody>
      </p:sp>
      <p:sp>
        <p:nvSpPr>
          <p:cNvPr id="14" name="文本框 13">
            <a:extLst>
              <a:ext uri="{FF2B5EF4-FFF2-40B4-BE49-F238E27FC236}">
                <a16:creationId xmlns:a16="http://schemas.microsoft.com/office/drawing/2014/main" xmlns="" id="{8755BB21-EAE0-424E-B302-3BF11C704600}"/>
              </a:ext>
            </a:extLst>
          </p:cNvPr>
          <p:cNvSpPr txBox="1"/>
          <p:nvPr/>
        </p:nvSpPr>
        <p:spPr>
          <a:xfrm>
            <a:off x="6486124" y="3339423"/>
            <a:ext cx="4622104" cy="2346283"/>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查询一次要等几分钟</a:t>
            </a:r>
            <a:endParaRPr lang="en-US" altLang="zh-CN" sz="2000" dirty="0">
              <a:solidFill>
                <a:schemeClr val="bg1">
                  <a:lumMod val="85000"/>
                </a:schemeClr>
              </a:solidFill>
              <a:latin typeface="+mj-ea"/>
              <a:ea typeface="+mj-ea"/>
            </a:endParaRPr>
          </a:p>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数据库很忙，报表查询响应慢</a:t>
            </a:r>
            <a:endParaRPr lang="en-US" altLang="zh-CN" sz="2000" dirty="0">
              <a:solidFill>
                <a:schemeClr val="bg1">
                  <a:lumMod val="85000"/>
                </a:schemeClr>
              </a:solidFill>
              <a:latin typeface="+mj-ea"/>
              <a:ea typeface="+mj-ea"/>
            </a:endParaRPr>
          </a:p>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数据量太大，报表响应不及时</a:t>
            </a:r>
            <a:endParaRPr lang="en-US" altLang="zh-CN" sz="2000" dirty="0">
              <a:solidFill>
                <a:schemeClr val="bg1">
                  <a:lumMod val="85000"/>
                </a:schemeClr>
              </a:solidFill>
              <a:latin typeface="+mj-ea"/>
              <a:ea typeface="+mj-ea"/>
            </a:endParaRPr>
          </a:p>
          <a:p>
            <a:pPr marL="342900" indent="-342900">
              <a:lnSpc>
                <a:spcPct val="150000"/>
              </a:lnSpc>
              <a:buFont typeface="Wingdings" panose="05000000000000000000" pitchFamily="2" charset="2"/>
              <a:buChar char="p"/>
            </a:pPr>
            <a:r>
              <a:rPr lang="zh-CN" altLang="en-US" sz="2000" dirty="0">
                <a:solidFill>
                  <a:schemeClr val="bg1">
                    <a:lumMod val="85000"/>
                  </a:schemeClr>
                </a:solidFill>
                <a:latin typeface="+mj-ea"/>
                <a:ea typeface="+mj-ea"/>
              </a:rPr>
              <a:t>优化多次，效果不明显</a:t>
            </a:r>
            <a:endParaRPr lang="en-US" altLang="zh-CN" sz="2000" dirty="0">
              <a:solidFill>
                <a:schemeClr val="bg1">
                  <a:lumMod val="85000"/>
                </a:schemeClr>
              </a:solidFill>
              <a:latin typeface="+mj-ea"/>
              <a:ea typeface="+mj-ea"/>
            </a:endParaRPr>
          </a:p>
          <a:p>
            <a:pPr marL="342900" indent="-342900">
              <a:lnSpc>
                <a:spcPct val="150000"/>
              </a:lnSpc>
              <a:buFont typeface="Wingdings" panose="05000000000000000000" pitchFamily="2" charset="2"/>
              <a:buChar char="p"/>
            </a:pPr>
            <a:endParaRPr lang="en-US" altLang="zh-CN" sz="2000" dirty="0">
              <a:solidFill>
                <a:schemeClr val="bg1">
                  <a:lumMod val="85000"/>
                </a:schemeClr>
              </a:solidFill>
              <a:latin typeface="+mj-ea"/>
              <a:ea typeface="+mj-ea"/>
            </a:endParaRPr>
          </a:p>
        </p:txBody>
      </p:sp>
    </p:spTree>
    <p:extLst>
      <p:ext uri="{BB962C8B-B14F-4D97-AF65-F5344CB8AC3E}">
        <p14:creationId xmlns:p14="http://schemas.microsoft.com/office/powerpoint/2010/main" val="267048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D38B5C01-4D0C-4A7F-9502-D0072AA71885}"/>
              </a:ext>
            </a:extLst>
          </p:cNvPr>
          <p:cNvSpPr txBox="1"/>
          <p:nvPr/>
        </p:nvSpPr>
        <p:spPr>
          <a:xfrm>
            <a:off x="768378" y="700091"/>
            <a:ext cx="542592" cy="5632311"/>
          </a:xfrm>
          <a:prstGeom prst="rect">
            <a:avLst/>
          </a:prstGeom>
          <a:noFill/>
        </p:spPr>
        <p:txBody>
          <a:bodyPr wrap="square" rtlCol="0">
            <a:spAutoFit/>
          </a:bodyPr>
          <a:lstStyle/>
          <a:p>
            <a:pPr algn="ctr"/>
            <a:r>
              <a:rPr lang="zh-CN" altLang="en-US"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报表为什么查询慢？</a:t>
            </a:r>
            <a:endParaRPr lang="en-US" altLang="zh-CN"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endParaRPr>
          </a:p>
        </p:txBody>
      </p:sp>
      <p:grpSp>
        <p:nvGrpSpPr>
          <p:cNvPr id="5" name="组合 4">
            <a:extLst>
              <a:ext uri="{FF2B5EF4-FFF2-40B4-BE49-F238E27FC236}">
                <a16:creationId xmlns:a16="http://schemas.microsoft.com/office/drawing/2014/main" xmlns="" id="{BD131DF7-81CD-404F-8C95-B9C6DEE4272B}"/>
              </a:ext>
            </a:extLst>
          </p:cNvPr>
          <p:cNvGrpSpPr/>
          <p:nvPr/>
        </p:nvGrpSpPr>
        <p:grpSpPr>
          <a:xfrm>
            <a:off x="3164365" y="674105"/>
            <a:ext cx="2917003" cy="503723"/>
            <a:chOff x="2372712" y="1387366"/>
            <a:chExt cx="2199532" cy="796158"/>
          </a:xfrm>
          <a:solidFill>
            <a:schemeClr val="bg2"/>
          </a:solidFill>
        </p:grpSpPr>
        <p:sp>
          <p:nvSpPr>
            <p:cNvPr id="6" name="对话气泡: 圆角矩形 5">
              <a:extLst>
                <a:ext uri="{FF2B5EF4-FFF2-40B4-BE49-F238E27FC236}">
                  <a16:creationId xmlns:a16="http://schemas.microsoft.com/office/drawing/2014/main" xmlns="" id="{41D2081F-AEDF-4BCA-A701-654FE56A8B87}"/>
                </a:ext>
              </a:extLst>
            </p:cNvPr>
            <p:cNvSpPr/>
            <p:nvPr/>
          </p:nvSpPr>
          <p:spPr>
            <a:xfrm>
              <a:off x="2372712" y="1387366"/>
              <a:ext cx="2199532" cy="796158"/>
            </a:xfrm>
            <a:prstGeom prst="wedgeRoundRectCallout">
              <a:avLst>
                <a:gd name="adj1" fmla="val -53782"/>
                <a:gd name="adj2" fmla="val 1705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7" name="文本框 6">
              <a:extLst>
                <a:ext uri="{FF2B5EF4-FFF2-40B4-BE49-F238E27FC236}">
                  <a16:creationId xmlns:a16="http://schemas.microsoft.com/office/drawing/2014/main" xmlns="" id="{C0E26F87-FE70-4759-8586-F5EA714430E9}"/>
                </a:ext>
              </a:extLst>
            </p:cNvPr>
            <p:cNvSpPr txBox="1"/>
            <p:nvPr/>
          </p:nvSpPr>
          <p:spPr>
            <a:xfrm>
              <a:off x="2387074" y="1476656"/>
              <a:ext cx="1994824" cy="535101"/>
            </a:xfrm>
            <a:prstGeom prst="rect">
              <a:avLst/>
            </a:prstGeom>
            <a:grpFill/>
          </p:spPr>
          <p:txBody>
            <a:bodyPr wrap="square" rtlCol="0">
              <a:spAutoFit/>
            </a:bodyPr>
            <a:lstStyle/>
            <a:p>
              <a:pPr algn="l">
                <a:spcBef>
                  <a:spcPts val="600"/>
                </a:spcBef>
              </a:pPr>
              <a:r>
                <a:rPr lang="zh-CN" altLang="en-US" sz="1600" kern="0" dirty="0">
                  <a:latin typeface="微软雅黑 Light" panose="020B0502040204020203" pitchFamily="34" charset="-122"/>
                  <a:ea typeface="微软雅黑 Light" panose="020B0502040204020203" pitchFamily="34" charset="-122"/>
                  <a:cs typeface="+mn-ea"/>
                  <a:sym typeface="+mn-lt"/>
                </a:rPr>
                <a:t>亲，报表为什么查询很慢？</a:t>
              </a:r>
            </a:p>
          </p:txBody>
        </p:sp>
      </p:grpSp>
      <p:grpSp>
        <p:nvGrpSpPr>
          <p:cNvPr id="8" name="组合 7">
            <a:extLst>
              <a:ext uri="{FF2B5EF4-FFF2-40B4-BE49-F238E27FC236}">
                <a16:creationId xmlns:a16="http://schemas.microsoft.com/office/drawing/2014/main" xmlns="" id="{E216A0D3-F4CA-48B7-AE9E-06AAA1D33927}"/>
              </a:ext>
            </a:extLst>
          </p:cNvPr>
          <p:cNvGrpSpPr/>
          <p:nvPr/>
        </p:nvGrpSpPr>
        <p:grpSpPr>
          <a:xfrm>
            <a:off x="3164365" y="1957672"/>
            <a:ext cx="3841913" cy="463219"/>
            <a:chOff x="2372711" y="1387366"/>
            <a:chExt cx="2364501" cy="796158"/>
          </a:xfrm>
          <a:solidFill>
            <a:schemeClr val="bg2"/>
          </a:solidFill>
        </p:grpSpPr>
        <p:sp>
          <p:nvSpPr>
            <p:cNvPr id="9" name="对话气泡: 圆角矩形 8">
              <a:extLst>
                <a:ext uri="{FF2B5EF4-FFF2-40B4-BE49-F238E27FC236}">
                  <a16:creationId xmlns:a16="http://schemas.microsoft.com/office/drawing/2014/main" xmlns="" id="{CE81A187-F7E6-479D-8DB1-9A7CBF83241C}"/>
                </a:ext>
              </a:extLst>
            </p:cNvPr>
            <p:cNvSpPr/>
            <p:nvPr/>
          </p:nvSpPr>
          <p:spPr>
            <a:xfrm>
              <a:off x="2372711" y="1387366"/>
              <a:ext cx="2364501" cy="796158"/>
            </a:xfrm>
            <a:prstGeom prst="wedgeRoundRectCallout">
              <a:avLst>
                <a:gd name="adj1" fmla="val -51670"/>
                <a:gd name="adj2" fmla="val 1893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10" name="文本框 9">
              <a:extLst>
                <a:ext uri="{FF2B5EF4-FFF2-40B4-BE49-F238E27FC236}">
                  <a16:creationId xmlns:a16="http://schemas.microsoft.com/office/drawing/2014/main" xmlns="" id="{71C4AEDE-C162-4132-8A72-924F8ABD186D}"/>
                </a:ext>
              </a:extLst>
            </p:cNvPr>
            <p:cNvSpPr txBox="1"/>
            <p:nvPr/>
          </p:nvSpPr>
          <p:spPr>
            <a:xfrm>
              <a:off x="2386433" y="1489114"/>
              <a:ext cx="2130895" cy="584776"/>
            </a:xfrm>
            <a:prstGeom prst="rect">
              <a:avLst/>
            </a:prstGeom>
            <a:grpFill/>
          </p:spPr>
          <p:txBody>
            <a:bodyPr wrap="square" rtlCol="0">
              <a:spAutoFit/>
            </a:bodyPr>
            <a:lstStyle/>
            <a:p>
              <a:pPr>
                <a:spcBef>
                  <a:spcPts val="600"/>
                </a:spcBef>
              </a:pPr>
              <a:r>
                <a:rPr lang="zh-CN" altLang="en-US" sz="1600" kern="0" dirty="0">
                  <a:latin typeface="微软雅黑 Light" panose="020B0502040204020203" pitchFamily="34" charset="-122"/>
                  <a:ea typeface="微软雅黑 Light" panose="020B0502040204020203" pitchFamily="34" charset="-122"/>
                  <a:cs typeface="+mn-ea"/>
                  <a:sym typeface="+mn-lt"/>
                </a:rPr>
                <a:t>使用报表工具能优化吗？</a:t>
              </a:r>
            </a:p>
          </p:txBody>
        </p:sp>
      </p:grpSp>
      <p:grpSp>
        <p:nvGrpSpPr>
          <p:cNvPr id="11" name="组合 10">
            <a:extLst>
              <a:ext uri="{FF2B5EF4-FFF2-40B4-BE49-F238E27FC236}">
                <a16:creationId xmlns:a16="http://schemas.microsoft.com/office/drawing/2014/main" xmlns="" id="{65426814-D882-4E7E-8675-8A4ED804A9AD}"/>
              </a:ext>
            </a:extLst>
          </p:cNvPr>
          <p:cNvGrpSpPr/>
          <p:nvPr/>
        </p:nvGrpSpPr>
        <p:grpSpPr>
          <a:xfrm>
            <a:off x="4205556" y="2564310"/>
            <a:ext cx="7146636" cy="736265"/>
            <a:chOff x="2372712" y="1387366"/>
            <a:chExt cx="2199532" cy="796158"/>
          </a:xfrm>
          <a:solidFill>
            <a:srgbClr val="468BFC"/>
          </a:solidFill>
        </p:grpSpPr>
        <p:sp>
          <p:nvSpPr>
            <p:cNvPr id="12" name="对话气泡: 圆角矩形 11">
              <a:extLst>
                <a:ext uri="{FF2B5EF4-FFF2-40B4-BE49-F238E27FC236}">
                  <a16:creationId xmlns:a16="http://schemas.microsoft.com/office/drawing/2014/main" xmlns="" id="{0030F02E-D94C-45A0-8809-D26717CB5665}"/>
                </a:ext>
              </a:extLst>
            </p:cNvPr>
            <p:cNvSpPr/>
            <p:nvPr/>
          </p:nvSpPr>
          <p:spPr>
            <a:xfrm>
              <a:off x="2372712" y="1387366"/>
              <a:ext cx="2199532" cy="796158"/>
            </a:xfrm>
            <a:prstGeom prst="wedgeRoundRectCallout">
              <a:avLst>
                <a:gd name="adj1" fmla="val 50875"/>
                <a:gd name="adj2" fmla="val 22243"/>
                <a:gd name="adj3" fmla="val 16667"/>
              </a:avLst>
            </a:prstGeom>
            <a:solidFill>
              <a:srgbClr val="F49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13" name="文本框 12">
              <a:extLst>
                <a:ext uri="{FF2B5EF4-FFF2-40B4-BE49-F238E27FC236}">
                  <a16:creationId xmlns:a16="http://schemas.microsoft.com/office/drawing/2014/main" xmlns="" id="{7C877EF7-E860-4D00-A45C-C4F6BE6F60FD}"/>
                </a:ext>
              </a:extLst>
            </p:cNvPr>
            <p:cNvSpPr txBox="1"/>
            <p:nvPr/>
          </p:nvSpPr>
          <p:spPr>
            <a:xfrm>
              <a:off x="2411815" y="1444238"/>
              <a:ext cx="2125802" cy="632345"/>
            </a:xfrm>
            <a:prstGeom prst="rect">
              <a:avLst/>
            </a:prstGeom>
            <a:noFill/>
          </p:spPr>
          <p:txBody>
            <a:bodyPr wrap="square" rtlCol="0">
              <a:spAutoFit/>
            </a:bodyPr>
            <a:lstStyle/>
            <a:p>
              <a:pPr>
                <a:spcBef>
                  <a:spcPts val="600"/>
                </a:spcBef>
              </a:pPr>
              <a:r>
                <a:rPr lang="zh-CN" altLang="en-US" sz="1600" dirty="0">
                  <a:latin typeface="微软雅黑 Light" panose="020B0502040204020203" pitchFamily="34" charset="-122"/>
                  <a:ea typeface="微软雅黑 Light" panose="020B0502040204020203" pitchFamily="34" charset="-122"/>
                </a:rPr>
                <a:t>不能！报表工具主要负责数据呈现，虽然报表工具也有一定的计算能力，但这个能力很弱，完全搞不定报表性能问题！</a:t>
              </a:r>
              <a:endParaRPr lang="zh-CN" altLang="en-US" sz="1600" kern="0" dirty="0">
                <a:latin typeface="微软雅黑 Light" panose="020B0502040204020203" pitchFamily="34" charset="-122"/>
                <a:ea typeface="微软雅黑 Light" panose="020B0502040204020203" pitchFamily="34" charset="-122"/>
                <a:cs typeface="+mn-ea"/>
                <a:sym typeface="+mn-lt"/>
              </a:endParaRPr>
            </a:p>
          </p:txBody>
        </p:sp>
      </p:grpSp>
      <p:grpSp>
        <p:nvGrpSpPr>
          <p:cNvPr id="14" name="组合 13">
            <a:extLst>
              <a:ext uri="{FF2B5EF4-FFF2-40B4-BE49-F238E27FC236}">
                <a16:creationId xmlns:a16="http://schemas.microsoft.com/office/drawing/2014/main" xmlns="" id="{B6799BF0-CE5C-46E8-B711-F1E026BF839F}"/>
              </a:ext>
            </a:extLst>
          </p:cNvPr>
          <p:cNvGrpSpPr/>
          <p:nvPr/>
        </p:nvGrpSpPr>
        <p:grpSpPr>
          <a:xfrm>
            <a:off x="3164365" y="3457048"/>
            <a:ext cx="4861413" cy="463219"/>
            <a:chOff x="2372711" y="1387366"/>
            <a:chExt cx="2640723" cy="796158"/>
          </a:xfrm>
          <a:solidFill>
            <a:schemeClr val="bg2"/>
          </a:solidFill>
        </p:grpSpPr>
        <p:sp>
          <p:nvSpPr>
            <p:cNvPr id="15" name="对话气泡: 圆角矩形 14">
              <a:extLst>
                <a:ext uri="{FF2B5EF4-FFF2-40B4-BE49-F238E27FC236}">
                  <a16:creationId xmlns:a16="http://schemas.microsoft.com/office/drawing/2014/main" xmlns="" id="{6C468679-73D8-4D60-8EDB-1D1D78193721}"/>
                </a:ext>
              </a:extLst>
            </p:cNvPr>
            <p:cNvSpPr/>
            <p:nvPr/>
          </p:nvSpPr>
          <p:spPr>
            <a:xfrm>
              <a:off x="2372711" y="1387366"/>
              <a:ext cx="2640723" cy="796158"/>
            </a:xfrm>
            <a:prstGeom prst="wedgeRoundRectCallout">
              <a:avLst>
                <a:gd name="adj1" fmla="val -52031"/>
                <a:gd name="adj2" fmla="val 1893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16" name="文本框 15">
              <a:extLst>
                <a:ext uri="{FF2B5EF4-FFF2-40B4-BE49-F238E27FC236}">
                  <a16:creationId xmlns:a16="http://schemas.microsoft.com/office/drawing/2014/main" xmlns="" id="{6B33B407-154B-4CAE-B106-DBCBFBFD9955}"/>
                </a:ext>
              </a:extLst>
            </p:cNvPr>
            <p:cNvSpPr txBox="1"/>
            <p:nvPr/>
          </p:nvSpPr>
          <p:spPr>
            <a:xfrm>
              <a:off x="2388096" y="1489114"/>
              <a:ext cx="2625338" cy="581890"/>
            </a:xfrm>
            <a:prstGeom prst="rect">
              <a:avLst/>
            </a:prstGeom>
            <a:grpFill/>
          </p:spPr>
          <p:txBody>
            <a:bodyPr wrap="square" rtlCol="0">
              <a:spAutoFit/>
            </a:bodyPr>
            <a:lstStyle/>
            <a:p>
              <a:pPr>
                <a:spcBef>
                  <a:spcPts val="600"/>
                </a:spcBef>
              </a:pPr>
              <a:r>
                <a:rPr lang="zh-CN" altLang="en-US" sz="1600" kern="0" dirty="0">
                  <a:latin typeface="微软雅黑 Light" panose="020B0502040204020203" pitchFamily="34" charset="-122"/>
                  <a:ea typeface="微软雅黑 Light" panose="020B0502040204020203" pitchFamily="34" charset="-122"/>
                  <a:cs typeface="+mn-ea"/>
                  <a:sym typeface="+mn-lt"/>
                </a:rPr>
                <a:t>通过数据库能搞定吗？</a:t>
              </a:r>
            </a:p>
          </p:txBody>
        </p:sp>
      </p:grpSp>
      <p:grpSp>
        <p:nvGrpSpPr>
          <p:cNvPr id="17" name="组合 16">
            <a:extLst>
              <a:ext uri="{FF2B5EF4-FFF2-40B4-BE49-F238E27FC236}">
                <a16:creationId xmlns:a16="http://schemas.microsoft.com/office/drawing/2014/main" xmlns="" id="{917A8BC0-2875-45E9-8DD4-F39ED7B8FECD}"/>
              </a:ext>
            </a:extLst>
          </p:cNvPr>
          <p:cNvGrpSpPr/>
          <p:nvPr/>
        </p:nvGrpSpPr>
        <p:grpSpPr>
          <a:xfrm>
            <a:off x="4205556" y="4088938"/>
            <a:ext cx="7146635" cy="657574"/>
            <a:chOff x="2372712" y="1387366"/>
            <a:chExt cx="2199532" cy="796158"/>
          </a:xfrm>
          <a:solidFill>
            <a:srgbClr val="F4910C"/>
          </a:solidFill>
        </p:grpSpPr>
        <p:sp>
          <p:nvSpPr>
            <p:cNvPr id="18" name="对话气泡: 圆角矩形 17">
              <a:extLst>
                <a:ext uri="{FF2B5EF4-FFF2-40B4-BE49-F238E27FC236}">
                  <a16:creationId xmlns:a16="http://schemas.microsoft.com/office/drawing/2014/main" xmlns="" id="{A94AE937-180F-4EE5-9EDF-5D9CDBE70551}"/>
                </a:ext>
              </a:extLst>
            </p:cNvPr>
            <p:cNvSpPr/>
            <p:nvPr/>
          </p:nvSpPr>
          <p:spPr>
            <a:xfrm>
              <a:off x="2372712" y="1387366"/>
              <a:ext cx="2199532" cy="796158"/>
            </a:xfrm>
            <a:prstGeom prst="wedgeRoundRectCallout">
              <a:avLst>
                <a:gd name="adj1" fmla="val 50985"/>
                <a:gd name="adj2" fmla="val 1887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19" name="文本框 18">
              <a:extLst>
                <a:ext uri="{FF2B5EF4-FFF2-40B4-BE49-F238E27FC236}">
                  <a16:creationId xmlns:a16="http://schemas.microsoft.com/office/drawing/2014/main" xmlns="" id="{25DE1EDA-CE8F-4D84-BE26-4CC78E7F487E}"/>
                </a:ext>
              </a:extLst>
            </p:cNvPr>
            <p:cNvSpPr txBox="1"/>
            <p:nvPr/>
          </p:nvSpPr>
          <p:spPr>
            <a:xfrm>
              <a:off x="2377579" y="1429230"/>
              <a:ext cx="2161632" cy="708017"/>
            </a:xfrm>
            <a:prstGeom prst="rect">
              <a:avLst/>
            </a:prstGeom>
            <a:grpFill/>
          </p:spPr>
          <p:txBody>
            <a:bodyPr wrap="square" rtlCol="0">
              <a:spAutoFit/>
            </a:bodyPr>
            <a:lstStyle/>
            <a:p>
              <a:pPr>
                <a:spcBef>
                  <a:spcPts val="600"/>
                </a:spcBef>
              </a:pPr>
              <a:r>
                <a:rPr lang="zh-CN" altLang="en-US" sz="1600" dirty="0">
                  <a:latin typeface="微软雅黑 Light" panose="020B0502040204020203" pitchFamily="34" charset="-122"/>
                  <a:ea typeface="微软雅黑 Light" panose="020B0502040204020203" pitchFamily="34" charset="-122"/>
                </a:rPr>
                <a:t>很难！请高手优化</a:t>
              </a:r>
              <a:r>
                <a:rPr lang="en-US" altLang="zh-CN" sz="1600" dirty="0">
                  <a:latin typeface="微软雅黑 Light" panose="020B0502040204020203" pitchFamily="34" charset="-122"/>
                  <a:ea typeface="微软雅黑 Light" panose="020B0502040204020203" pitchFamily="34" charset="-122"/>
                </a:rPr>
                <a:t>SQL</a:t>
              </a:r>
              <a:r>
                <a:rPr lang="zh-CN" altLang="en-US" sz="1600" dirty="0">
                  <a:latin typeface="微软雅黑 Light" panose="020B0502040204020203" pitchFamily="34" charset="-122"/>
                  <a:ea typeface="微软雅黑 Light" panose="020B0502040204020203" pitchFamily="34" charset="-122"/>
                </a:rPr>
                <a:t>提升很有限，且成本不低；扩容数据库的实施复杂度太高，且扩容成本更高！基于现有体系很难从根本解决这个问题！</a:t>
              </a:r>
              <a:endParaRPr lang="zh-CN" altLang="en-US" sz="1600" kern="0" dirty="0">
                <a:latin typeface="微软雅黑 Light" panose="020B0502040204020203" pitchFamily="34" charset="-122"/>
                <a:ea typeface="微软雅黑 Light" panose="020B0502040204020203" pitchFamily="34" charset="-122"/>
                <a:cs typeface="+mn-ea"/>
                <a:sym typeface="+mn-lt"/>
              </a:endParaRPr>
            </a:p>
          </p:txBody>
        </p:sp>
      </p:grpSp>
      <p:grpSp>
        <p:nvGrpSpPr>
          <p:cNvPr id="20" name="组合 19">
            <a:extLst>
              <a:ext uri="{FF2B5EF4-FFF2-40B4-BE49-F238E27FC236}">
                <a16:creationId xmlns:a16="http://schemas.microsoft.com/office/drawing/2014/main" xmlns="" id="{905BBB8E-AE50-4B41-8208-9E0F9546B8B0}"/>
              </a:ext>
            </a:extLst>
          </p:cNvPr>
          <p:cNvGrpSpPr/>
          <p:nvPr/>
        </p:nvGrpSpPr>
        <p:grpSpPr>
          <a:xfrm>
            <a:off x="3118764" y="4911933"/>
            <a:ext cx="2351384" cy="463219"/>
            <a:chOff x="2372712" y="1387366"/>
            <a:chExt cx="2128676" cy="796158"/>
          </a:xfrm>
          <a:solidFill>
            <a:schemeClr val="bg2"/>
          </a:solidFill>
        </p:grpSpPr>
        <p:sp>
          <p:nvSpPr>
            <p:cNvPr id="21" name="对话气泡: 圆角矩形 20">
              <a:extLst>
                <a:ext uri="{FF2B5EF4-FFF2-40B4-BE49-F238E27FC236}">
                  <a16:creationId xmlns:a16="http://schemas.microsoft.com/office/drawing/2014/main" xmlns="" id="{54D4660B-C5EE-4285-8F43-955CC5787E0F}"/>
                </a:ext>
              </a:extLst>
            </p:cNvPr>
            <p:cNvSpPr/>
            <p:nvPr/>
          </p:nvSpPr>
          <p:spPr>
            <a:xfrm>
              <a:off x="2372712" y="1387366"/>
              <a:ext cx="2128676" cy="796158"/>
            </a:xfrm>
            <a:prstGeom prst="wedgeRoundRectCallout">
              <a:avLst>
                <a:gd name="adj1" fmla="val -52371"/>
                <a:gd name="adj2" fmla="val 1893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22" name="文本框 21">
              <a:extLst>
                <a:ext uri="{FF2B5EF4-FFF2-40B4-BE49-F238E27FC236}">
                  <a16:creationId xmlns:a16="http://schemas.microsoft.com/office/drawing/2014/main" xmlns="" id="{954B08CE-4B5E-4974-A3F4-05C8D806FBBF}"/>
                </a:ext>
              </a:extLst>
            </p:cNvPr>
            <p:cNvSpPr txBox="1"/>
            <p:nvPr/>
          </p:nvSpPr>
          <p:spPr>
            <a:xfrm>
              <a:off x="2387203" y="1489114"/>
              <a:ext cx="2008057" cy="584776"/>
            </a:xfrm>
            <a:prstGeom prst="rect">
              <a:avLst/>
            </a:prstGeom>
            <a:grpFill/>
          </p:spPr>
          <p:txBody>
            <a:bodyPr wrap="square" rtlCol="0">
              <a:spAutoFit/>
            </a:bodyPr>
            <a:lstStyle/>
            <a:p>
              <a:pPr>
                <a:spcBef>
                  <a:spcPts val="600"/>
                </a:spcBef>
              </a:pPr>
              <a:r>
                <a:rPr lang="zh-CN" altLang="en-US" sz="1600" kern="0" dirty="0">
                  <a:latin typeface="微软雅黑 Light" panose="020B0502040204020203" pitchFamily="34" charset="-122"/>
                  <a:ea typeface="微软雅黑 Light" panose="020B0502040204020203" pitchFamily="34" charset="-122"/>
                  <a:cs typeface="+mn-ea"/>
                  <a:sym typeface="+mn-lt"/>
                </a:rPr>
                <a:t>那么怎么办？</a:t>
              </a:r>
            </a:p>
          </p:txBody>
        </p:sp>
      </p:grpSp>
      <p:grpSp>
        <p:nvGrpSpPr>
          <p:cNvPr id="23" name="组合 22">
            <a:extLst>
              <a:ext uri="{FF2B5EF4-FFF2-40B4-BE49-F238E27FC236}">
                <a16:creationId xmlns:a16="http://schemas.microsoft.com/office/drawing/2014/main" xmlns="" id="{E335BC04-004B-4E93-8DE3-EAB942D0F3F0}"/>
              </a:ext>
            </a:extLst>
          </p:cNvPr>
          <p:cNvGrpSpPr/>
          <p:nvPr/>
        </p:nvGrpSpPr>
        <p:grpSpPr>
          <a:xfrm>
            <a:off x="4205556" y="5520533"/>
            <a:ext cx="7146657" cy="463219"/>
            <a:chOff x="2650582" y="1387366"/>
            <a:chExt cx="1921668" cy="560843"/>
          </a:xfrm>
          <a:solidFill>
            <a:srgbClr val="F4910C"/>
          </a:solidFill>
        </p:grpSpPr>
        <p:sp>
          <p:nvSpPr>
            <p:cNvPr id="24" name="对话气泡: 圆角矩形 23">
              <a:extLst>
                <a:ext uri="{FF2B5EF4-FFF2-40B4-BE49-F238E27FC236}">
                  <a16:creationId xmlns:a16="http://schemas.microsoft.com/office/drawing/2014/main" xmlns="" id="{0BC2CE28-E2AB-42EE-907B-94B87183093B}"/>
                </a:ext>
              </a:extLst>
            </p:cNvPr>
            <p:cNvSpPr/>
            <p:nvPr/>
          </p:nvSpPr>
          <p:spPr>
            <a:xfrm>
              <a:off x="2650582" y="1387366"/>
              <a:ext cx="1921662" cy="560843"/>
            </a:xfrm>
            <a:prstGeom prst="wedgeRoundRectCallout">
              <a:avLst>
                <a:gd name="adj1" fmla="val 51190"/>
                <a:gd name="adj2" fmla="val 1887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25" name="文本框 24">
              <a:extLst>
                <a:ext uri="{FF2B5EF4-FFF2-40B4-BE49-F238E27FC236}">
                  <a16:creationId xmlns:a16="http://schemas.microsoft.com/office/drawing/2014/main" xmlns="" id="{48037242-7AA9-4BA3-B89A-38D95EF53A8B}"/>
                </a:ext>
              </a:extLst>
            </p:cNvPr>
            <p:cNvSpPr txBox="1"/>
            <p:nvPr/>
          </p:nvSpPr>
          <p:spPr>
            <a:xfrm>
              <a:off x="2650582" y="1444865"/>
              <a:ext cx="1921668" cy="409905"/>
            </a:xfrm>
            <a:prstGeom prst="rect">
              <a:avLst/>
            </a:prstGeom>
            <a:grpFill/>
          </p:spPr>
          <p:txBody>
            <a:bodyPr wrap="square" rtlCol="0">
              <a:spAutoFit/>
            </a:bodyPr>
            <a:lstStyle/>
            <a:p>
              <a:pPr>
                <a:spcBef>
                  <a:spcPts val="600"/>
                </a:spcBef>
              </a:pPr>
              <a:r>
                <a:rPr lang="zh-CN" altLang="en-US" sz="1600" dirty="0">
                  <a:latin typeface="微软雅黑 Light" panose="020B0502040204020203" pitchFamily="34" charset="-122"/>
                  <a:ea typeface="微软雅黑 Light" panose="020B0502040204020203" pitchFamily="34" charset="-122"/>
                </a:rPr>
                <a:t>需要改变报表计算环节的方式，不能硬编码，需要通过专用工具解决问题！</a:t>
              </a:r>
              <a:endParaRPr lang="zh-CN" altLang="en-US" sz="1600" kern="0" dirty="0">
                <a:latin typeface="微软雅黑 Light" panose="020B0502040204020203" pitchFamily="34" charset="-122"/>
                <a:ea typeface="微软雅黑 Light" panose="020B0502040204020203" pitchFamily="34" charset="-122"/>
                <a:cs typeface="+mn-ea"/>
                <a:sym typeface="+mn-lt"/>
              </a:endParaRPr>
            </a:p>
          </p:txBody>
        </p:sp>
      </p:grpSp>
      <p:grpSp>
        <p:nvGrpSpPr>
          <p:cNvPr id="26" name="组合 25">
            <a:extLst>
              <a:ext uri="{FF2B5EF4-FFF2-40B4-BE49-F238E27FC236}">
                <a16:creationId xmlns:a16="http://schemas.microsoft.com/office/drawing/2014/main" xmlns="" id="{9CF3E556-A6C6-4BC6-9B45-54426FB6FDDE}"/>
              </a:ext>
            </a:extLst>
          </p:cNvPr>
          <p:cNvGrpSpPr/>
          <p:nvPr/>
        </p:nvGrpSpPr>
        <p:grpSpPr>
          <a:xfrm>
            <a:off x="3187470" y="6137884"/>
            <a:ext cx="1679290" cy="463219"/>
            <a:chOff x="2372711" y="1387366"/>
            <a:chExt cx="2640723" cy="796158"/>
          </a:xfrm>
          <a:solidFill>
            <a:schemeClr val="bg2"/>
          </a:solidFill>
        </p:grpSpPr>
        <p:sp>
          <p:nvSpPr>
            <p:cNvPr id="27" name="对话气泡: 圆角矩形 26">
              <a:extLst>
                <a:ext uri="{FF2B5EF4-FFF2-40B4-BE49-F238E27FC236}">
                  <a16:creationId xmlns:a16="http://schemas.microsoft.com/office/drawing/2014/main" xmlns="" id="{BCF22ECF-FB6D-4F8D-B286-70138BA6A6A9}"/>
                </a:ext>
              </a:extLst>
            </p:cNvPr>
            <p:cNvSpPr/>
            <p:nvPr/>
          </p:nvSpPr>
          <p:spPr>
            <a:xfrm>
              <a:off x="2372711" y="1387366"/>
              <a:ext cx="2640723" cy="796158"/>
            </a:xfrm>
            <a:prstGeom prst="wedgeRoundRectCallout">
              <a:avLst>
                <a:gd name="adj1" fmla="val -54110"/>
                <a:gd name="adj2" fmla="val 1893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28" name="文本框 27">
              <a:extLst>
                <a:ext uri="{FF2B5EF4-FFF2-40B4-BE49-F238E27FC236}">
                  <a16:creationId xmlns:a16="http://schemas.microsoft.com/office/drawing/2014/main" xmlns="" id="{D1A42B88-3D48-4F80-A156-F2A1A88F04B0}"/>
                </a:ext>
              </a:extLst>
            </p:cNvPr>
            <p:cNvSpPr txBox="1"/>
            <p:nvPr/>
          </p:nvSpPr>
          <p:spPr>
            <a:xfrm>
              <a:off x="2387202" y="1489114"/>
              <a:ext cx="2540598" cy="584776"/>
            </a:xfrm>
            <a:prstGeom prst="rect">
              <a:avLst/>
            </a:prstGeom>
            <a:grpFill/>
          </p:spPr>
          <p:txBody>
            <a:bodyPr wrap="square" rtlCol="0">
              <a:spAutoFit/>
            </a:bodyPr>
            <a:lstStyle/>
            <a:p>
              <a:pPr>
                <a:spcBef>
                  <a:spcPts val="600"/>
                </a:spcBef>
              </a:pPr>
              <a:r>
                <a:rPr lang="zh-CN" altLang="en-US" sz="1600" kern="0" dirty="0">
                  <a:latin typeface="微软雅黑 Light" panose="020B0502040204020203" pitchFamily="34" charset="-122"/>
                  <a:ea typeface="微软雅黑 Light" panose="020B0502040204020203" pitchFamily="34" charset="-122"/>
                  <a:cs typeface="+mn-ea"/>
                  <a:sym typeface="+mn-lt"/>
                </a:rPr>
                <a:t>嗯嗯，谢谢亲！</a:t>
              </a:r>
            </a:p>
          </p:txBody>
        </p:sp>
      </p:grpSp>
      <p:grpSp>
        <p:nvGrpSpPr>
          <p:cNvPr id="29" name="组合 28">
            <a:extLst>
              <a:ext uri="{FF2B5EF4-FFF2-40B4-BE49-F238E27FC236}">
                <a16:creationId xmlns:a16="http://schemas.microsoft.com/office/drawing/2014/main" xmlns="" id="{B9E56B78-6701-4534-B998-CC89BBC2A739}"/>
              </a:ext>
            </a:extLst>
          </p:cNvPr>
          <p:cNvGrpSpPr/>
          <p:nvPr/>
        </p:nvGrpSpPr>
        <p:grpSpPr>
          <a:xfrm>
            <a:off x="4205556" y="1315025"/>
            <a:ext cx="7146653" cy="484264"/>
            <a:chOff x="2506708" y="1387366"/>
            <a:chExt cx="2065536" cy="796158"/>
          </a:xfrm>
          <a:solidFill>
            <a:srgbClr val="F4910C"/>
          </a:solidFill>
        </p:grpSpPr>
        <p:sp>
          <p:nvSpPr>
            <p:cNvPr id="30" name="对话气泡: 圆角矩形 29">
              <a:extLst>
                <a:ext uri="{FF2B5EF4-FFF2-40B4-BE49-F238E27FC236}">
                  <a16:creationId xmlns:a16="http://schemas.microsoft.com/office/drawing/2014/main" xmlns="" id="{1DC7CF6A-90FD-4819-A8C7-B2847977C6F8}"/>
                </a:ext>
              </a:extLst>
            </p:cNvPr>
            <p:cNvSpPr/>
            <p:nvPr/>
          </p:nvSpPr>
          <p:spPr>
            <a:xfrm>
              <a:off x="2506708" y="1387366"/>
              <a:ext cx="2065536" cy="796158"/>
            </a:xfrm>
            <a:prstGeom prst="wedgeRoundRectCallout">
              <a:avLst>
                <a:gd name="adj1" fmla="val 51190"/>
                <a:gd name="adj2" fmla="val 1847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31" name="文本框 30">
              <a:extLst>
                <a:ext uri="{FF2B5EF4-FFF2-40B4-BE49-F238E27FC236}">
                  <a16:creationId xmlns:a16="http://schemas.microsoft.com/office/drawing/2014/main" xmlns="" id="{87573570-0C9B-441C-901B-AB8FA98CC122}"/>
                </a:ext>
              </a:extLst>
            </p:cNvPr>
            <p:cNvSpPr txBox="1"/>
            <p:nvPr/>
          </p:nvSpPr>
          <p:spPr>
            <a:xfrm>
              <a:off x="2514941" y="1502871"/>
              <a:ext cx="2057298" cy="556602"/>
            </a:xfrm>
            <a:prstGeom prst="rect">
              <a:avLst/>
            </a:prstGeom>
            <a:grpFill/>
          </p:spPr>
          <p:txBody>
            <a:bodyPr wrap="square" rtlCol="0">
              <a:spAutoFit/>
            </a:bodyPr>
            <a:lstStyle/>
            <a:p>
              <a:pPr>
                <a:spcBef>
                  <a:spcPts val="600"/>
                </a:spcBef>
              </a:pPr>
              <a:r>
                <a:rPr lang="zh-CN" altLang="en-US" sz="1600" dirty="0">
                  <a:latin typeface="微软雅黑 Light" panose="020B0502040204020203" pitchFamily="34" charset="-122"/>
                  <a:ea typeface="微软雅黑 Light" panose="020B0502040204020203" pitchFamily="34" charset="-122"/>
                </a:rPr>
                <a:t>报表性能多半是由于计算（数据准备）环节引起的，计算快报表自然就会快！</a:t>
              </a:r>
              <a:endParaRPr lang="zh-CN" altLang="en-US" sz="1600" kern="0" dirty="0">
                <a:latin typeface="微软雅黑 Light" panose="020B0502040204020203" pitchFamily="34" charset="-122"/>
                <a:ea typeface="微软雅黑 Light" panose="020B0502040204020203" pitchFamily="34" charset="-122"/>
                <a:cs typeface="+mn-ea"/>
                <a:sym typeface="+mn-lt"/>
              </a:endParaRPr>
            </a:p>
          </p:txBody>
        </p:sp>
      </p:grpSp>
      <p:sp>
        <p:nvSpPr>
          <p:cNvPr id="32" name="文本框 31">
            <a:extLst>
              <a:ext uri="{FF2B5EF4-FFF2-40B4-BE49-F238E27FC236}">
                <a16:creationId xmlns:a16="http://schemas.microsoft.com/office/drawing/2014/main" xmlns="" id="{15C34C56-0F7B-4E67-AA8A-4B75D476E2E6}"/>
              </a:ext>
            </a:extLst>
          </p:cNvPr>
          <p:cNvSpPr txBox="1"/>
          <p:nvPr/>
        </p:nvSpPr>
        <p:spPr>
          <a:xfrm>
            <a:off x="1451522" y="1529148"/>
            <a:ext cx="542592" cy="3785652"/>
          </a:xfrm>
          <a:prstGeom prst="rect">
            <a:avLst/>
          </a:prstGeom>
          <a:noFill/>
        </p:spPr>
        <p:txBody>
          <a:bodyPr wrap="square" rtlCol="0">
            <a:spAutoFit/>
          </a:bodyPr>
          <a:lstStyle/>
          <a:p>
            <a:pPr algn="ct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无关报表工具</a:t>
            </a:r>
            <a:endParaRPr lang="zh-CN" altLang="en-US" sz="5400" dirty="0">
              <a:solidFill>
                <a:srgbClr val="FFC000"/>
              </a:solidFill>
              <a:latin typeface="锐字逼格青春粗黑体简2.0" panose="02010604000000000000" pitchFamily="2" charset="-122"/>
              <a:ea typeface="锐字逼格青春粗黑体简2.0" panose="02010604000000000000" pitchFamily="2" charset="-122"/>
            </a:endParaRPr>
          </a:p>
        </p:txBody>
      </p:sp>
    </p:spTree>
    <p:extLst>
      <p:ext uri="{BB962C8B-B14F-4D97-AF65-F5344CB8AC3E}">
        <p14:creationId xmlns:p14="http://schemas.microsoft.com/office/powerpoint/2010/main" val="335944766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2400" dirty="0" smtClean="0">
            <a:solidFill>
              <a:srgbClr val="FFC000"/>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10235</TotalTime>
  <Words>1600</Words>
  <Application>Microsoft Office PowerPoint</Application>
  <PresentationFormat>自定义</PresentationFormat>
  <Paragraphs>264</Paragraphs>
  <Slides>23</Slides>
  <Notes>12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锐字逼格青春粗黑体简2.0</vt:lpstr>
      <vt:lpstr>Times New Roman</vt:lpstr>
      <vt:lpstr>等线</vt:lpstr>
      <vt:lpstr>Lucida Console</vt:lpstr>
      <vt:lpstr>微软雅黑</vt:lpstr>
      <vt:lpstr>庞门正道标题体</vt:lpstr>
      <vt:lpstr>黑体</vt:lpstr>
      <vt:lpstr>华文楷体</vt:lpstr>
      <vt:lpstr>微软雅黑 Light</vt:lpstr>
      <vt:lpstr>Wingdings</vt:lpstr>
      <vt:lpstr>Arial Black</vt:lpstr>
      <vt:lpstr>Calibri</vt:lpstr>
      <vt:lpstr>方正美黑简体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李松波</dc:creator>
  <cp:lastModifiedBy>admin</cp:lastModifiedBy>
  <cp:revision>198</cp:revision>
  <dcterms:created xsi:type="dcterms:W3CDTF">2019-01-23T13:01:01Z</dcterms:created>
  <dcterms:modified xsi:type="dcterms:W3CDTF">2019-04-19T00:22:16Z</dcterms:modified>
</cp:coreProperties>
</file>