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07" r:id="rId2"/>
  </p:sldMasterIdLst>
  <p:notesMasterIdLst>
    <p:notesMasterId r:id="rId76"/>
  </p:notesMasterIdLst>
  <p:handoutMasterIdLst>
    <p:handoutMasterId r:id="rId77"/>
  </p:handoutMasterIdLst>
  <p:sldIdLst>
    <p:sldId id="719" r:id="rId3"/>
    <p:sldId id="720" r:id="rId4"/>
    <p:sldId id="721" r:id="rId5"/>
    <p:sldId id="722" r:id="rId6"/>
    <p:sldId id="723" r:id="rId7"/>
    <p:sldId id="724" r:id="rId8"/>
    <p:sldId id="725" r:id="rId9"/>
    <p:sldId id="726" r:id="rId10"/>
    <p:sldId id="727" r:id="rId11"/>
    <p:sldId id="728" r:id="rId12"/>
    <p:sldId id="730" r:id="rId13"/>
    <p:sldId id="731" r:id="rId14"/>
    <p:sldId id="732" r:id="rId15"/>
    <p:sldId id="733" r:id="rId16"/>
    <p:sldId id="734" r:id="rId17"/>
    <p:sldId id="735" r:id="rId18"/>
    <p:sldId id="807" r:id="rId19"/>
    <p:sldId id="737" r:id="rId20"/>
    <p:sldId id="738" r:id="rId21"/>
    <p:sldId id="739" r:id="rId22"/>
    <p:sldId id="740" r:id="rId23"/>
    <p:sldId id="741" r:id="rId24"/>
    <p:sldId id="742" r:id="rId25"/>
    <p:sldId id="808" r:id="rId26"/>
    <p:sldId id="744" r:id="rId27"/>
    <p:sldId id="745" r:id="rId28"/>
    <p:sldId id="746" r:id="rId29"/>
    <p:sldId id="747" r:id="rId30"/>
    <p:sldId id="809" r:id="rId31"/>
    <p:sldId id="749" r:id="rId32"/>
    <p:sldId id="750" r:id="rId33"/>
    <p:sldId id="751" r:id="rId34"/>
    <p:sldId id="752" r:id="rId35"/>
    <p:sldId id="753" r:id="rId36"/>
    <p:sldId id="810" r:id="rId37"/>
    <p:sldId id="755" r:id="rId38"/>
    <p:sldId id="756" r:id="rId39"/>
    <p:sldId id="757" r:id="rId40"/>
    <p:sldId id="758" r:id="rId41"/>
    <p:sldId id="759" r:id="rId42"/>
    <p:sldId id="811" r:id="rId43"/>
    <p:sldId id="776" r:id="rId44"/>
    <p:sldId id="762" r:id="rId45"/>
    <p:sldId id="777" r:id="rId46"/>
    <p:sldId id="778" r:id="rId47"/>
    <p:sldId id="779" r:id="rId48"/>
    <p:sldId id="780" r:id="rId49"/>
    <p:sldId id="781" r:id="rId50"/>
    <p:sldId id="782" r:id="rId51"/>
    <p:sldId id="783" r:id="rId52"/>
    <p:sldId id="784" r:id="rId53"/>
    <p:sldId id="785" r:id="rId54"/>
    <p:sldId id="786" r:id="rId55"/>
    <p:sldId id="787" r:id="rId56"/>
    <p:sldId id="789" r:id="rId57"/>
    <p:sldId id="812" r:id="rId58"/>
    <p:sldId id="790" r:id="rId59"/>
    <p:sldId id="791" r:id="rId60"/>
    <p:sldId id="792" r:id="rId61"/>
    <p:sldId id="793" r:id="rId62"/>
    <p:sldId id="794" r:id="rId63"/>
    <p:sldId id="795" r:id="rId64"/>
    <p:sldId id="813" r:id="rId65"/>
    <p:sldId id="797" r:id="rId66"/>
    <p:sldId id="798" r:id="rId67"/>
    <p:sldId id="799" r:id="rId68"/>
    <p:sldId id="800" r:id="rId69"/>
    <p:sldId id="801" r:id="rId70"/>
    <p:sldId id="802" r:id="rId71"/>
    <p:sldId id="803" r:id="rId72"/>
    <p:sldId id="804" r:id="rId73"/>
    <p:sldId id="805" r:id="rId74"/>
    <p:sldId id="806" r:id="rId75"/>
  </p:sldIdLst>
  <p:sldSz cx="12190413" cy="6859588"/>
  <p:notesSz cx="6858000" cy="9144000"/>
  <p:defaultTextStyle>
    <a:defPPr>
      <a:defRPr lang="zh-CN"/>
    </a:defPPr>
    <a:lvl1pPr marL="0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53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05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658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212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765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317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870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423" algn="l" defTabSz="1219105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B00"/>
    <a:srgbClr val="3B6DCC"/>
    <a:srgbClr val="000000"/>
    <a:srgbClr val="468BFC"/>
    <a:srgbClr val="FFFFFF"/>
    <a:srgbClr val="4E6EAB"/>
    <a:srgbClr val="F3BC33"/>
    <a:srgbClr val="2966DF"/>
    <a:srgbClr val="ECECEC"/>
    <a:srgbClr val="3161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中度样式 2 - 强调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270" autoAdjust="0"/>
  </p:normalViewPr>
  <p:slideViewPr>
    <p:cSldViewPr>
      <p:cViewPr varScale="1">
        <p:scale>
          <a:sx n="89" d="100"/>
          <a:sy n="89" d="100"/>
        </p:scale>
        <p:origin x="43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howGuides="1">
      <p:cViewPr varScale="1">
        <p:scale>
          <a:sx n="57" d="100"/>
          <a:sy n="57" d="100"/>
        </p:scale>
        <p:origin x="2136" y="3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heme" Target="theme/theme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08D1EC-44D5-44B2-93E0-170CE56DA04C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F95AEA-74BD-4362-96C3-CFFBF98C78C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6568539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5C11-7897-46FE-B8E6-18FA512B6E28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7DF7FE-B2EA-4BE3-A063-EF3F52CCD3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7232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553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9105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658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8212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765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7317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870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6423" algn="l" defTabSz="1219105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F7FE-B2EA-4BE3-A063-EF3F52CCD305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55725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41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8545855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56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1565898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dirty="0"/>
              <a:t>混算</a:t>
            </a:r>
            <a:endParaRPr lang="en-US" altLang="zh-CN" dirty="0"/>
          </a:p>
          <a:p>
            <a:r>
              <a:rPr lang="en-US" altLang="zh-CN" dirty="0"/>
              <a:t>T+0</a:t>
            </a:r>
            <a:r>
              <a:rPr lang="zh-CN" altLang="en-US" dirty="0"/>
              <a:t>，</a:t>
            </a:r>
            <a:endParaRPr lang="en-US" altLang="zh-CN" dirty="0"/>
          </a:p>
          <a:p>
            <a:r>
              <a:rPr lang="zh-CN" altLang="en-US" dirty="0"/>
              <a:t>冷热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F7FE-B2EA-4BE3-A063-EF3F52CCD305}" type="slidenum">
              <a:rPr lang="zh-CN" altLang="en-US" smtClean="0"/>
              <a:t>57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5729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63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41306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50D4F1-D401-4CCD-A0EF-F41AA0D8CEFC}" type="slidenum">
              <a:rPr lang="zh-CN" altLang="en-US" smtClean="0">
                <a:solidFill>
                  <a:prstClr val="black"/>
                </a:solidFill>
                <a:latin typeface="等线" panose="020F0502020204030204"/>
                <a:ea typeface="等线" panose="02010600030101010101" pitchFamily="2" charset="-122"/>
              </a:rPr>
              <a:pPr/>
              <a:t>73</a:t>
            </a:fld>
            <a:endParaRPr lang="zh-CN" altLang="en-US">
              <a:solidFill>
                <a:prstClr val="black"/>
              </a:solidFill>
              <a:latin typeface="等线" panose="020F0502020204030204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074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476138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F7FE-B2EA-4BE3-A063-EF3F52CCD305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05072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F7FE-B2EA-4BE3-A063-EF3F52CCD305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3094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4904043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DF7FE-B2EA-4BE3-A063-EF3F52CCD305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7917575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423756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312096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F3FB7C-8B39-49DC-A1D5-1FEC089336AA}" type="slidenum">
              <a:rPr lang="zh-CN" altLang="en-US" smtClean="0"/>
              <a:pPr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5132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>
            <a:extLst>
              <a:ext uri="{FF2B5EF4-FFF2-40B4-BE49-F238E27FC236}">
                <a16:creationId xmlns="" xmlns:a16="http://schemas.microsoft.com/office/drawing/2014/main" id="{2382DE3A-F5CB-4977-8752-2D6677F7DD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38" y="264414"/>
            <a:ext cx="5381868" cy="535872"/>
          </a:xfrm>
          <a:prstGeom prst="rect">
            <a:avLst/>
          </a:prstGeom>
        </p:spPr>
        <p:txBody>
          <a:bodyPr anchor="ctr"/>
          <a:lstStyle>
            <a:lvl1pPr algn="l">
              <a:defRPr sz="2399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5" name="图片 4">
            <a:extLst>
              <a:ext uri="{FF2B5EF4-FFF2-40B4-BE49-F238E27FC236}">
                <a16:creationId xmlns="" xmlns:a16="http://schemas.microsoft.com/office/drawing/2014/main" id="{F8DEA5E9-E41D-4C61-A703-A25D162728C4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075" y="298207"/>
            <a:ext cx="468117" cy="468286"/>
          </a:xfrm>
          <a:prstGeom prst="rect">
            <a:avLst/>
          </a:prstGeom>
        </p:spPr>
      </p:pic>
      <p:sp>
        <p:nvSpPr>
          <p:cNvPr id="6" name="矩形 5">
            <a:extLst>
              <a:ext uri="{FF2B5EF4-FFF2-40B4-BE49-F238E27FC236}">
                <a16:creationId xmlns="" xmlns:a16="http://schemas.microsoft.com/office/drawing/2014/main" id="{BA518DF2-C522-4CAB-A97F-08DB41454E4D}"/>
              </a:ext>
            </a:extLst>
          </p:cNvPr>
          <p:cNvSpPr/>
          <p:nvPr userDrawn="1"/>
        </p:nvSpPr>
        <p:spPr>
          <a:xfrm flipH="1">
            <a:off x="-1" y="1496"/>
            <a:ext cx="6095206" cy="72016"/>
          </a:xfrm>
          <a:prstGeom prst="rect">
            <a:avLst/>
          </a:prstGeom>
          <a:solidFill>
            <a:srgbClr val="3B6DC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64647759-58B0-4A59-9A0A-F5FE65F07AD4}"/>
              </a:ext>
            </a:extLst>
          </p:cNvPr>
          <p:cNvSpPr/>
          <p:nvPr userDrawn="1"/>
        </p:nvSpPr>
        <p:spPr>
          <a:xfrm flipH="1">
            <a:off x="6095205" y="-3140"/>
            <a:ext cx="6095204" cy="72016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eft-arrow_159605">
            <a:extLst>
              <a:ext uri="{FF2B5EF4-FFF2-40B4-BE49-F238E27FC236}">
                <a16:creationId xmlns="" xmlns:a16="http://schemas.microsoft.com/office/drawing/2014/main" id="{B89104E3-2E39-46F5-A0B0-108EF0735810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18" y="404009"/>
            <a:ext cx="257010" cy="256683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0AB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956720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无标题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A175178-2835-4AFE-8BB3-0F89642F9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075" y="298207"/>
            <a:ext cx="468117" cy="46828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61F66C7-9456-4073-A9E4-72E2D2475A16}"/>
              </a:ext>
            </a:extLst>
          </p:cNvPr>
          <p:cNvSpPr/>
          <p:nvPr userDrawn="1"/>
        </p:nvSpPr>
        <p:spPr>
          <a:xfrm flipH="1">
            <a:off x="-1" y="1496"/>
            <a:ext cx="6095206" cy="72016"/>
          </a:xfrm>
          <a:prstGeom prst="rect">
            <a:avLst/>
          </a:prstGeom>
          <a:solidFill>
            <a:srgbClr val="3B6DC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F10E58C-4A07-47E0-BF24-846D14BDD53C}"/>
              </a:ext>
            </a:extLst>
          </p:cNvPr>
          <p:cNvSpPr/>
          <p:nvPr userDrawn="1"/>
        </p:nvSpPr>
        <p:spPr>
          <a:xfrm flipH="1">
            <a:off x="6095205" y="-3140"/>
            <a:ext cx="6095204" cy="72016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719602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配色参考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="" xmlns:a16="http://schemas.microsoft.com/office/drawing/2014/main" id="{A6036623-B71B-4F55-824B-5D6EC271F48D}"/>
              </a:ext>
            </a:extLst>
          </p:cNvPr>
          <p:cNvSpPr/>
          <p:nvPr userDrawn="1"/>
        </p:nvSpPr>
        <p:spPr>
          <a:xfrm>
            <a:off x="1" y="260411"/>
            <a:ext cx="1072480" cy="1072869"/>
          </a:xfrm>
          <a:prstGeom prst="rect">
            <a:avLst/>
          </a:prstGeom>
          <a:solidFill>
            <a:srgbClr val="2966DF"/>
          </a:solidFill>
          <a:ln>
            <a:solidFill>
              <a:srgbClr val="0170C1"/>
            </a:solidFill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9B88996-601E-492D-B6E7-E8115A4E1554}"/>
              </a:ext>
            </a:extLst>
          </p:cNvPr>
          <p:cNvSpPr/>
          <p:nvPr userDrawn="1"/>
        </p:nvSpPr>
        <p:spPr>
          <a:xfrm>
            <a:off x="1388353" y="260411"/>
            <a:ext cx="1072480" cy="1072869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rgbClr val="000000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="" xmlns:a16="http://schemas.microsoft.com/office/drawing/2014/main" id="{55A266D0-4433-4AAA-8332-882654392D03}"/>
              </a:ext>
            </a:extLst>
          </p:cNvPr>
          <p:cNvSpPr/>
          <p:nvPr userDrawn="1"/>
        </p:nvSpPr>
        <p:spPr>
          <a:xfrm>
            <a:off x="2776705" y="260411"/>
            <a:ext cx="1072480" cy="107286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75000"/>
                  <a:lumOff val="25000"/>
                </a:schemeClr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FBF3352D-872F-4C32-B98D-562D0BD194C5}"/>
              </a:ext>
            </a:extLst>
          </p:cNvPr>
          <p:cNvSpPr/>
          <p:nvPr userDrawn="1"/>
        </p:nvSpPr>
        <p:spPr>
          <a:xfrm>
            <a:off x="4165057" y="260411"/>
            <a:ext cx="1072480" cy="1072869"/>
          </a:xfrm>
          <a:prstGeom prst="rect">
            <a:avLst/>
          </a:prstGeom>
          <a:solidFill>
            <a:srgbClr val="080808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2BD1D91A-7032-4F34-9059-5C4D0E514A17}"/>
              </a:ext>
            </a:extLst>
          </p:cNvPr>
          <p:cNvSpPr/>
          <p:nvPr userDrawn="1"/>
        </p:nvSpPr>
        <p:spPr>
          <a:xfrm>
            <a:off x="5553410" y="260411"/>
            <a:ext cx="1072480" cy="1072869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r>
              <a:rPr lang="zh-CN" altLang="en-US" sz="3200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rPr>
              <a:t>字</a:t>
            </a: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BD94F7D0-C926-46D7-8037-CD5DD14AA813}"/>
              </a:ext>
            </a:extLst>
          </p:cNvPr>
          <p:cNvSpPr/>
          <p:nvPr userDrawn="1"/>
        </p:nvSpPr>
        <p:spPr>
          <a:xfrm>
            <a:off x="1" y="2351039"/>
            <a:ext cx="1072480" cy="460954"/>
          </a:xfrm>
          <a:prstGeom prst="rect">
            <a:avLst/>
          </a:prstGeom>
          <a:solidFill>
            <a:srgbClr val="77A238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2FD83E19-00F1-4174-AE71-B73D32FA7898}"/>
              </a:ext>
            </a:extLst>
          </p:cNvPr>
          <p:cNvSpPr/>
          <p:nvPr userDrawn="1"/>
        </p:nvSpPr>
        <p:spPr>
          <a:xfrm>
            <a:off x="1388353" y="1739125"/>
            <a:ext cx="1072480" cy="611914"/>
          </a:xfrm>
          <a:prstGeom prst="rect">
            <a:avLst/>
          </a:prstGeom>
          <a:solidFill>
            <a:srgbClr val="F5C44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F23A8C5C-73F6-41FC-8CF3-A24C4C1DA2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679" y="3514448"/>
            <a:ext cx="724021" cy="724283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DA0007DF-A6D1-4189-93AD-1DAC1A175A4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967" y="3514447"/>
            <a:ext cx="724021" cy="724283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44513-2E38-4827-91C8-97B44840639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3586" y="3402327"/>
            <a:ext cx="974225" cy="974577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="" xmlns:a16="http://schemas.microsoft.com/office/drawing/2014/main" id="{1F93DDC4-EC6A-4E23-B750-0E4A0C1B4EF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1144" y="3401078"/>
            <a:ext cx="975473" cy="975826"/>
          </a:xfrm>
          <a:prstGeom prst="rect">
            <a:avLst/>
          </a:prstGeom>
        </p:spPr>
      </p:pic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FDB36D5B-1369-4E3D-AAC1-DB0D692A1A5E}"/>
              </a:ext>
            </a:extLst>
          </p:cNvPr>
          <p:cNvSpPr/>
          <p:nvPr userDrawn="1"/>
        </p:nvSpPr>
        <p:spPr>
          <a:xfrm>
            <a:off x="1" y="1739125"/>
            <a:ext cx="1072480" cy="611914"/>
          </a:xfrm>
          <a:prstGeom prst="rect">
            <a:avLst/>
          </a:prstGeom>
          <a:solidFill>
            <a:srgbClr val="8BB94F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="" xmlns:a16="http://schemas.microsoft.com/office/drawing/2014/main" id="{4E04CB07-1A1F-482E-AC58-C71D381B4BB8}"/>
              </a:ext>
            </a:extLst>
          </p:cNvPr>
          <p:cNvSpPr/>
          <p:nvPr userDrawn="1"/>
        </p:nvSpPr>
        <p:spPr>
          <a:xfrm>
            <a:off x="1388353" y="2351039"/>
            <a:ext cx="1072480" cy="460954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="" xmlns:a16="http://schemas.microsoft.com/office/drawing/2014/main" id="{2DBFA07C-73AD-42B4-8367-AE232585BF54}"/>
              </a:ext>
            </a:extLst>
          </p:cNvPr>
          <p:cNvSpPr/>
          <p:nvPr userDrawn="1"/>
        </p:nvSpPr>
        <p:spPr>
          <a:xfrm>
            <a:off x="4165057" y="1739125"/>
            <a:ext cx="1072480" cy="611914"/>
          </a:xfrm>
          <a:prstGeom prst="rect">
            <a:avLst/>
          </a:prstGeom>
          <a:solidFill>
            <a:srgbClr val="DCCBB1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3CF0F26A-8845-4CD9-9B69-AD46E6FFD08D}"/>
              </a:ext>
            </a:extLst>
          </p:cNvPr>
          <p:cNvSpPr/>
          <p:nvPr userDrawn="1"/>
        </p:nvSpPr>
        <p:spPr>
          <a:xfrm>
            <a:off x="2776705" y="1740834"/>
            <a:ext cx="1072480" cy="610205"/>
          </a:xfrm>
          <a:prstGeom prst="rect">
            <a:avLst/>
          </a:prstGeom>
          <a:solidFill>
            <a:srgbClr val="468BF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="" xmlns:a16="http://schemas.microsoft.com/office/drawing/2014/main" id="{FB7E1F11-364E-4C11-8BFF-86FBA1A1EACD}"/>
              </a:ext>
            </a:extLst>
          </p:cNvPr>
          <p:cNvSpPr/>
          <p:nvPr userDrawn="1"/>
        </p:nvSpPr>
        <p:spPr>
          <a:xfrm>
            <a:off x="4165057" y="2349330"/>
            <a:ext cx="1072480" cy="460954"/>
          </a:xfrm>
          <a:prstGeom prst="rect">
            <a:avLst/>
          </a:prstGeom>
          <a:solidFill>
            <a:srgbClr val="A89763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2275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8F3EC8D7-F64D-4FF9-AE30-91384C945540}"/>
              </a:ext>
            </a:extLst>
          </p:cNvPr>
          <p:cNvSpPr/>
          <p:nvPr userDrawn="1"/>
        </p:nvSpPr>
        <p:spPr>
          <a:xfrm>
            <a:off x="2776705" y="2349288"/>
            <a:ext cx="1072480" cy="460955"/>
          </a:xfrm>
          <a:prstGeom prst="rect">
            <a:avLst/>
          </a:prstGeom>
          <a:solidFill>
            <a:srgbClr val="2966DF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+mn-lt"/>
              <a:ea typeface="+mn-ea"/>
              <a:cs typeface="+mn-ea"/>
              <a:sym typeface="+mn-lt"/>
            </a:endParaRP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9923B826-2625-4BD6-98CD-50F599AE230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4833" y="3536484"/>
            <a:ext cx="704760" cy="705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921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38025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282" y="2130921"/>
            <a:ext cx="10361852" cy="147036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564" y="3887102"/>
            <a:ext cx="8533289" cy="175300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65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2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7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3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8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4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79796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023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962959" y="4407923"/>
            <a:ext cx="10361852" cy="1362391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962959" y="2907388"/>
            <a:ext cx="10361852" cy="1500534"/>
          </a:xfrm>
        </p:spPr>
        <p:txBody>
          <a:bodyPr anchor="b"/>
          <a:lstStyle>
            <a:lvl1pPr marL="0" indent="0">
              <a:buNone/>
              <a:defRPr sz="2600">
                <a:solidFill>
                  <a:schemeClr val="tx1">
                    <a:tint val="75000"/>
                  </a:schemeClr>
                </a:solidFill>
              </a:defRPr>
            </a:lvl1pPr>
            <a:lvl2pPr marL="60955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9105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658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4pPr>
            <a:lvl5pPr marL="243821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5pPr>
            <a:lvl6pPr marL="3047765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6pPr>
            <a:lvl7pPr marL="36573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7pPr>
            <a:lvl8pPr marL="426687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8pPr>
            <a:lvl9pPr marL="487642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012988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522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6794" y="1600574"/>
            <a:ext cx="5384099" cy="4527011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6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008189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1" y="1535469"/>
            <a:ext cx="5386216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3" indent="0">
              <a:buNone/>
              <a:defRPr sz="2600" b="1"/>
            </a:lvl2pPr>
            <a:lvl3pPr marL="1219105" indent="0">
              <a:buNone/>
              <a:defRPr sz="2400" b="1"/>
            </a:lvl3pPr>
            <a:lvl4pPr marL="1828658" indent="0">
              <a:buNone/>
              <a:defRPr sz="2100" b="1"/>
            </a:lvl4pPr>
            <a:lvl5pPr marL="2438212" indent="0">
              <a:buNone/>
              <a:defRPr sz="2100" b="1"/>
            </a:lvl5pPr>
            <a:lvl6pPr marL="3047765" indent="0">
              <a:buNone/>
              <a:defRPr sz="2100" b="1"/>
            </a:lvl6pPr>
            <a:lvl7pPr marL="3657317" indent="0">
              <a:buNone/>
              <a:defRPr sz="2100" b="1"/>
            </a:lvl7pPr>
            <a:lvl8pPr marL="4266870" indent="0">
              <a:buNone/>
              <a:defRPr sz="2100" b="1"/>
            </a:lvl8pPr>
            <a:lvl9pPr marL="487642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09521" y="2175380"/>
            <a:ext cx="5386216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92563" y="1535469"/>
            <a:ext cx="5388332" cy="639911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553" indent="0">
              <a:buNone/>
              <a:defRPr sz="2600" b="1"/>
            </a:lvl2pPr>
            <a:lvl3pPr marL="1219105" indent="0">
              <a:buNone/>
              <a:defRPr sz="2400" b="1"/>
            </a:lvl3pPr>
            <a:lvl4pPr marL="1828658" indent="0">
              <a:buNone/>
              <a:defRPr sz="2100" b="1"/>
            </a:lvl4pPr>
            <a:lvl5pPr marL="2438212" indent="0">
              <a:buNone/>
              <a:defRPr sz="2100" b="1"/>
            </a:lvl5pPr>
            <a:lvl6pPr marL="3047765" indent="0">
              <a:buNone/>
              <a:defRPr sz="2100" b="1"/>
            </a:lvl6pPr>
            <a:lvl7pPr marL="3657317" indent="0">
              <a:buNone/>
              <a:defRPr sz="2100" b="1"/>
            </a:lvl7pPr>
            <a:lvl8pPr marL="4266870" indent="0">
              <a:buNone/>
              <a:defRPr sz="2100" b="1"/>
            </a:lvl8pPr>
            <a:lvl9pPr marL="4876423" indent="0">
              <a:buNone/>
              <a:defRPr sz="21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92563" y="2175380"/>
            <a:ext cx="5388332" cy="3952203"/>
          </a:xfrm>
        </p:spPr>
        <p:txBody>
          <a:bodyPr/>
          <a:lstStyle>
            <a:lvl1pPr>
              <a:defRPr sz="3200"/>
            </a:lvl1pPr>
            <a:lvl2pPr>
              <a:defRPr sz="26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86261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94805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09733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合理交通结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40407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522" y="273113"/>
            <a:ext cx="4010562" cy="116232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766113" y="273114"/>
            <a:ext cx="6814779" cy="5854469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600"/>
            </a:lvl4pPr>
            <a:lvl5pPr>
              <a:defRPr sz="2600"/>
            </a:lvl5pPr>
            <a:lvl6pPr>
              <a:defRPr sz="2600"/>
            </a:lvl6pPr>
            <a:lvl7pPr>
              <a:defRPr sz="2600"/>
            </a:lvl7pPr>
            <a:lvl8pPr>
              <a:defRPr sz="2600"/>
            </a:lvl8pPr>
            <a:lvl9pPr>
              <a:defRPr sz="2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09522" y="1435435"/>
            <a:ext cx="4010562" cy="4692149"/>
          </a:xfrm>
        </p:spPr>
        <p:txBody>
          <a:bodyPr/>
          <a:lstStyle>
            <a:lvl1pPr marL="0" indent="0">
              <a:buNone/>
              <a:defRPr sz="1800"/>
            </a:lvl1pPr>
            <a:lvl2pPr marL="609553" indent="0">
              <a:buNone/>
              <a:defRPr sz="1600"/>
            </a:lvl2pPr>
            <a:lvl3pPr marL="1219105" indent="0">
              <a:buNone/>
              <a:defRPr sz="1300"/>
            </a:lvl3pPr>
            <a:lvl4pPr marL="1828658" indent="0">
              <a:buNone/>
              <a:defRPr sz="1200"/>
            </a:lvl4pPr>
            <a:lvl5pPr marL="2438212" indent="0">
              <a:buNone/>
              <a:defRPr sz="1200"/>
            </a:lvl5pPr>
            <a:lvl6pPr marL="3047765" indent="0">
              <a:buNone/>
              <a:defRPr sz="1200"/>
            </a:lvl6pPr>
            <a:lvl7pPr marL="3657317" indent="0">
              <a:buNone/>
              <a:defRPr sz="1200"/>
            </a:lvl7pPr>
            <a:lvl8pPr marL="4266870" indent="0">
              <a:buNone/>
              <a:defRPr sz="1200"/>
            </a:lvl8pPr>
            <a:lvl9pPr marL="487642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126831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89406" y="4801711"/>
            <a:ext cx="7314248" cy="566870"/>
          </a:xfrm>
        </p:spPr>
        <p:txBody>
          <a:bodyPr anchor="b"/>
          <a:lstStyle>
            <a:lvl1pPr algn="l">
              <a:defRPr sz="26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2389406" y="612918"/>
            <a:ext cx="7314248" cy="4115753"/>
          </a:xfrm>
        </p:spPr>
        <p:txBody>
          <a:bodyPr/>
          <a:lstStyle>
            <a:lvl1pPr marL="0" indent="0">
              <a:buNone/>
              <a:defRPr sz="4300"/>
            </a:lvl1pPr>
            <a:lvl2pPr marL="609553" indent="0">
              <a:buNone/>
              <a:defRPr sz="3800"/>
            </a:lvl2pPr>
            <a:lvl3pPr marL="1219105" indent="0">
              <a:buNone/>
              <a:defRPr sz="3200"/>
            </a:lvl3pPr>
            <a:lvl4pPr marL="1828658" indent="0">
              <a:buNone/>
              <a:defRPr sz="2600"/>
            </a:lvl4pPr>
            <a:lvl5pPr marL="2438212" indent="0">
              <a:buNone/>
              <a:defRPr sz="2600"/>
            </a:lvl5pPr>
            <a:lvl6pPr marL="3047765" indent="0">
              <a:buNone/>
              <a:defRPr sz="2600"/>
            </a:lvl6pPr>
            <a:lvl7pPr marL="3657317" indent="0">
              <a:buNone/>
              <a:defRPr sz="2600"/>
            </a:lvl7pPr>
            <a:lvl8pPr marL="4266870" indent="0">
              <a:buNone/>
              <a:defRPr sz="2600"/>
            </a:lvl8pPr>
            <a:lvl9pPr marL="4876423" indent="0">
              <a:buNone/>
              <a:defRPr sz="26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2389406" y="5368583"/>
            <a:ext cx="7314248" cy="805049"/>
          </a:xfrm>
        </p:spPr>
        <p:txBody>
          <a:bodyPr/>
          <a:lstStyle>
            <a:lvl1pPr marL="0" indent="0">
              <a:buNone/>
              <a:defRPr sz="1800"/>
            </a:lvl1pPr>
            <a:lvl2pPr marL="609553" indent="0">
              <a:buNone/>
              <a:defRPr sz="1600"/>
            </a:lvl2pPr>
            <a:lvl3pPr marL="1219105" indent="0">
              <a:buNone/>
              <a:defRPr sz="1300"/>
            </a:lvl3pPr>
            <a:lvl4pPr marL="1828658" indent="0">
              <a:buNone/>
              <a:defRPr sz="1200"/>
            </a:lvl4pPr>
            <a:lvl5pPr marL="2438212" indent="0">
              <a:buNone/>
              <a:defRPr sz="1200"/>
            </a:lvl5pPr>
            <a:lvl6pPr marL="3047765" indent="0">
              <a:buNone/>
              <a:defRPr sz="1200"/>
            </a:lvl6pPr>
            <a:lvl7pPr marL="3657317" indent="0">
              <a:buNone/>
              <a:defRPr sz="1200"/>
            </a:lvl7pPr>
            <a:lvl8pPr marL="4266870" indent="0">
              <a:buNone/>
              <a:defRPr sz="1200"/>
            </a:lvl8pPr>
            <a:lvl9pPr marL="4876423" indent="0">
              <a:buNone/>
              <a:defRPr sz="12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76511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001140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8050" y="274702"/>
            <a:ext cx="2742843" cy="5852880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520" y="274702"/>
            <a:ext cx="8025356" cy="5852880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737293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59555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6200000">
            <a:off x="-382191" y="382191"/>
            <a:ext cx="6859588" cy="60952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1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5318411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6">
            <a:extLst>
              <a:ext uri="{FF2B5EF4-FFF2-40B4-BE49-F238E27FC236}">
                <a16:creationId xmlns="" xmlns:a16="http://schemas.microsoft.com/office/drawing/2014/main" id="{421CE8E3-FB1A-4E8C-9929-29239277B0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671751" y="154212"/>
            <a:ext cx="4941738" cy="5038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</a:lstStyle>
          <a:p>
            <a:endParaRPr lang="zh-CN" altLang="en-US" sz="2800" b="0" dirty="0"/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73520575-07C5-4D06-AD6A-78328993AEB5}"/>
              </a:ext>
            </a:extLst>
          </p:cNvPr>
          <p:cNvSpPr/>
          <p:nvPr userDrawn="1"/>
        </p:nvSpPr>
        <p:spPr>
          <a:xfrm>
            <a:off x="589223" y="164342"/>
            <a:ext cx="66330" cy="394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lnSpc>
                <a:spcPct val="130000"/>
              </a:lnSpc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B683D6EA-BAC8-484F-9CF3-D4BEC04B645D}"/>
              </a:ext>
            </a:extLst>
          </p:cNvPr>
          <p:cNvGrpSpPr/>
          <p:nvPr userDrawn="1"/>
        </p:nvGrpSpPr>
        <p:grpSpPr>
          <a:xfrm>
            <a:off x="11518663" y="206781"/>
            <a:ext cx="398556" cy="398700"/>
            <a:chOff x="5741949" y="1265405"/>
            <a:chExt cx="708102" cy="708102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C723EBE1-1CE5-4274-8B2F-27813A674F82}"/>
                </a:ext>
              </a:extLst>
            </p:cNvPr>
            <p:cNvSpPr/>
            <p:nvPr/>
          </p:nvSpPr>
          <p:spPr>
            <a:xfrm>
              <a:off x="5741949" y="1265405"/>
              <a:ext cx="708102" cy="708102"/>
            </a:xfrm>
            <a:prstGeom prst="roundRect">
              <a:avLst>
                <a:gd name="adj" fmla="val 590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129">
                <a:spcAft>
                  <a:spcPct val="35000"/>
                </a:spcAft>
              </a:pPr>
              <a:endParaRPr lang="zh-CN" altLang="en-US" sz="1800" b="1" kern="0" dirty="0">
                <a:solidFill>
                  <a:sysClr val="window" lastClr="FFFFFF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D8776C7B-E713-4D7E-B049-2E930CBC8F7D}"/>
                </a:ext>
              </a:extLst>
            </p:cNvPr>
            <p:cNvGrpSpPr/>
            <p:nvPr/>
          </p:nvGrpSpPr>
          <p:grpSpPr>
            <a:xfrm>
              <a:off x="5812925" y="1306901"/>
              <a:ext cx="566150" cy="625110"/>
              <a:chOff x="4977869" y="2856322"/>
              <a:chExt cx="2491387" cy="3443709"/>
            </a:xfrm>
            <a:solidFill>
              <a:schemeClr val="bg2"/>
            </a:solidFill>
          </p:grpSpPr>
          <p:sp>
            <p:nvSpPr>
              <p:cNvPr id="9" name="任意多边形: 形状 8">
                <a:extLst>
                  <a:ext uri="{FF2B5EF4-FFF2-40B4-BE49-F238E27FC236}">
                    <a16:creationId xmlns="" xmlns:a16="http://schemas.microsoft.com/office/drawing/2014/main" id="{DE521F22-0C7C-41B1-8CA4-D7FC8363BBF6}"/>
                  </a:ext>
                </a:extLst>
              </p:cNvPr>
              <p:cNvSpPr/>
              <p:nvPr userDrawn="1"/>
            </p:nvSpPr>
            <p:spPr>
              <a:xfrm>
                <a:off x="5655733" y="2856322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0" name="矩形 9">
                <a:extLst>
                  <a:ext uri="{FF2B5EF4-FFF2-40B4-BE49-F238E27FC236}">
                    <a16:creationId xmlns="" xmlns:a16="http://schemas.microsoft.com/office/drawing/2014/main" id="{E163555B-1D23-4036-8FEC-22F2A92CF2E8}"/>
                  </a:ext>
                </a:extLst>
              </p:cNvPr>
              <p:cNvSpPr/>
              <p:nvPr userDrawn="1"/>
            </p:nvSpPr>
            <p:spPr>
              <a:xfrm>
                <a:off x="5297751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1" name="任意多边形: 形状 10">
                <a:extLst>
                  <a:ext uri="{FF2B5EF4-FFF2-40B4-BE49-F238E27FC236}">
                    <a16:creationId xmlns="" xmlns:a16="http://schemas.microsoft.com/office/drawing/2014/main" id="{6B4A82A2-788D-4162-9DF1-35518EF6EEA0}"/>
                  </a:ext>
                </a:extLst>
              </p:cNvPr>
              <p:cNvSpPr/>
              <p:nvPr userDrawn="1"/>
            </p:nvSpPr>
            <p:spPr>
              <a:xfrm flipV="1">
                <a:off x="5655733" y="423263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DEA762E3-79C6-476E-BA77-6F04A579E728}"/>
                  </a:ext>
                </a:extLst>
              </p:cNvPr>
              <p:cNvSpPr/>
              <p:nvPr userDrawn="1"/>
            </p:nvSpPr>
            <p:spPr>
              <a:xfrm>
                <a:off x="5655733" y="499586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" name="矩形 12">
                <a:extLst>
                  <a:ext uri="{FF2B5EF4-FFF2-40B4-BE49-F238E27FC236}">
                    <a16:creationId xmlns="" xmlns:a16="http://schemas.microsoft.com/office/drawing/2014/main" id="{ED22568F-A792-4DE8-B7EF-D06ED437A162}"/>
                  </a:ext>
                </a:extLst>
              </p:cNvPr>
              <p:cNvSpPr/>
              <p:nvPr userDrawn="1"/>
            </p:nvSpPr>
            <p:spPr>
              <a:xfrm>
                <a:off x="4977869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8208787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页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 userDrawn="1"/>
        </p:nvSpPr>
        <p:spPr>
          <a:xfrm rot="16200000">
            <a:off x="-382191" y="382191"/>
            <a:ext cx="6859588" cy="609520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09">
              <a:defRPr/>
            </a:pPr>
            <a:endParaRPr lang="zh-CN" altLang="en-US" sz="1800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90274154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="" xmlns:a16="http://schemas.microsoft.com/office/drawing/2014/main" id="{CBBD78BA-AFE4-4179-A6A1-AD736D98F33C}"/>
              </a:ext>
            </a:extLst>
          </p:cNvPr>
          <p:cNvGrpSpPr/>
          <p:nvPr userDrawn="1"/>
        </p:nvGrpSpPr>
        <p:grpSpPr>
          <a:xfrm>
            <a:off x="11518663" y="206781"/>
            <a:ext cx="398556" cy="398700"/>
            <a:chOff x="5741949" y="1265405"/>
            <a:chExt cx="708102" cy="708102"/>
          </a:xfrm>
        </p:grpSpPr>
        <p:sp>
          <p:nvSpPr>
            <p:cNvPr id="3" name="矩形: 圆角 2">
              <a:extLst>
                <a:ext uri="{FF2B5EF4-FFF2-40B4-BE49-F238E27FC236}">
                  <a16:creationId xmlns="" xmlns:a16="http://schemas.microsoft.com/office/drawing/2014/main" id="{178250C6-60F0-4CEC-83A2-A753F3077EF9}"/>
                </a:ext>
              </a:extLst>
            </p:cNvPr>
            <p:cNvSpPr/>
            <p:nvPr/>
          </p:nvSpPr>
          <p:spPr>
            <a:xfrm>
              <a:off x="5741949" y="1265405"/>
              <a:ext cx="708102" cy="708102"/>
            </a:xfrm>
            <a:prstGeom prst="roundRect">
              <a:avLst>
                <a:gd name="adj" fmla="val 590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129">
                <a:spcAft>
                  <a:spcPct val="35000"/>
                </a:spcAft>
              </a:pPr>
              <a:endParaRPr lang="zh-CN" altLang="en-US" sz="1800" b="1" kern="0" dirty="0">
                <a:solidFill>
                  <a:sysClr val="window" lastClr="FFFFFF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4" name="组合 3">
              <a:extLst>
                <a:ext uri="{FF2B5EF4-FFF2-40B4-BE49-F238E27FC236}">
                  <a16:creationId xmlns="" xmlns:a16="http://schemas.microsoft.com/office/drawing/2014/main" id="{168E738E-54DA-4DBD-BE77-A1B905588BBF}"/>
                </a:ext>
              </a:extLst>
            </p:cNvPr>
            <p:cNvGrpSpPr/>
            <p:nvPr/>
          </p:nvGrpSpPr>
          <p:grpSpPr>
            <a:xfrm>
              <a:off x="5812925" y="1306901"/>
              <a:ext cx="566150" cy="625110"/>
              <a:chOff x="4977869" y="2856322"/>
              <a:chExt cx="2491387" cy="3443709"/>
            </a:xfrm>
            <a:solidFill>
              <a:schemeClr val="bg2"/>
            </a:solidFill>
          </p:grpSpPr>
          <p:sp>
            <p:nvSpPr>
              <p:cNvPr id="5" name="任意多边形: 形状 4">
                <a:extLst>
                  <a:ext uri="{FF2B5EF4-FFF2-40B4-BE49-F238E27FC236}">
                    <a16:creationId xmlns="" xmlns:a16="http://schemas.microsoft.com/office/drawing/2014/main" id="{5AA5B139-487D-4E2F-BEC0-0F4F245BD9DF}"/>
                  </a:ext>
                </a:extLst>
              </p:cNvPr>
              <p:cNvSpPr/>
              <p:nvPr userDrawn="1"/>
            </p:nvSpPr>
            <p:spPr>
              <a:xfrm>
                <a:off x="5655733" y="2856322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6" name="矩形 5">
                <a:extLst>
                  <a:ext uri="{FF2B5EF4-FFF2-40B4-BE49-F238E27FC236}">
                    <a16:creationId xmlns="" xmlns:a16="http://schemas.microsoft.com/office/drawing/2014/main" id="{E206B360-08C3-4B27-8EC6-AA3953B18CE7}"/>
                  </a:ext>
                </a:extLst>
              </p:cNvPr>
              <p:cNvSpPr/>
              <p:nvPr userDrawn="1"/>
            </p:nvSpPr>
            <p:spPr>
              <a:xfrm>
                <a:off x="5297751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7" name="任意多边形: 形状 6">
                <a:extLst>
                  <a:ext uri="{FF2B5EF4-FFF2-40B4-BE49-F238E27FC236}">
                    <a16:creationId xmlns="" xmlns:a16="http://schemas.microsoft.com/office/drawing/2014/main" id="{EAC1D780-FDB5-4E2C-ACD5-F5F854F21BC3}"/>
                  </a:ext>
                </a:extLst>
              </p:cNvPr>
              <p:cNvSpPr/>
              <p:nvPr userDrawn="1"/>
            </p:nvSpPr>
            <p:spPr>
              <a:xfrm flipV="1">
                <a:off x="5655733" y="423263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8" name="任意多边形: 形状 7">
                <a:extLst>
                  <a:ext uri="{FF2B5EF4-FFF2-40B4-BE49-F238E27FC236}">
                    <a16:creationId xmlns="" xmlns:a16="http://schemas.microsoft.com/office/drawing/2014/main" id="{729D0651-A810-42A9-89C4-BE2439B99320}"/>
                  </a:ext>
                </a:extLst>
              </p:cNvPr>
              <p:cNvSpPr/>
              <p:nvPr userDrawn="1"/>
            </p:nvSpPr>
            <p:spPr>
              <a:xfrm>
                <a:off x="5655733" y="499586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9" name="矩形 8">
                <a:extLst>
                  <a:ext uri="{FF2B5EF4-FFF2-40B4-BE49-F238E27FC236}">
                    <a16:creationId xmlns="" xmlns:a16="http://schemas.microsoft.com/office/drawing/2014/main" id="{305FF71C-F253-4802-8E3E-5D6546FEA2D6}"/>
                  </a:ext>
                </a:extLst>
              </p:cNvPr>
              <p:cNvSpPr/>
              <p:nvPr userDrawn="1"/>
            </p:nvSpPr>
            <p:spPr>
              <a:xfrm>
                <a:off x="4977869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456056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列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65841" y="158861"/>
            <a:ext cx="10077773" cy="446620"/>
          </a:xfrm>
          <a:prstGeom prst="rect">
            <a:avLst/>
          </a:prstGeom>
        </p:spPr>
        <p:txBody>
          <a:bodyPr/>
          <a:lstStyle>
            <a:lvl1pPr>
              <a:defRPr sz="3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50363" y="1273041"/>
            <a:ext cx="11504094" cy="5037420"/>
          </a:xfrm>
          <a:prstGeom prst="rect">
            <a:avLst/>
          </a:prstGeom>
        </p:spPr>
        <p:txBody>
          <a:bodyPr/>
          <a:lstStyle/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</p:txBody>
      </p:sp>
      <p:sp>
        <p:nvSpPr>
          <p:cNvPr id="5" name="矩形 4">
            <a:extLst>
              <a:ext uri="{FF2B5EF4-FFF2-40B4-BE49-F238E27FC236}">
                <a16:creationId xmlns="" xmlns:a16="http://schemas.microsoft.com/office/drawing/2014/main" id="{474B2708-711A-4AEA-AFCD-2D714B61BEC6}"/>
              </a:ext>
            </a:extLst>
          </p:cNvPr>
          <p:cNvSpPr/>
          <p:nvPr userDrawn="1"/>
        </p:nvSpPr>
        <p:spPr>
          <a:xfrm>
            <a:off x="589223" y="164342"/>
            <a:ext cx="66330" cy="3945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286">
              <a:lnSpc>
                <a:spcPct val="130000"/>
              </a:lnSpc>
            </a:pPr>
            <a:endParaRPr lang="zh-CN" altLang="en-US" sz="1400" dirty="0">
              <a:solidFill>
                <a:prstClr val="white"/>
              </a:solidFill>
              <a:latin typeface="微软雅黑" panose="020B0503020204020204" pitchFamily="34" charset="-122"/>
            </a:endParaRPr>
          </a:p>
        </p:txBody>
      </p:sp>
      <p:grpSp>
        <p:nvGrpSpPr>
          <p:cNvPr id="6" name="组合 5">
            <a:extLst>
              <a:ext uri="{FF2B5EF4-FFF2-40B4-BE49-F238E27FC236}">
                <a16:creationId xmlns="" xmlns:a16="http://schemas.microsoft.com/office/drawing/2014/main" id="{8A2FE0AD-F6BB-4EC7-A7F9-CBF98128A1CF}"/>
              </a:ext>
            </a:extLst>
          </p:cNvPr>
          <p:cNvGrpSpPr/>
          <p:nvPr userDrawn="1"/>
        </p:nvGrpSpPr>
        <p:grpSpPr>
          <a:xfrm>
            <a:off x="11518663" y="206781"/>
            <a:ext cx="398556" cy="398700"/>
            <a:chOff x="5741949" y="1265405"/>
            <a:chExt cx="708102" cy="708102"/>
          </a:xfrm>
        </p:grpSpPr>
        <p:sp>
          <p:nvSpPr>
            <p:cNvPr id="7" name="矩形: 圆角 6">
              <a:extLst>
                <a:ext uri="{FF2B5EF4-FFF2-40B4-BE49-F238E27FC236}">
                  <a16:creationId xmlns="" xmlns:a16="http://schemas.microsoft.com/office/drawing/2014/main" id="{F493FB5F-CFEA-4DB2-A120-CBFFEA24562D}"/>
                </a:ext>
              </a:extLst>
            </p:cNvPr>
            <p:cNvSpPr/>
            <p:nvPr/>
          </p:nvSpPr>
          <p:spPr>
            <a:xfrm>
              <a:off x="5741949" y="1265405"/>
              <a:ext cx="708102" cy="708102"/>
            </a:xfrm>
            <a:prstGeom prst="roundRect">
              <a:avLst>
                <a:gd name="adj" fmla="val 5906"/>
              </a:avLst>
            </a:prstGeom>
            <a:solidFill>
              <a:schemeClr val="accent2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129">
                <a:spcAft>
                  <a:spcPct val="35000"/>
                </a:spcAft>
              </a:pPr>
              <a:endParaRPr lang="zh-CN" altLang="en-US" sz="1800" b="1" kern="0" dirty="0">
                <a:solidFill>
                  <a:sysClr val="window" lastClr="FFFFFF"/>
                </a:solidFill>
                <a:latin typeface="Lucida Console" panose="020B0609040504020204" pitchFamily="49" charset="0"/>
              </a:endParaRPr>
            </a:p>
          </p:txBody>
        </p:sp>
        <p:grpSp>
          <p:nvGrpSpPr>
            <p:cNvPr id="8" name="组合 7">
              <a:extLst>
                <a:ext uri="{FF2B5EF4-FFF2-40B4-BE49-F238E27FC236}">
                  <a16:creationId xmlns="" xmlns:a16="http://schemas.microsoft.com/office/drawing/2014/main" id="{054E3747-84A7-4EED-BD52-99B46A0A4EC1}"/>
                </a:ext>
              </a:extLst>
            </p:cNvPr>
            <p:cNvGrpSpPr/>
            <p:nvPr/>
          </p:nvGrpSpPr>
          <p:grpSpPr>
            <a:xfrm>
              <a:off x="5812925" y="1306901"/>
              <a:ext cx="566150" cy="625110"/>
              <a:chOff x="4977869" y="2856322"/>
              <a:chExt cx="2491387" cy="3443709"/>
            </a:xfrm>
            <a:solidFill>
              <a:schemeClr val="bg2"/>
            </a:solidFill>
          </p:grpSpPr>
          <p:sp>
            <p:nvSpPr>
              <p:cNvPr id="10" name="任意多边形: 形状 9">
                <a:extLst>
                  <a:ext uri="{FF2B5EF4-FFF2-40B4-BE49-F238E27FC236}">
                    <a16:creationId xmlns="" xmlns:a16="http://schemas.microsoft.com/office/drawing/2014/main" id="{D86B115B-8D13-4D53-AF3F-1F8B0D3DC7A8}"/>
                  </a:ext>
                </a:extLst>
              </p:cNvPr>
              <p:cNvSpPr/>
              <p:nvPr userDrawn="1"/>
            </p:nvSpPr>
            <p:spPr>
              <a:xfrm>
                <a:off x="5655733" y="2856322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1" name="矩形 10">
                <a:extLst>
                  <a:ext uri="{FF2B5EF4-FFF2-40B4-BE49-F238E27FC236}">
                    <a16:creationId xmlns="" xmlns:a16="http://schemas.microsoft.com/office/drawing/2014/main" id="{1DF26234-C899-4C67-9F77-38026D3137BF}"/>
                  </a:ext>
                </a:extLst>
              </p:cNvPr>
              <p:cNvSpPr/>
              <p:nvPr userDrawn="1"/>
            </p:nvSpPr>
            <p:spPr>
              <a:xfrm>
                <a:off x="5297751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2" name="任意多边形: 形状 11">
                <a:extLst>
                  <a:ext uri="{FF2B5EF4-FFF2-40B4-BE49-F238E27FC236}">
                    <a16:creationId xmlns="" xmlns:a16="http://schemas.microsoft.com/office/drawing/2014/main" id="{6A6EB340-B19E-435A-AB49-3CD01B6E5163}"/>
                  </a:ext>
                </a:extLst>
              </p:cNvPr>
              <p:cNvSpPr/>
              <p:nvPr userDrawn="1"/>
            </p:nvSpPr>
            <p:spPr>
              <a:xfrm flipV="1">
                <a:off x="5655733" y="423263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3" name="任意多边形: 形状 12">
                <a:extLst>
                  <a:ext uri="{FF2B5EF4-FFF2-40B4-BE49-F238E27FC236}">
                    <a16:creationId xmlns="" xmlns:a16="http://schemas.microsoft.com/office/drawing/2014/main" id="{280B2A7A-9750-4617-8FF9-68758BDB09E4}"/>
                  </a:ext>
                </a:extLst>
              </p:cNvPr>
              <p:cNvSpPr/>
              <p:nvPr userDrawn="1"/>
            </p:nvSpPr>
            <p:spPr>
              <a:xfrm>
                <a:off x="5655733" y="4995866"/>
                <a:ext cx="1813523" cy="1300898"/>
              </a:xfrm>
              <a:custGeom>
                <a:avLst/>
                <a:gdLst>
                  <a:gd name="connsiteX0" fmla="*/ 512625 w 1813523"/>
                  <a:gd name="connsiteY0" fmla="*/ 0 h 1300898"/>
                  <a:gd name="connsiteX1" fmla="*/ 1813523 w 1813523"/>
                  <a:gd name="connsiteY1" fmla="*/ 1300898 h 1300898"/>
                  <a:gd name="connsiteX2" fmla="*/ 1277606 w 1813523"/>
                  <a:gd name="connsiteY2" fmla="*/ 1300898 h 1300898"/>
                  <a:gd name="connsiteX3" fmla="*/ 512625 w 1813523"/>
                  <a:gd name="connsiteY3" fmla="*/ 535918 h 1300898"/>
                  <a:gd name="connsiteX4" fmla="*/ 512625 w 1813523"/>
                  <a:gd name="connsiteY4" fmla="*/ 536166 h 1300898"/>
                  <a:gd name="connsiteX5" fmla="*/ 0 w 1813523"/>
                  <a:gd name="connsiteY5" fmla="*/ 536166 h 1300898"/>
                  <a:gd name="connsiteX6" fmla="*/ 0 w 1813523"/>
                  <a:gd name="connsiteY6" fmla="*/ 1 h 1300898"/>
                  <a:gd name="connsiteX7" fmla="*/ 512625 w 1813523"/>
                  <a:gd name="connsiteY7" fmla="*/ 1 h 13008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813523" h="1300898">
                    <a:moveTo>
                      <a:pt x="512625" y="0"/>
                    </a:moveTo>
                    <a:cubicBezTo>
                      <a:pt x="1231091" y="0"/>
                      <a:pt x="1813523" y="582432"/>
                      <a:pt x="1813523" y="1300898"/>
                    </a:cubicBezTo>
                    <a:lnTo>
                      <a:pt x="1277606" y="1300898"/>
                    </a:lnTo>
                    <a:cubicBezTo>
                      <a:pt x="1277606" y="878411"/>
                      <a:pt x="935112" y="535918"/>
                      <a:pt x="512625" y="535918"/>
                    </a:cubicBezTo>
                    <a:lnTo>
                      <a:pt x="512625" y="536166"/>
                    </a:lnTo>
                    <a:lnTo>
                      <a:pt x="0" y="536166"/>
                    </a:lnTo>
                    <a:lnTo>
                      <a:pt x="0" y="1"/>
                    </a:lnTo>
                    <a:lnTo>
                      <a:pt x="512625" y="1"/>
                    </a:lnTo>
                    <a:close/>
                  </a:path>
                </a:pathLst>
              </a:cu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  <p:sp>
            <p:nvSpPr>
              <p:cNvPr id="14" name="矩形 13">
                <a:extLst>
                  <a:ext uri="{FF2B5EF4-FFF2-40B4-BE49-F238E27FC236}">
                    <a16:creationId xmlns="" xmlns:a16="http://schemas.microsoft.com/office/drawing/2014/main" id="{B1A3B95E-10A0-41C2-8280-F8813EF08473}"/>
                  </a:ext>
                </a:extLst>
              </p:cNvPr>
              <p:cNvSpPr/>
              <p:nvPr userDrawn="1"/>
            </p:nvSpPr>
            <p:spPr>
              <a:xfrm>
                <a:off x="4977869" y="2856322"/>
                <a:ext cx="277550" cy="3443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txBody>
              <a:bodyPr rot="0" spcFirstLastPara="0" vertOverflow="overflow" horzOverflow="overflow" vert="horz" wrap="square" lIns="810851" tIns="812278" rIns="810850" bIns="812277" numCol="1" spcCol="127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 defTabSz="711129">
                  <a:spcAft>
                    <a:spcPct val="35000"/>
                  </a:spcAft>
                </a:pPr>
                <a:endParaRPr lang="zh-CN" altLang="en-US" sz="18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57459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常规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61AC23D7-EAB7-4644-B040-A6ACBEC82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234" y="1052757"/>
            <a:ext cx="10799945" cy="5222496"/>
          </a:xfrm>
          <a:prstGeom prst="rect">
            <a:avLst/>
          </a:prstGeom>
        </p:spPr>
        <p:txBody>
          <a:bodyPr/>
          <a:lstStyle>
            <a:lvl2pPr marL="742772" indent="-285682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272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9981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6908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1"/>
            <a:endParaRPr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="" xmlns:a16="http://schemas.microsoft.com/office/drawing/2014/main" id="{73EF248C-8A2A-4586-AA91-CB5A8529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38" y="264414"/>
            <a:ext cx="5381868" cy="535872"/>
          </a:xfrm>
          <a:prstGeom prst="rect">
            <a:avLst/>
          </a:prstGeom>
        </p:spPr>
        <p:txBody>
          <a:bodyPr anchor="ctr"/>
          <a:lstStyle>
            <a:lvl1pPr algn="l">
              <a:defRPr sz="2399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pic>
        <p:nvPicPr>
          <p:cNvPr id="19" name="图片 18">
            <a:extLst>
              <a:ext uri="{FF2B5EF4-FFF2-40B4-BE49-F238E27FC236}">
                <a16:creationId xmlns="" xmlns:a16="http://schemas.microsoft.com/office/drawing/2014/main" id="{DA175178-2835-4AFE-8BB3-0F89642F9A6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77075" y="298207"/>
            <a:ext cx="468117" cy="468286"/>
          </a:xfrm>
          <a:prstGeom prst="rect">
            <a:avLst/>
          </a:prstGeom>
        </p:spPr>
      </p:pic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61F66C7-9456-4073-A9E4-72E2D2475A16}"/>
              </a:ext>
            </a:extLst>
          </p:cNvPr>
          <p:cNvSpPr/>
          <p:nvPr userDrawn="1"/>
        </p:nvSpPr>
        <p:spPr>
          <a:xfrm flipH="1">
            <a:off x="-1" y="1496"/>
            <a:ext cx="6095206" cy="72016"/>
          </a:xfrm>
          <a:prstGeom prst="rect">
            <a:avLst/>
          </a:prstGeom>
          <a:solidFill>
            <a:srgbClr val="3B6DC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="" xmlns:a16="http://schemas.microsoft.com/office/drawing/2014/main" id="{BF10E58C-4A07-47E0-BF24-846D14BDD53C}"/>
              </a:ext>
            </a:extLst>
          </p:cNvPr>
          <p:cNvSpPr/>
          <p:nvPr userDrawn="1"/>
        </p:nvSpPr>
        <p:spPr>
          <a:xfrm flipH="1">
            <a:off x="6095205" y="-3140"/>
            <a:ext cx="6095204" cy="72016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eft-arrow_159605">
            <a:extLst>
              <a:ext uri="{FF2B5EF4-FFF2-40B4-BE49-F238E27FC236}">
                <a16:creationId xmlns="" xmlns:a16="http://schemas.microsoft.com/office/drawing/2014/main" id="{C2473335-5359-46D9-87EB-D7F60B2CA45E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18" y="404009"/>
            <a:ext cx="257010" cy="256683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0AB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5913799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自定义版式">
    <p:bg>
      <p:bgPr>
        <a:solidFill>
          <a:srgbClr val="2E383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="" xmlns:a16="http://schemas.microsoft.com/office/drawing/2014/main" id="{6C5FE46D-161A-4E60-BEC9-DE5B5606B4E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13965" y="151942"/>
            <a:ext cx="971873" cy="972225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="" xmlns:a16="http://schemas.microsoft.com/office/drawing/2014/main" id="{335C1D1B-01FB-4BC4-BE8B-2109C17F210C}"/>
              </a:ext>
            </a:extLst>
          </p:cNvPr>
          <p:cNvSpPr/>
          <p:nvPr userDrawn="1"/>
        </p:nvSpPr>
        <p:spPr>
          <a:xfrm>
            <a:off x="11091968" y="151942"/>
            <a:ext cx="1015868" cy="1016235"/>
          </a:xfrm>
          <a:prstGeom prst="rect">
            <a:avLst/>
          </a:prstGeom>
          <a:solidFill>
            <a:srgbClr val="2E383F">
              <a:alpha val="90000"/>
            </a:srgbClr>
          </a:solidFill>
          <a:ln>
            <a:noFill/>
          </a:ln>
          <a:effectLst/>
        </p:spPr>
        <p:txBody>
          <a:bodyPr rot="0" spcFirstLastPara="0" vertOverflow="overflow" horzOverflow="overflow" vert="horz" wrap="square" lIns="810745" tIns="812172" rIns="810744" bIns="812171" numCol="1" spcCol="127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711129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04635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275905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4013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521635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/尾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>
            <a:extLst>
              <a:ext uri="{FF2B5EF4-FFF2-40B4-BE49-F238E27FC236}">
                <a16:creationId xmlns="" xmlns:a16="http://schemas.microsoft.com/office/drawing/2014/main" id="{CA568B85-76DD-4066-89AF-ED1EE3932B5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" y="0"/>
            <a:ext cx="12187295" cy="6859588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="" xmlns:a16="http://schemas.microsoft.com/office/drawing/2014/main" id="{A87DD996-A2AF-4A7D-81AD-87500B53D37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55" y="333762"/>
            <a:ext cx="1221364" cy="497285"/>
          </a:xfrm>
          <a:prstGeom prst="rect">
            <a:avLst/>
          </a:prstGeom>
        </p:spPr>
      </p:pic>
      <p:grpSp>
        <p:nvGrpSpPr>
          <p:cNvPr id="17" name="组合 16">
            <a:extLst>
              <a:ext uri="{FF2B5EF4-FFF2-40B4-BE49-F238E27FC236}">
                <a16:creationId xmlns="" xmlns:a16="http://schemas.microsoft.com/office/drawing/2014/main" id="{A88E7FA6-ADE2-4595-BFEF-465E473FBEEC}"/>
              </a:ext>
            </a:extLst>
          </p:cNvPr>
          <p:cNvGrpSpPr/>
          <p:nvPr userDrawn="1"/>
        </p:nvGrpSpPr>
        <p:grpSpPr>
          <a:xfrm>
            <a:off x="14" y="5905790"/>
            <a:ext cx="12190400" cy="959587"/>
            <a:chOff x="8831484" y="5904422"/>
            <a:chExt cx="2477617" cy="959365"/>
          </a:xfrm>
        </p:grpSpPr>
        <p:sp>
          <p:nvSpPr>
            <p:cNvPr id="18" name="Rectangle 8" descr="Rectangle 8">
              <a:extLst>
                <a:ext uri="{FF2B5EF4-FFF2-40B4-BE49-F238E27FC236}">
                  <a16:creationId xmlns="" xmlns:a16="http://schemas.microsoft.com/office/drawing/2014/main" id="{3A3A8D61-8F61-4851-98B4-840A675D5BB5}"/>
                </a:ext>
              </a:extLst>
            </p:cNvPr>
            <p:cNvSpPr/>
            <p:nvPr/>
          </p:nvSpPr>
          <p:spPr bwMode="gray">
            <a:xfrm>
              <a:off x="8831484" y="5904422"/>
              <a:ext cx="2476981" cy="953578"/>
            </a:xfrm>
            <a:prstGeom prst="rect">
              <a:avLst/>
            </a:prstGeom>
            <a:solidFill>
              <a:srgbClr val="FFFFFF">
                <a:alpha val="90000"/>
              </a:srgbClr>
            </a:solidFill>
            <a:ln w="6350" algn="ctr">
              <a:noFill/>
              <a:miter lim="800000"/>
              <a:headEnd/>
              <a:tailEnd/>
            </a:ln>
          </p:spPr>
          <p:txBody>
            <a:bodyPr lIns="80351" tIns="64281" rIns="80351" bIns="64281" rtlCol="0" anchor="ctr"/>
            <a:lstStyle/>
            <a:p>
              <a:pPr algn="ctr" defTabSz="816168" fontAlgn="base">
                <a:spcBef>
                  <a:spcPct val="50000"/>
                </a:spcBef>
                <a:spcAft>
                  <a:spcPct val="0"/>
                </a:spcAft>
                <a:buClr>
                  <a:srgbClr val="F0AB00"/>
                </a:buClr>
                <a:buSzPct val="80000"/>
              </a:pPr>
              <a:endParaRPr lang="en-US" sz="1350" kern="0" dirty="0"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19" name="矩形 18">
              <a:extLst>
                <a:ext uri="{FF2B5EF4-FFF2-40B4-BE49-F238E27FC236}">
                  <a16:creationId xmlns="" xmlns:a16="http://schemas.microsoft.com/office/drawing/2014/main" id="{13B9766E-1AB6-426F-8338-42D4A7ECE9E1}"/>
                </a:ext>
              </a:extLst>
            </p:cNvPr>
            <p:cNvSpPr/>
            <p:nvPr/>
          </p:nvSpPr>
          <p:spPr>
            <a:xfrm>
              <a:off x="8832119" y="6791224"/>
              <a:ext cx="2476982" cy="72563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030" eaLnBrk="1" fontAlgn="auto" hangingPunct="1">
                <a:spcAft>
                  <a:spcPct val="35000"/>
                </a:spcAft>
              </a:pPr>
              <a:endParaRPr kumimoji="0" lang="zh-CN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2E383F"/>
                </a:solidFill>
                <a:effectLst/>
                <a:uLnTx/>
                <a:uFillTx/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20" name="文本框 19">
              <a:extLst>
                <a:ext uri="{FF2B5EF4-FFF2-40B4-BE49-F238E27FC236}">
                  <a16:creationId xmlns="" xmlns:a16="http://schemas.microsoft.com/office/drawing/2014/main" id="{79F633E3-BFF5-415F-A5ED-1E32D77AA8B5}"/>
                </a:ext>
              </a:extLst>
            </p:cNvPr>
            <p:cNvSpPr txBox="1"/>
            <p:nvPr/>
          </p:nvSpPr>
          <p:spPr>
            <a:xfrm>
              <a:off x="9778972" y="6126660"/>
              <a:ext cx="584631" cy="44232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2275" dirty="0">
                  <a:latin typeface="微软雅黑 Light" panose="020B0502040204020203" pitchFamily="34" charset="-122"/>
                  <a:ea typeface="微软雅黑 Light" panose="020B0502040204020203" pitchFamily="34" charset="-122"/>
                  <a:cs typeface="+mn-ea"/>
                  <a:sym typeface="+mn-lt"/>
                </a:rPr>
                <a:t>www.raqsoft.com.cn</a:t>
              </a:r>
              <a:endParaRPr lang="zh-CN" altLang="en-US" sz="2275" dirty="0"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endParaRPr>
            </a:p>
          </p:txBody>
        </p:sp>
      </p:grpSp>
      <p:cxnSp>
        <p:nvCxnSpPr>
          <p:cNvPr id="22" name="直接连接符 21">
            <a:extLst>
              <a:ext uri="{FF2B5EF4-FFF2-40B4-BE49-F238E27FC236}">
                <a16:creationId xmlns="" xmlns:a16="http://schemas.microsoft.com/office/drawing/2014/main" id="{5D4F4FE5-DCB6-4039-9A25-F6AE1E4F268A}"/>
              </a:ext>
            </a:extLst>
          </p:cNvPr>
          <p:cNvCxnSpPr>
            <a:cxnSpLocks/>
          </p:cNvCxnSpPr>
          <p:nvPr userDrawn="1"/>
        </p:nvCxnSpPr>
        <p:spPr>
          <a:xfrm>
            <a:off x="2601256" y="4200361"/>
            <a:ext cx="1716538" cy="0"/>
          </a:xfrm>
          <a:prstGeom prst="line">
            <a:avLst/>
          </a:prstGeom>
          <a:ln w="19050">
            <a:solidFill>
              <a:srgbClr val="FFFFFF">
                <a:alpha val="41176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连接符 22">
            <a:extLst>
              <a:ext uri="{FF2B5EF4-FFF2-40B4-BE49-F238E27FC236}">
                <a16:creationId xmlns="" xmlns:a16="http://schemas.microsoft.com/office/drawing/2014/main" id="{C59D4F8A-EBCE-43A8-AD60-BD40AC25820F}"/>
              </a:ext>
            </a:extLst>
          </p:cNvPr>
          <p:cNvCxnSpPr>
            <a:cxnSpLocks/>
          </p:cNvCxnSpPr>
          <p:nvPr userDrawn="1"/>
        </p:nvCxnSpPr>
        <p:spPr>
          <a:xfrm flipH="1">
            <a:off x="7890766" y="4200361"/>
            <a:ext cx="1716538" cy="0"/>
          </a:xfrm>
          <a:prstGeom prst="line">
            <a:avLst/>
          </a:prstGeom>
          <a:ln w="19050">
            <a:solidFill>
              <a:srgbClr val="FFFFFF">
                <a:alpha val="41176"/>
              </a:srgb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4" name="图片 23">
            <a:extLst>
              <a:ext uri="{FF2B5EF4-FFF2-40B4-BE49-F238E27FC236}">
                <a16:creationId xmlns="" xmlns:a16="http://schemas.microsoft.com/office/drawing/2014/main" id="{A9DB365B-9916-44F9-9608-0F8A425CAFFE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56" y="5289099"/>
            <a:ext cx="1221363" cy="12218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D6F791B-9B2E-45B1-9D8E-538F5E63E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8" y="2314101"/>
            <a:ext cx="12190413" cy="1449346"/>
          </a:xfrm>
          <a:prstGeom prst="rect">
            <a:avLst/>
          </a:prstGeom>
        </p:spPr>
        <p:txBody>
          <a:bodyPr/>
          <a:lstStyle>
            <a:lvl1pPr algn="ctr">
              <a:defRPr sz="7198" b="1">
                <a:solidFill>
                  <a:schemeClr val="bg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0" name="文本占位符 29">
            <a:extLst>
              <a:ext uri="{FF2B5EF4-FFF2-40B4-BE49-F238E27FC236}">
                <a16:creationId xmlns="" xmlns:a16="http://schemas.microsoft.com/office/drawing/2014/main" id="{5C511E48-29C5-4933-B8CE-86A4EE6A268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7794" y="3840709"/>
            <a:ext cx="3564632" cy="71930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399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19093278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首页/尾页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CC0A1A65-39B8-4B75-95C9-30D6F088EE4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9" y="0"/>
            <a:ext cx="12187295" cy="685958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1D0637BB-F49C-4700-9181-D93046FF68E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55" y="333762"/>
            <a:ext cx="1221364" cy="497285"/>
          </a:xfrm>
          <a:prstGeom prst="rect">
            <a:avLst/>
          </a:prstGeom>
        </p:spPr>
      </p:pic>
      <p:sp>
        <p:nvSpPr>
          <p:cNvPr id="5" name="Rectangle 8" descr="Rectangle 8">
            <a:extLst>
              <a:ext uri="{FF2B5EF4-FFF2-40B4-BE49-F238E27FC236}">
                <a16:creationId xmlns="" xmlns:a16="http://schemas.microsoft.com/office/drawing/2014/main" id="{7A9B7344-2C5E-49F5-89D9-AC5EE57C0284}"/>
              </a:ext>
            </a:extLst>
          </p:cNvPr>
          <p:cNvSpPr/>
          <p:nvPr userDrawn="1"/>
        </p:nvSpPr>
        <p:spPr bwMode="gray">
          <a:xfrm>
            <a:off x="-3105" y="2118522"/>
            <a:ext cx="7466286" cy="2385073"/>
          </a:xfrm>
          <a:prstGeom prst="rect">
            <a:avLst/>
          </a:prstGeom>
          <a:solidFill>
            <a:srgbClr val="FFFFFF">
              <a:alpha val="80000"/>
            </a:srgbClr>
          </a:solidFill>
          <a:ln w="6350" algn="ctr">
            <a:noFill/>
            <a:miter lim="800000"/>
            <a:headEnd/>
            <a:tailEnd/>
          </a:ln>
        </p:spPr>
        <p:txBody>
          <a:bodyPr lIns="80337" tIns="64269" rIns="80337" bIns="64269" rtlCol="0" anchor="ctr"/>
          <a:lstStyle/>
          <a:p>
            <a:pPr algn="ctr" defTabSz="816168" fontAlgn="base">
              <a:spcBef>
                <a:spcPct val="50000"/>
              </a:spcBef>
              <a:spcAft>
                <a:spcPct val="0"/>
              </a:spcAft>
              <a:buClr>
                <a:srgbClr val="F0AB00"/>
              </a:buClr>
              <a:buSzPct val="80000"/>
            </a:pPr>
            <a:endParaRPr lang="en-US" sz="1350" kern="0" dirty="0"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18E2B82-0403-4E4A-AF4F-9B7C9C839117}"/>
              </a:ext>
            </a:extLst>
          </p:cNvPr>
          <p:cNvSpPr/>
          <p:nvPr userDrawn="1"/>
        </p:nvSpPr>
        <p:spPr>
          <a:xfrm flipV="1">
            <a:off x="7463182" y="2118524"/>
            <a:ext cx="57866" cy="2385071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8" name="文本框 7">
            <a:extLst>
              <a:ext uri="{FF2B5EF4-FFF2-40B4-BE49-F238E27FC236}">
                <a16:creationId xmlns="" xmlns:a16="http://schemas.microsoft.com/office/drawing/2014/main" id="{F2CFA1E0-8920-4F8E-9770-EBB2F0BD9516}"/>
              </a:ext>
            </a:extLst>
          </p:cNvPr>
          <p:cNvSpPr txBox="1"/>
          <p:nvPr userDrawn="1"/>
        </p:nvSpPr>
        <p:spPr>
          <a:xfrm>
            <a:off x="9602609" y="6273490"/>
            <a:ext cx="2581546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275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www.raqsoft.com.cn</a:t>
            </a:r>
            <a:endParaRPr lang="zh-CN" altLang="en-US" sz="2275" dirty="0">
              <a:solidFill>
                <a:schemeClr val="bg1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B01D4A8E-139C-4E9C-A014-66BC451E3F3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1055" y="1052980"/>
            <a:ext cx="1221363" cy="1221805"/>
          </a:xfrm>
          <a:prstGeom prst="rect">
            <a:avLst/>
          </a:prstGeom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8A53F0D-E6B9-4BB9-9C90-146AF335EF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3318" y="2437100"/>
            <a:ext cx="7127864" cy="873958"/>
          </a:xfrm>
          <a:prstGeom prst="rect">
            <a:avLst/>
          </a:prstGeom>
        </p:spPr>
        <p:txBody>
          <a:bodyPr/>
          <a:lstStyle>
            <a:lvl1pPr>
              <a:defRPr sz="4399" b="1">
                <a:solidFill>
                  <a:schemeClr val="tx1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12" name="文本占位符 29">
            <a:extLst>
              <a:ext uri="{FF2B5EF4-FFF2-40B4-BE49-F238E27FC236}">
                <a16:creationId xmlns="" xmlns:a16="http://schemas.microsoft.com/office/drawing/2014/main" id="{28D7A94C-2E2F-49F2-8C2C-05BEA0C90C5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63318" y="3629636"/>
            <a:ext cx="3564632" cy="59243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999">
                <a:solidFill>
                  <a:schemeClr val="tx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</a:defRPr>
            </a:lvl1pPr>
          </a:lstStyle>
          <a:p>
            <a:pPr lvl="0"/>
            <a:r>
              <a:rPr lang="zh-CN" altLang="en-US" dirty="0"/>
              <a:t>编辑母版文本样式</a:t>
            </a:r>
          </a:p>
        </p:txBody>
      </p:sp>
    </p:spTree>
    <p:extLst>
      <p:ext uri="{BB962C8B-B14F-4D97-AF65-F5344CB8AC3E}">
        <p14:creationId xmlns:p14="http://schemas.microsoft.com/office/powerpoint/2010/main" val="25107399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页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="" xmlns:a16="http://schemas.microsoft.com/office/drawing/2014/main" id="{F6F71911-97F1-479A-8CDA-8ACAD10B0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4757"/>
          <a:stretch/>
        </p:blipFill>
        <p:spPr>
          <a:xfrm>
            <a:off x="1" y="0"/>
            <a:ext cx="4295216" cy="6859588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56D92CB5-F292-46F7-98E0-E9376BD514AD}"/>
              </a:ext>
            </a:extLst>
          </p:cNvPr>
          <p:cNvSpPr txBox="1"/>
          <p:nvPr userDrawn="1"/>
        </p:nvSpPr>
        <p:spPr>
          <a:xfrm>
            <a:off x="466999" y="1515661"/>
            <a:ext cx="1437196" cy="769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399" b="1" dirty="0">
                <a:solidFill>
                  <a:schemeClr val="bg1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目录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="" xmlns:a16="http://schemas.microsoft.com/office/drawing/2014/main" id="{405B48A3-81E4-4D46-8A3A-A5760361BA19}"/>
              </a:ext>
            </a:extLst>
          </p:cNvPr>
          <p:cNvSpPr txBox="1"/>
          <p:nvPr userDrawn="1"/>
        </p:nvSpPr>
        <p:spPr>
          <a:xfrm>
            <a:off x="1741272" y="1758386"/>
            <a:ext cx="2047676" cy="523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2799" b="1" dirty="0">
                <a:solidFill>
                  <a:srgbClr val="9FB4D9"/>
                </a:solidFill>
                <a:latin typeface="微软雅黑 Light" panose="020B0502040204020203" pitchFamily="34" charset="-122"/>
                <a:ea typeface="微软雅黑 Light" panose="020B0502040204020203" pitchFamily="34" charset="-122"/>
                <a:cs typeface="+mn-ea"/>
                <a:sym typeface="+mn-lt"/>
              </a:rPr>
              <a:t>CONTENTS</a:t>
            </a:r>
            <a:endParaRPr lang="zh-CN" altLang="en-US" sz="2799" b="1" dirty="0">
              <a:solidFill>
                <a:srgbClr val="9FB4D9"/>
              </a:solidFill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="" xmlns:a16="http://schemas.microsoft.com/office/drawing/2014/main" id="{92248924-A9C0-49C2-9D99-53165A58FFE0}"/>
              </a:ext>
            </a:extLst>
          </p:cNvPr>
          <p:cNvCxnSpPr/>
          <p:nvPr userDrawn="1"/>
        </p:nvCxnSpPr>
        <p:spPr>
          <a:xfrm>
            <a:off x="636525" y="2431246"/>
            <a:ext cx="3082489" cy="0"/>
          </a:xfrm>
          <a:prstGeom prst="line">
            <a:avLst/>
          </a:prstGeom>
          <a:ln>
            <a:solidFill>
              <a:srgbClr val="FFFFFF">
                <a:alpha val="50196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397B64DE-8069-45F2-BAD5-9F01AD7471D8}"/>
              </a:ext>
            </a:extLst>
          </p:cNvPr>
          <p:cNvSpPr/>
          <p:nvPr userDrawn="1"/>
        </p:nvSpPr>
        <p:spPr>
          <a:xfrm>
            <a:off x="4836815" y="2645125"/>
            <a:ext cx="6956414" cy="1569340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endParaRPr lang="zh-CN" altLang="en-US" sz="9598" b="1" dirty="0">
              <a:solidFill>
                <a:srgbClr val="F0AB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7686632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270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半边蓝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内容占位符 2">
            <a:extLst>
              <a:ext uri="{FF2B5EF4-FFF2-40B4-BE49-F238E27FC236}">
                <a16:creationId xmlns="" xmlns:a16="http://schemas.microsoft.com/office/drawing/2014/main" id="{61AC23D7-EAB7-4644-B040-A6ACBEC826A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695235" y="1052757"/>
            <a:ext cx="5903962" cy="5222496"/>
          </a:xfrm>
          <a:prstGeom prst="rect">
            <a:avLst/>
          </a:prstGeom>
        </p:spPr>
        <p:txBody>
          <a:bodyPr/>
          <a:lstStyle>
            <a:lvl2pPr marL="742772" indent="-285682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272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9981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 sz="1599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6908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  <a:endParaRPr lang="en-US" altLang="zh-CN" dirty="0"/>
          </a:p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1"/>
            <a:endParaRPr lang="zh-CN" altLang="en-US" dirty="0"/>
          </a:p>
        </p:txBody>
      </p:sp>
      <p:sp>
        <p:nvSpPr>
          <p:cNvPr id="18" name="标题 1">
            <a:extLst>
              <a:ext uri="{FF2B5EF4-FFF2-40B4-BE49-F238E27FC236}">
                <a16:creationId xmlns="" xmlns:a16="http://schemas.microsoft.com/office/drawing/2014/main" id="{73EF248C-8A2A-4586-AA91-CB5A8529C2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338" y="264414"/>
            <a:ext cx="5381868" cy="535872"/>
          </a:xfrm>
          <a:prstGeom prst="rect">
            <a:avLst/>
          </a:prstGeom>
        </p:spPr>
        <p:txBody>
          <a:bodyPr anchor="ctr"/>
          <a:lstStyle>
            <a:lvl1pPr algn="l">
              <a:defRPr sz="2399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21" name="矩形 20">
            <a:extLst>
              <a:ext uri="{FF2B5EF4-FFF2-40B4-BE49-F238E27FC236}">
                <a16:creationId xmlns="" xmlns:a16="http://schemas.microsoft.com/office/drawing/2014/main" id="{D61F66C7-9456-4073-A9E4-72E2D2475A16}"/>
              </a:ext>
            </a:extLst>
          </p:cNvPr>
          <p:cNvSpPr/>
          <p:nvPr userDrawn="1"/>
        </p:nvSpPr>
        <p:spPr>
          <a:xfrm flipH="1">
            <a:off x="6808546" y="-3141"/>
            <a:ext cx="5381867" cy="6862729"/>
          </a:xfrm>
          <a:prstGeom prst="rect">
            <a:avLst/>
          </a:prstGeom>
          <a:solidFill>
            <a:srgbClr val="3B6DCC"/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/>
            <a:endParaRPr lang="en-US" altLang="zh-CN" sz="32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left-arrow_159605">
            <a:extLst>
              <a:ext uri="{FF2B5EF4-FFF2-40B4-BE49-F238E27FC236}">
                <a16:creationId xmlns="" xmlns:a16="http://schemas.microsoft.com/office/drawing/2014/main" id="{C2473335-5359-46D9-87EB-D7F60B2CA45E}"/>
              </a:ext>
            </a:extLst>
          </p:cNvPr>
          <p:cNvSpPr>
            <a:spLocks noChangeAspect="1"/>
          </p:cNvSpPr>
          <p:nvPr userDrawn="1"/>
        </p:nvSpPr>
        <p:spPr bwMode="auto">
          <a:xfrm rot="10800000">
            <a:off x="324918" y="404009"/>
            <a:ext cx="257010" cy="256683"/>
          </a:xfrm>
          <a:custGeom>
            <a:avLst/>
            <a:gdLst>
              <a:gd name="T0" fmla="*/ 3267 w 6533"/>
              <a:gd name="T1" fmla="*/ 0 h 6533"/>
              <a:gd name="T2" fmla="*/ 0 w 6533"/>
              <a:gd name="T3" fmla="*/ 3267 h 6533"/>
              <a:gd name="T4" fmla="*/ 3267 w 6533"/>
              <a:gd name="T5" fmla="*/ 6533 h 6533"/>
              <a:gd name="T6" fmla="*/ 6533 w 6533"/>
              <a:gd name="T7" fmla="*/ 3267 h 6533"/>
              <a:gd name="T8" fmla="*/ 3267 w 6533"/>
              <a:gd name="T9" fmla="*/ 0 h 6533"/>
              <a:gd name="T10" fmla="*/ 4109 w 6533"/>
              <a:gd name="T11" fmla="*/ 4473 h 6533"/>
              <a:gd name="T12" fmla="*/ 3540 w 6533"/>
              <a:gd name="T13" fmla="*/ 5043 h 6533"/>
              <a:gd name="T14" fmla="*/ 2333 w 6533"/>
              <a:gd name="T15" fmla="*/ 3836 h 6533"/>
              <a:gd name="T16" fmla="*/ 1764 w 6533"/>
              <a:gd name="T17" fmla="*/ 3267 h 6533"/>
              <a:gd name="T18" fmla="*/ 2333 w 6533"/>
              <a:gd name="T19" fmla="*/ 2697 h 6533"/>
              <a:gd name="T20" fmla="*/ 3540 w 6533"/>
              <a:gd name="T21" fmla="*/ 1491 h 6533"/>
              <a:gd name="T22" fmla="*/ 4109 w 6533"/>
              <a:gd name="T23" fmla="*/ 2060 h 6533"/>
              <a:gd name="T24" fmla="*/ 2904 w 6533"/>
              <a:gd name="T25" fmla="*/ 3267 h 6533"/>
              <a:gd name="T26" fmla="*/ 4109 w 6533"/>
              <a:gd name="T27" fmla="*/ 4473 h 6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6533" h="6533">
                <a:moveTo>
                  <a:pt x="3267" y="0"/>
                </a:moveTo>
                <a:cubicBezTo>
                  <a:pt x="1463" y="0"/>
                  <a:pt x="0" y="1463"/>
                  <a:pt x="0" y="3267"/>
                </a:cubicBezTo>
                <a:cubicBezTo>
                  <a:pt x="0" y="5071"/>
                  <a:pt x="1463" y="6533"/>
                  <a:pt x="3267" y="6533"/>
                </a:cubicBezTo>
                <a:cubicBezTo>
                  <a:pt x="5071" y="6533"/>
                  <a:pt x="6533" y="5071"/>
                  <a:pt x="6533" y="3267"/>
                </a:cubicBezTo>
                <a:cubicBezTo>
                  <a:pt x="6533" y="1463"/>
                  <a:pt x="5071" y="0"/>
                  <a:pt x="3267" y="0"/>
                </a:cubicBezTo>
                <a:close/>
                <a:moveTo>
                  <a:pt x="4109" y="4473"/>
                </a:moveTo>
                <a:lnTo>
                  <a:pt x="3540" y="5043"/>
                </a:lnTo>
                <a:lnTo>
                  <a:pt x="2333" y="3836"/>
                </a:lnTo>
                <a:lnTo>
                  <a:pt x="1764" y="3267"/>
                </a:lnTo>
                <a:lnTo>
                  <a:pt x="2333" y="2697"/>
                </a:lnTo>
                <a:lnTo>
                  <a:pt x="3540" y="1491"/>
                </a:lnTo>
                <a:lnTo>
                  <a:pt x="4109" y="2060"/>
                </a:lnTo>
                <a:lnTo>
                  <a:pt x="2904" y="3267"/>
                </a:lnTo>
                <a:lnTo>
                  <a:pt x="4109" y="4473"/>
                </a:lnTo>
                <a:close/>
              </a:path>
            </a:pathLst>
          </a:custGeom>
          <a:solidFill>
            <a:srgbClr val="F0AB00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049728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04">
          <p15:clr>
            <a:srgbClr val="FBAE40"/>
          </p15:clr>
        </p15:guide>
        <p15:guide id="7" orient="horz" pos="663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页（场景-左框架图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="" xmlns:a16="http://schemas.microsoft.com/office/drawing/2014/main" id="{D988257D-6245-4E9F-8DB6-240345500E5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67" r="56918"/>
          <a:stretch/>
        </p:blipFill>
        <p:spPr>
          <a:xfrm>
            <a:off x="8333897" y="-1"/>
            <a:ext cx="3856517" cy="6859588"/>
          </a:xfrm>
          <a:prstGeom prst="rect">
            <a:avLst/>
          </a:prstGeom>
        </p:spPr>
      </p:pic>
      <p:sp>
        <p:nvSpPr>
          <p:cNvPr id="15" name="标题 1">
            <a:extLst>
              <a:ext uri="{FF2B5EF4-FFF2-40B4-BE49-F238E27FC236}">
                <a16:creationId xmlns="" xmlns:a16="http://schemas.microsoft.com/office/drawing/2014/main" id="{A079BC41-028D-44C7-94B9-BA7815864789}"/>
              </a:ext>
            </a:extLst>
          </p:cNvPr>
          <p:cNvSpPr txBox="1">
            <a:spLocks/>
          </p:cNvSpPr>
          <p:nvPr userDrawn="1"/>
        </p:nvSpPr>
        <p:spPr>
          <a:xfrm>
            <a:off x="8615829" y="980955"/>
            <a:ext cx="3311094" cy="535872"/>
          </a:xfrm>
          <a:prstGeom prst="rect">
            <a:avLst/>
          </a:prstGeom>
        </p:spPr>
        <p:txBody>
          <a:bodyPr anchor="ctr"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accent2"/>
                </a:solidFill>
                <a:latin typeface="Arial" charset="0"/>
                <a:ea typeface="黑体" pitchFamily="2" charset="-122"/>
              </a:defRPr>
            </a:lvl9pPr>
          </a:lstStyle>
          <a:p>
            <a:endParaRPr lang="zh-CN" altLang="en-US" sz="2399" kern="0" dirty="0">
              <a:solidFill>
                <a:schemeClr val="bg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="" xmlns:a16="http://schemas.microsoft.com/office/drawing/2014/main" id="{77C034CA-7ED9-4753-98F2-E55BEF0D6A97}"/>
              </a:ext>
            </a:extLst>
          </p:cNvPr>
          <p:cNvSpPr/>
          <p:nvPr userDrawn="1"/>
        </p:nvSpPr>
        <p:spPr>
          <a:xfrm>
            <a:off x="8326941" y="1"/>
            <a:ext cx="3858061" cy="6859145"/>
          </a:xfrm>
          <a:prstGeom prst="rect">
            <a:avLst/>
          </a:prstGeom>
          <a:solidFill>
            <a:srgbClr val="2966DF">
              <a:alpha val="90000"/>
            </a:srgbClr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29" name="矩形 28">
            <a:extLst>
              <a:ext uri="{FF2B5EF4-FFF2-40B4-BE49-F238E27FC236}">
                <a16:creationId xmlns="" xmlns:a16="http://schemas.microsoft.com/office/drawing/2014/main" id="{71597EB6-CC09-4D0C-A0D2-6DEA342376EE}"/>
              </a:ext>
            </a:extLst>
          </p:cNvPr>
          <p:cNvSpPr/>
          <p:nvPr userDrawn="1"/>
        </p:nvSpPr>
        <p:spPr>
          <a:xfrm>
            <a:off x="8365312" y="0"/>
            <a:ext cx="3812126" cy="776128"/>
          </a:xfrm>
          <a:prstGeom prst="rect">
            <a:avLst/>
          </a:prstGeom>
          <a:solidFill>
            <a:schemeClr val="tx1">
              <a:alpha val="39000"/>
            </a:schemeClr>
          </a:solidFill>
          <a:ln>
            <a:noFill/>
          </a:ln>
          <a:effectLst/>
        </p:spPr>
        <p:txBody>
          <a:bodyPr spcFirstLastPara="0" vert="horz" wrap="square" lIns="810700" tIns="812127" rIns="81070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ct val="35000"/>
              </a:spcAft>
            </a:pPr>
            <a:endParaRPr kumimoji="0" lang="zh-CN" altLang="en-US" sz="3200" b="1" i="0" u="none" strike="noStrike" kern="0" cap="none" spc="0" normalizeH="0" baseline="0" noProof="0" dirty="0">
              <a:ln>
                <a:noFill/>
              </a:ln>
              <a:solidFill>
                <a:srgbClr val="2E383F"/>
              </a:solidFill>
              <a:effectLst/>
              <a:uLnTx/>
              <a:uFillTx/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="" xmlns:a16="http://schemas.microsoft.com/office/drawing/2014/main" id="{C50ECABF-8788-44B2-AB25-4628376035F1}"/>
              </a:ext>
            </a:extLst>
          </p:cNvPr>
          <p:cNvSpPr/>
          <p:nvPr userDrawn="1"/>
        </p:nvSpPr>
        <p:spPr>
          <a:xfrm>
            <a:off x="8326942" y="443"/>
            <a:ext cx="45713" cy="774627"/>
          </a:xfrm>
          <a:prstGeom prst="rect">
            <a:avLst/>
          </a:prstGeom>
          <a:solidFill>
            <a:srgbClr val="F0AB00"/>
          </a:solidFill>
          <a:ln>
            <a:noFill/>
          </a:ln>
          <a:effectLst/>
        </p:spPr>
        <p:txBody>
          <a:bodyPr spcFirstLastPara="0" vert="horz" wrap="square" lIns="0" tIns="812127" rIns="0" bIns="812126" numCol="1" spcCol="1270" rtlCol="0" anchor="ctr" anchorCtr="0">
            <a:noAutofit/>
          </a:bodyPr>
          <a:lstStyle/>
          <a:p>
            <a:pPr algn="ctr" defTabSz="711030" eaLnBrk="1" fontAlgn="auto" hangingPunct="1">
              <a:spcAft>
                <a:spcPts val="100"/>
              </a:spcAft>
            </a:pPr>
            <a:endParaRPr kumimoji="0" lang="zh-CN" altLang="en-US" sz="1399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微软雅黑 Light" panose="020B0502040204020203" pitchFamily="34" charset="-122"/>
              <a:ea typeface="微软雅黑 Light" panose="020B0502040204020203" pitchFamily="34" charset="-122"/>
              <a:cs typeface="+mn-ea"/>
              <a:sym typeface="+mn-lt"/>
            </a:endParaRPr>
          </a:p>
        </p:txBody>
      </p:sp>
      <p:sp>
        <p:nvSpPr>
          <p:cNvPr id="11" name="标题 1">
            <a:extLst>
              <a:ext uri="{FF2B5EF4-FFF2-40B4-BE49-F238E27FC236}">
                <a16:creationId xmlns="" xmlns:a16="http://schemas.microsoft.com/office/drawing/2014/main" id="{A5EC7F93-AED9-4240-8255-2AF8AC8BC4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49784" y="111879"/>
            <a:ext cx="3462383" cy="580978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sz="2399">
                <a:solidFill>
                  <a:schemeClr val="bg1"/>
                </a:solidFill>
              </a:defRPr>
            </a:lvl1pPr>
          </a:lstStyle>
          <a:p>
            <a:r>
              <a:rPr lang="zh-CN" altLang="en-US" kern="0" dirty="0">
                <a:solidFill>
                  <a:schemeClr val="bg1"/>
                </a:solidFill>
              </a:rPr>
              <a:t>单击此处编辑母版标题样式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F50772D7-2963-4950-97EA-4155EE448247}"/>
              </a:ext>
            </a:extLst>
          </p:cNvPr>
          <p:cNvSpPr/>
          <p:nvPr userDrawn="1"/>
        </p:nvSpPr>
        <p:spPr>
          <a:xfrm>
            <a:off x="8332354" y="5412259"/>
            <a:ext cx="3858060" cy="14461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711030" eaLnBrk="1" fontAlgn="auto" hangingPunct="1">
              <a:spcAft>
                <a:spcPts val="100"/>
              </a:spcAft>
            </a:pPr>
            <a:r>
              <a:rPr kumimoji="0" lang="zh-CN" altLang="en-US" sz="8797" b="1" i="0" u="none" strike="noStrike" kern="0" cap="none" spc="600" normalizeH="0" baseline="0" noProof="0" dirty="0">
                <a:ln>
                  <a:noFill/>
                </a:ln>
                <a:solidFill>
                  <a:schemeClr val="bg1">
                    <a:alpha val="15000"/>
                  </a:scheme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场景</a:t>
            </a:r>
          </a:p>
        </p:txBody>
      </p:sp>
    </p:spTree>
    <p:extLst>
      <p:ext uri="{BB962C8B-B14F-4D97-AF65-F5344CB8AC3E}">
        <p14:creationId xmlns:p14="http://schemas.microsoft.com/office/powerpoint/2010/main" val="35183435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3" pos="438">
          <p15:clr>
            <a:srgbClr val="FBAE40"/>
          </p15:clr>
        </p15:guide>
        <p15:guide id="4" pos="5246">
          <p15:clr>
            <a:srgbClr val="FBAE40"/>
          </p15:clr>
        </p15:guide>
        <p15:guide id="5" orient="horz" pos="346">
          <p15:clr>
            <a:srgbClr val="FBAE40"/>
          </p15:clr>
        </p15:guide>
        <p15:guide id="8" orient="horz" pos="3952">
          <p15:clr>
            <a:srgbClr val="FBAE40"/>
          </p15:clr>
        </p15:guide>
        <p15:guide id="9" pos="4793">
          <p15:clr>
            <a:srgbClr val="FBAE40"/>
          </p15:clr>
        </p15:guide>
        <p15:guide id="10" pos="751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内页列表（全白）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695234" y="1268708"/>
            <a:ext cx="10799945" cy="5006546"/>
          </a:xfrm>
          <a:prstGeom prst="rect">
            <a:avLst/>
          </a:prstGeom>
        </p:spPr>
        <p:txBody>
          <a:bodyPr/>
          <a:lstStyle>
            <a:lvl2pPr marL="742772" indent="-285682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14272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599817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2056908" indent="-228546">
              <a:buClr>
                <a:srgbClr val="F0AB00"/>
              </a:buClr>
              <a:buSzPct val="100000"/>
              <a:buFont typeface="Arial" panose="020B0604020202020204" pitchFamily="34" charset="0"/>
              <a:buChar char="•"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1"/>
            <a:r>
              <a:rPr lang="zh-CN" altLang="en-US" dirty="0"/>
              <a:t>第一级</a:t>
            </a:r>
            <a:endParaRPr lang="en-US" altLang="zh-CN" dirty="0"/>
          </a:p>
          <a:p>
            <a:pPr lvl="2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第二级</a:t>
            </a:r>
          </a:p>
          <a:p>
            <a:pPr lvl="3"/>
            <a:r>
              <a:rPr lang="zh-CN" altLang="en-US" dirty="0"/>
              <a:t>第三级</a:t>
            </a:r>
          </a:p>
          <a:p>
            <a:pPr lvl="4"/>
            <a:r>
              <a:rPr lang="zh-CN" altLang="en-US" dirty="0"/>
              <a:t>第四级</a:t>
            </a:r>
          </a:p>
        </p:txBody>
      </p:sp>
      <p:sp>
        <p:nvSpPr>
          <p:cNvPr id="2" name="标题 1"/>
          <p:cNvSpPr>
            <a:spLocks noGrp="1"/>
          </p:cNvSpPr>
          <p:nvPr userDrawn="1">
            <p:ph type="title"/>
          </p:nvPr>
        </p:nvSpPr>
        <p:spPr>
          <a:xfrm>
            <a:off x="695234" y="264414"/>
            <a:ext cx="5994406" cy="680369"/>
          </a:xfrm>
          <a:prstGeom prst="rect">
            <a:avLst/>
          </a:prstGeom>
        </p:spPr>
        <p:txBody>
          <a:bodyPr/>
          <a:lstStyle>
            <a:lvl1pPr>
              <a:defRPr sz="3600">
                <a:solidFill>
                  <a:srgbClr val="2E383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6" name="稻壳儿小白白(http://dwz.cn/Wu2UP)">
            <a:extLst>
              <a:ext uri="{FF2B5EF4-FFF2-40B4-BE49-F238E27FC236}">
                <a16:creationId xmlns="" xmlns:a16="http://schemas.microsoft.com/office/drawing/2014/main" id="{BE04FBA2-3D41-449B-AA50-650FA4BB8D2C}"/>
              </a:ext>
            </a:extLst>
          </p:cNvPr>
          <p:cNvSpPr>
            <a:spLocks noEditPoints="1"/>
          </p:cNvSpPr>
          <p:nvPr userDrawn="1"/>
        </p:nvSpPr>
        <p:spPr bwMode="auto">
          <a:xfrm>
            <a:off x="166485" y="431050"/>
            <a:ext cx="338902" cy="347096"/>
          </a:xfrm>
          <a:custGeom>
            <a:avLst/>
            <a:gdLst>
              <a:gd name="T0" fmla="*/ 21 w 41"/>
              <a:gd name="T1" fmla="*/ 42 h 42"/>
              <a:gd name="T2" fmla="*/ 0 w 41"/>
              <a:gd name="T3" fmla="*/ 21 h 42"/>
              <a:gd name="T4" fmla="*/ 21 w 41"/>
              <a:gd name="T5" fmla="*/ 0 h 42"/>
              <a:gd name="T6" fmla="*/ 41 w 41"/>
              <a:gd name="T7" fmla="*/ 21 h 42"/>
              <a:gd name="T8" fmla="*/ 21 w 41"/>
              <a:gd name="T9" fmla="*/ 42 h 42"/>
              <a:gd name="T10" fmla="*/ 32 w 41"/>
              <a:gd name="T11" fmla="*/ 22 h 42"/>
              <a:gd name="T12" fmla="*/ 32 w 41"/>
              <a:gd name="T13" fmla="*/ 20 h 42"/>
              <a:gd name="T14" fmla="*/ 20 w 41"/>
              <a:gd name="T15" fmla="*/ 8 h 42"/>
              <a:gd name="T16" fmla="*/ 17 w 41"/>
              <a:gd name="T17" fmla="*/ 8 h 42"/>
              <a:gd name="T18" fmla="*/ 14 w 41"/>
              <a:gd name="T19" fmla="*/ 10 h 42"/>
              <a:gd name="T20" fmla="*/ 14 w 41"/>
              <a:gd name="T21" fmla="*/ 13 h 42"/>
              <a:gd name="T22" fmla="*/ 23 w 41"/>
              <a:gd name="T23" fmla="*/ 21 h 42"/>
              <a:gd name="T24" fmla="*/ 14 w 41"/>
              <a:gd name="T25" fmla="*/ 29 h 42"/>
              <a:gd name="T26" fmla="*/ 14 w 41"/>
              <a:gd name="T27" fmla="*/ 32 h 42"/>
              <a:gd name="T28" fmla="*/ 17 w 41"/>
              <a:gd name="T29" fmla="*/ 34 h 42"/>
              <a:gd name="T30" fmla="*/ 20 w 41"/>
              <a:gd name="T31" fmla="*/ 34 h 42"/>
              <a:gd name="T32" fmla="*/ 32 w 41"/>
              <a:gd name="T33" fmla="*/ 22 h 4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41" h="42">
                <a:moveTo>
                  <a:pt x="21" y="42"/>
                </a:moveTo>
                <a:cubicBezTo>
                  <a:pt x="10" y="42"/>
                  <a:pt x="0" y="32"/>
                  <a:pt x="0" y="21"/>
                </a:cubicBezTo>
                <a:cubicBezTo>
                  <a:pt x="0" y="10"/>
                  <a:pt x="10" y="0"/>
                  <a:pt x="21" y="0"/>
                </a:cubicBezTo>
                <a:cubicBezTo>
                  <a:pt x="32" y="0"/>
                  <a:pt x="41" y="10"/>
                  <a:pt x="41" y="21"/>
                </a:cubicBezTo>
                <a:cubicBezTo>
                  <a:pt x="41" y="32"/>
                  <a:pt x="32" y="42"/>
                  <a:pt x="21" y="42"/>
                </a:cubicBezTo>
                <a:close/>
                <a:moveTo>
                  <a:pt x="32" y="22"/>
                </a:moveTo>
                <a:cubicBezTo>
                  <a:pt x="32" y="22"/>
                  <a:pt x="32" y="21"/>
                  <a:pt x="32" y="20"/>
                </a:cubicBezTo>
                <a:cubicBezTo>
                  <a:pt x="20" y="8"/>
                  <a:pt x="20" y="8"/>
                  <a:pt x="20" y="8"/>
                </a:cubicBezTo>
                <a:cubicBezTo>
                  <a:pt x="19" y="7"/>
                  <a:pt x="18" y="7"/>
                  <a:pt x="17" y="8"/>
                </a:cubicBezTo>
                <a:cubicBezTo>
                  <a:pt x="14" y="10"/>
                  <a:pt x="14" y="10"/>
                  <a:pt x="14" y="10"/>
                </a:cubicBezTo>
                <a:cubicBezTo>
                  <a:pt x="14" y="11"/>
                  <a:pt x="14" y="12"/>
                  <a:pt x="14" y="13"/>
                </a:cubicBezTo>
                <a:cubicBezTo>
                  <a:pt x="23" y="21"/>
                  <a:pt x="23" y="21"/>
                  <a:pt x="23" y="21"/>
                </a:cubicBezTo>
                <a:cubicBezTo>
                  <a:pt x="14" y="29"/>
                  <a:pt x="14" y="29"/>
                  <a:pt x="14" y="29"/>
                </a:cubicBezTo>
                <a:cubicBezTo>
                  <a:pt x="14" y="30"/>
                  <a:pt x="14" y="31"/>
                  <a:pt x="14" y="32"/>
                </a:cubicBezTo>
                <a:cubicBezTo>
                  <a:pt x="17" y="34"/>
                  <a:pt x="17" y="34"/>
                  <a:pt x="17" y="34"/>
                </a:cubicBezTo>
                <a:cubicBezTo>
                  <a:pt x="18" y="35"/>
                  <a:pt x="19" y="35"/>
                  <a:pt x="20" y="34"/>
                </a:cubicBezTo>
                <a:lnTo>
                  <a:pt x="32" y="22"/>
                </a:lnTo>
                <a:close/>
              </a:path>
            </a:pathLst>
          </a:custGeom>
          <a:solidFill>
            <a:srgbClr val="F0AB00"/>
          </a:solidFill>
          <a:ln>
            <a:noFill/>
          </a:ln>
        </p:spPr>
        <p:txBody>
          <a:bodyPr lIns="121897" tIns="60949" rIns="121897" bIns="60949"/>
          <a:lstStyle/>
          <a:p>
            <a:pPr marL="0" marR="0" lvl="0" indent="0" defTabSz="91418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id-ID" sz="32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0105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pos="438">
          <p15:clr>
            <a:srgbClr val="FBAE40"/>
          </p15:clr>
        </p15:guide>
        <p15:guide id="4" pos="7242">
          <p15:clr>
            <a:srgbClr val="FBAE40"/>
          </p15:clr>
        </p15:guide>
        <p15:guide id="5" orient="horz" pos="164">
          <p15:clr>
            <a:srgbClr val="FBAE40"/>
          </p15:clr>
        </p15:guide>
        <p15:guide id="6" orient="horz" pos="595">
          <p15:clr>
            <a:srgbClr val="FBAE40"/>
          </p15:clr>
        </p15:guide>
        <p15:guide id="7" orient="horz" pos="799">
          <p15:clr>
            <a:srgbClr val="FBAE40"/>
          </p15:clr>
        </p15:guide>
        <p15:guide id="8" orient="horz" pos="3952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5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09522" y="274702"/>
            <a:ext cx="10971372" cy="1143265"/>
          </a:xfrm>
          <a:prstGeom prst="rect">
            <a:avLst/>
          </a:prstGeom>
        </p:spPr>
        <p:txBody>
          <a:bodyPr vert="horz" lIns="121911" tIns="60955" rIns="121911" bIns="60955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09522" y="1600574"/>
            <a:ext cx="10971372" cy="4527011"/>
          </a:xfrm>
          <a:prstGeom prst="rect">
            <a:avLst/>
          </a:prstGeom>
        </p:spPr>
        <p:txBody>
          <a:bodyPr vert="horz" lIns="121911" tIns="60955" rIns="121911" bIns="60955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09522" y="6357823"/>
            <a:ext cx="2844429" cy="365210"/>
          </a:xfrm>
          <a:prstGeom prst="rect">
            <a:avLst/>
          </a:prstGeom>
        </p:spPr>
        <p:txBody>
          <a:bodyPr vert="horz" lIns="121911" tIns="60955" rIns="121911" bIns="60955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9DC8CE-73C4-4FA5-839A-9B770A9D53AF}" type="datetimeFigureOut">
              <a:rPr lang="zh-CN" altLang="en-US" smtClean="0"/>
              <a:t>2021/8/27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165060" y="6357823"/>
            <a:ext cx="3860297" cy="365210"/>
          </a:xfrm>
          <a:prstGeom prst="rect">
            <a:avLst/>
          </a:prstGeom>
        </p:spPr>
        <p:txBody>
          <a:bodyPr vert="horz" lIns="121911" tIns="60955" rIns="121911" bIns="60955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736464" y="6357823"/>
            <a:ext cx="2844429" cy="365210"/>
          </a:xfrm>
          <a:prstGeom prst="rect">
            <a:avLst/>
          </a:prstGeom>
        </p:spPr>
        <p:txBody>
          <a:bodyPr vert="horz" lIns="121911" tIns="60955" rIns="121911" bIns="60955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0D35E0-7938-46FD-BA7A-996CFC8D7667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253532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649" r:id="rId13"/>
    <p:sldLayoutId id="2147483650" r:id="rId14"/>
    <p:sldLayoutId id="2147483651" r:id="rId15"/>
    <p:sldLayoutId id="2147483652" r:id="rId16"/>
    <p:sldLayoutId id="2147483653" r:id="rId17"/>
    <p:sldLayoutId id="2147483654" r:id="rId18"/>
    <p:sldLayoutId id="2147483655" r:id="rId19"/>
    <p:sldLayoutId id="2147483656" r:id="rId20"/>
    <p:sldLayoutId id="2147483657" r:id="rId21"/>
    <p:sldLayoutId id="2147483658" r:id="rId22"/>
    <p:sldLayoutId id="2147483659" r:id="rId23"/>
    <p:sldLayoutId id="2147483715" r:id="rId24"/>
    <p:sldLayoutId id="2147483716" r:id="rId25"/>
  </p:sldLayoutIdLst>
  <p:txStyles>
    <p:titleStyle>
      <a:lvl1pPr algn="ctr" defTabSz="1219105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65" indent="-457165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90523" indent="-380970" algn="l" defTabSz="1219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23882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435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–"/>
        <a:defRPr sz="2600" kern="1200">
          <a:solidFill>
            <a:schemeClr val="tx1"/>
          </a:solidFill>
          <a:latin typeface="+mn-lt"/>
          <a:ea typeface="+mn-ea"/>
          <a:cs typeface="+mn-cs"/>
        </a:defRPr>
      </a:lvl4pPr>
      <a:lvl5pPr marL="2742988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»"/>
        <a:defRPr sz="2600" kern="1200">
          <a:solidFill>
            <a:schemeClr val="tx1"/>
          </a:solidFill>
          <a:latin typeface="+mn-lt"/>
          <a:ea typeface="+mn-ea"/>
          <a:cs typeface="+mn-cs"/>
        </a:defRPr>
      </a:lvl5pPr>
      <a:lvl6pPr marL="3352540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6pPr>
      <a:lvl7pPr marL="3962094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7pPr>
      <a:lvl8pPr marL="4571647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8pPr>
      <a:lvl9pPr marL="5181200" indent="-304777" algn="l" defTabSz="1219105" rtl="0" eaLnBrk="1" latinLnBrk="0" hangingPunct="1">
        <a:spcBef>
          <a:spcPct val="20000"/>
        </a:spcBef>
        <a:buFont typeface="Arial" panose="020B0604020202020204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53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05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658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212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765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317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870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423" algn="l" defTabSz="121910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64081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</p:sldLayoutIdLst>
  <p:txStyles>
    <p:titleStyle>
      <a:lvl1pPr algn="l" defTabSz="914309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77" indent="-228577" algn="l" defTabSz="914309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3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86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040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194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349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503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657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811" indent="-228577" algn="l" defTabSz="914309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9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63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7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71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26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80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34" algn="l" defTabSz="91430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://doc.raqsoft.com.cn/esproc/tutorial/bjavady.html" TargetMode="Externa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doc.raqsoft.com.cn/esproc/func/join.html" TargetMode="External"/><Relationship Id="rId2" Type="http://schemas.openxmlformats.org/officeDocument/2006/relationships/hyperlink" Target="http://doc.raqsoft.com.cn/esproc/tutorial/hong.html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doc.raqsoft.com/esproc/func/wbk.html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hyperlink" Target="http://c.raqsoft.com.cn/article/1536666621882" TargetMode="Externa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hyperlink" Target="http://c.raqsoft.com.cn/article/1567582134531" TargetMode="External"/><Relationship Id="rId2" Type="http://schemas.openxmlformats.org/officeDocument/2006/relationships/hyperlink" Target="http://c.raqsoft.com.cn/article/1570868099462" TargetMode="Externa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hyperlink" Target="http://doc.raqsoft.com.cn/esproc/func/sqljia.html" TargetMode="Externa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hyperlink" Target="http://c.raqsoft.com.cn/article/1570868099462" TargetMode="Externa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doc.raqsoft.com.cn/esproc/tutorial/jdbcbushu.html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hyperlink" Target="http://doc.raqsoft.com.cn/esproc/tutorial/bjavady.html" TargetMode="Externa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hyperlink" Target="http://c.raqsoft.com.cn/article/1541494770016" TargetMode="External"/><Relationship Id="rId2" Type="http://schemas.openxmlformats.org/officeDocument/2006/relationships/hyperlink" Target="http://c.raqsoft.com.cn/article/1567657792653" TargetMode="Externa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hyperlink" Target="http://doc.raqsoft.com.cn/esproc/tutorial/odbcbushu.html#ODBC%E9%83%A8%E7%BD%B2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doc.raqsoft.com.cn/esproc/tutorial/jdbcbushu.html" TargetMode="Externa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1.wmf"/><Relationship Id="rId3" Type="http://schemas.openxmlformats.org/officeDocument/2006/relationships/notesSlide" Target="../notesSlides/notesSlide14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hyperlink" Target="http://sys.misdiy.com/hdq.html" TargetMode="External"/><Relationship Id="rId5" Type="http://schemas.openxmlformats.org/officeDocument/2006/relationships/hyperlink" Target="http://c.raqsoft.com.cn/" TargetMode="External"/><Relationship Id="rId4" Type="http://schemas.openxmlformats.org/officeDocument/2006/relationships/image" Target="../media/image4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doc.raqsoft.com.cn/esproc/tutorial/jdbcbushu.html" TargetMode="Externa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A7CD22C-FEF3-4A19-B04B-E49E03BBC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3128" y="2314101"/>
            <a:ext cx="12190413" cy="1449346"/>
          </a:xfrm>
        </p:spPr>
        <p:txBody>
          <a:bodyPr>
            <a:normAutofit/>
          </a:bodyPr>
          <a:lstStyle/>
          <a:p>
            <a:r>
              <a:rPr lang="zh-CN" altLang="en-US" dirty="0">
                <a:latin typeface="+mn-lt"/>
                <a:ea typeface="+mn-ea"/>
                <a:cs typeface="+mn-ea"/>
                <a:sym typeface="+mn-lt"/>
              </a:rPr>
              <a:t>敏捷数据计算中间件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30E5DF9-6D93-4F32-AA4F-5677C101D5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0769" y="3988636"/>
            <a:ext cx="3564632" cy="719304"/>
          </a:xfrm>
        </p:spPr>
        <p:txBody>
          <a:bodyPr>
            <a:normAutofit fontScale="92500"/>
          </a:bodyPr>
          <a:lstStyle/>
          <a:p>
            <a:r>
              <a:rPr lang="zh-CN" altLang="en-US" dirty="0"/>
              <a:t>集算器应用场景实施方案</a:t>
            </a:r>
          </a:p>
        </p:txBody>
      </p:sp>
    </p:spTree>
    <p:extLst>
      <p:ext uri="{BB962C8B-B14F-4D97-AF65-F5344CB8AC3E}">
        <p14:creationId xmlns:p14="http://schemas.microsoft.com/office/powerpoint/2010/main" val="938393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脚本文件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730265" y="955256"/>
            <a:ext cx="10999235" cy="855535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850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rgbClr val="3161B0"/>
                </a:solidFill>
                <a:latin typeface="+mn-ea"/>
              </a:rPr>
              <a:t>SPL</a:t>
            </a:r>
            <a:r>
              <a:rPr lang="zh-CN" altLang="en-US" sz="2000" dirty="0">
                <a:solidFill>
                  <a:srgbClr val="3161B0"/>
                </a:solidFill>
                <a:latin typeface="+mn-ea"/>
              </a:rPr>
              <a:t>脚本文件即业务中间件算法，由程序员编写，通常需向从数据源取数，再实现业务算法，最后由集算器</a:t>
            </a:r>
            <a:r>
              <a:rPr lang="en-US" altLang="zh-CN" sz="2000" dirty="0">
                <a:solidFill>
                  <a:srgbClr val="3161B0"/>
                </a:solidFill>
                <a:latin typeface="+mn-ea"/>
              </a:rPr>
              <a:t>JDBC</a:t>
            </a:r>
            <a:r>
              <a:rPr lang="zh-CN" altLang="en-US" sz="2000" dirty="0">
                <a:solidFill>
                  <a:srgbClr val="3161B0"/>
                </a:solidFill>
                <a:latin typeface="+mn-ea"/>
              </a:rPr>
              <a:t>向主程序返回计算结果。</a:t>
            </a:r>
            <a:endParaRPr lang="en-US" altLang="zh-CN" sz="2000" dirty="0">
              <a:solidFill>
                <a:srgbClr val="3161B0"/>
              </a:solidFill>
              <a:latin typeface="+mn-ea"/>
            </a:endParaRPr>
          </a:p>
        </p:txBody>
      </p:sp>
      <p:sp>
        <p:nvSpPr>
          <p:cNvPr id="4" name="矩形: 圆角 107"/>
          <p:cNvSpPr/>
          <p:nvPr/>
        </p:nvSpPr>
        <p:spPr bwMode="auto">
          <a:xfrm>
            <a:off x="730265" y="1812819"/>
            <a:ext cx="7062213" cy="413104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例子：</a:t>
            </a:r>
            <a:r>
              <a:rPr lang="en-US" altLang="zh-CN" sz="1600" dirty="0" err="1">
                <a:solidFill>
                  <a:schemeClr val="tx1"/>
                </a:solidFill>
              </a:rPr>
              <a:t>orcl</a:t>
            </a:r>
            <a:r>
              <a:rPr lang="zh-CN" altLang="en-US" sz="1600" dirty="0">
                <a:solidFill>
                  <a:schemeClr val="tx1"/>
                </a:solidFill>
              </a:rPr>
              <a:t>是数据库数据源，</a:t>
            </a:r>
            <a:r>
              <a:rPr lang="en-US" altLang="zh-CN" sz="1600" dirty="0">
                <a:solidFill>
                  <a:schemeClr val="tx1"/>
                </a:solidFill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</a:rPr>
              <a:t>应用需从</a:t>
            </a:r>
            <a:r>
              <a:rPr lang="en-US" altLang="zh-CN" sz="1600" dirty="0">
                <a:solidFill>
                  <a:schemeClr val="tx1"/>
                </a:solidFill>
              </a:rPr>
              <a:t>sales</a:t>
            </a:r>
            <a:r>
              <a:rPr lang="zh-CN" altLang="en-US" sz="1600" dirty="0">
                <a:solidFill>
                  <a:schemeClr val="tx1"/>
                </a:solidFill>
              </a:rPr>
              <a:t>表取数据，部分数据如下</a:t>
            </a: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3797137"/>
              </p:ext>
            </p:extLst>
          </p:nvPr>
        </p:nvGraphicFramePr>
        <p:xfrm>
          <a:off x="861207" y="4483441"/>
          <a:ext cx="10467998" cy="1420891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7151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8929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9580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149122">
                  <a:extLst>
                    <a:ext uri="{9D8B030D-6E8A-4147-A177-3AD203B41FA5}">
                      <a16:colId xmlns="" xmlns:a16="http://schemas.microsoft.com/office/drawing/2014/main" val="2045283642"/>
                    </a:ext>
                  </a:extLst>
                </a:gridCol>
              </a:tblGrid>
              <a:tr h="14270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7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=8.(range(1,100000000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,~:4))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799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fork A1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=connect("dbsource")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多线程并行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4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=B2.query@x("select * from sales where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orderid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&gt;=? and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orderid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&lt;?",A2(1),A2(2))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线程内查询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1599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=A2.conj()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合并输出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文本框 6"/>
          <p:cNvSpPr txBox="1"/>
          <p:nvPr/>
        </p:nvSpPr>
        <p:spPr>
          <a:xfrm>
            <a:off x="730265" y="6181716"/>
            <a:ext cx="106579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latin typeface="+mn-ea"/>
              </a:rPr>
              <a:t>说明：</a:t>
            </a:r>
            <a:r>
              <a:rPr lang="en-US" altLang="zh-CN" sz="1400" dirty="0" err="1">
                <a:latin typeface="+mn-ea"/>
              </a:rPr>
              <a:t>orderid</a:t>
            </a:r>
            <a:r>
              <a:rPr lang="zh-CN" altLang="en-US" sz="1400" dirty="0">
                <a:latin typeface="+mn-ea"/>
              </a:rPr>
              <a:t>的起止范围是</a:t>
            </a:r>
            <a:r>
              <a:rPr lang="en-US" altLang="zh-CN" sz="1400" dirty="0">
                <a:latin typeface="+mn-ea"/>
              </a:rPr>
              <a:t>1-100000000L</a:t>
            </a:r>
            <a:r>
              <a:rPr lang="zh-CN" altLang="en-US" sz="1400" dirty="0">
                <a:latin typeface="+mn-ea"/>
              </a:rPr>
              <a:t>，</a:t>
            </a:r>
            <a:r>
              <a:rPr lang="en-US" altLang="zh-CN" sz="1400" dirty="0">
                <a:latin typeface="+mn-ea"/>
              </a:rPr>
              <a:t>A1</a:t>
            </a:r>
            <a:r>
              <a:rPr lang="zh-CN" altLang="en-US" sz="1400" dirty="0">
                <a:latin typeface="+mn-ea"/>
              </a:rPr>
              <a:t>代码将其等分为</a:t>
            </a:r>
            <a:r>
              <a:rPr lang="en-US" altLang="zh-CN" sz="1400" dirty="0">
                <a:latin typeface="+mn-ea"/>
              </a:rPr>
              <a:t>8</a:t>
            </a:r>
            <a:r>
              <a:rPr lang="zh-CN" altLang="en-US" sz="1400" dirty="0">
                <a:latin typeface="+mn-ea"/>
              </a:rPr>
              <a:t>个时间区间，每线程一个，比如</a:t>
            </a:r>
            <a:r>
              <a:rPr lang="en-US" altLang="zh-CN" sz="1400" dirty="0">
                <a:latin typeface="+mn-ea"/>
              </a:rPr>
              <a:t>2</a:t>
            </a:r>
            <a:r>
              <a:rPr lang="zh-CN" altLang="en-US" sz="1400" dirty="0">
                <a:latin typeface="+mn-ea"/>
              </a:rPr>
              <a:t>号线程为</a:t>
            </a:r>
            <a:r>
              <a:rPr lang="en-US" altLang="zh-CN" sz="1400" dirty="0">
                <a:latin typeface="+mn-ea"/>
              </a:rPr>
              <a:t>12500000-25000000</a:t>
            </a:r>
            <a:endParaRPr lang="zh-CN" altLang="en-US" sz="1400" dirty="0">
              <a:solidFill>
                <a:srgbClr val="000000"/>
              </a:solidFill>
              <a:latin typeface="+mn-ea"/>
            </a:endParaRPr>
          </a:p>
        </p:txBody>
      </p:sp>
      <p:sp>
        <p:nvSpPr>
          <p:cNvPr id="8" name="矩形: 圆角 107"/>
          <p:cNvSpPr/>
          <p:nvPr/>
        </p:nvSpPr>
        <p:spPr bwMode="auto">
          <a:xfrm>
            <a:off x="730265" y="3789834"/>
            <a:ext cx="10467997" cy="64740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原单线程取数性能较差，下面用集算器做中间件，使用</a:t>
            </a:r>
            <a:r>
              <a:rPr lang="en-US" altLang="zh-CN" sz="1600" dirty="0">
                <a:solidFill>
                  <a:schemeClr val="tx1"/>
                </a:solidFill>
              </a:rPr>
              <a:t>8</a:t>
            </a:r>
            <a:r>
              <a:rPr lang="zh-CN" altLang="en-US" sz="1600" dirty="0">
                <a:solidFill>
                  <a:schemeClr val="tx1"/>
                </a:solidFill>
              </a:rPr>
              <a:t>线程并行查询，并合并查询结果。脚本文件</a:t>
            </a:r>
            <a:r>
              <a:rPr lang="en-US" altLang="zh-CN" sz="1600" dirty="0" err="1">
                <a:solidFill>
                  <a:schemeClr val="tx1"/>
                </a:solidFill>
              </a:rPr>
              <a:t>conj.dfx</a:t>
            </a:r>
            <a:r>
              <a:rPr lang="zh-CN" altLang="en-US" sz="1600" dirty="0">
                <a:solidFill>
                  <a:schemeClr val="tx1"/>
                </a:solidFill>
              </a:rPr>
              <a:t>如下：</a:t>
            </a: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1585978"/>
              </p:ext>
            </p:extLst>
          </p:nvPr>
        </p:nvGraphicFramePr>
        <p:xfrm>
          <a:off x="861207" y="2321989"/>
          <a:ext cx="7062215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0811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61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1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4401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093663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ordered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sellerid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orderdate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UJRNP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</a:rPr>
                        <a:t>392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2012/11/2 15:28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SJCH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4802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2012/11/9 15:28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UJRNP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13500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2012/11/5 15:28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</a:rPr>
                        <a:t>PWQ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26100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2012/11/8 15:28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59017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PWQ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>
                          <a:effectLst/>
                        </a:rPr>
                        <a:t>4410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2012/11/12 15:28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7155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6"/>
          <p:cNvSpPr>
            <a:spLocks noChangeArrowheads="1"/>
          </p:cNvSpPr>
          <p:nvPr/>
        </p:nvSpPr>
        <p:spPr bwMode="auto">
          <a:xfrm>
            <a:off x="4845105" y="943937"/>
            <a:ext cx="6434677" cy="1403216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/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……</a:t>
            </a:r>
          </a:p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Class.forName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("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com.esproc.jdbc.InternalDriver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");</a:t>
            </a:r>
            <a:endParaRPr lang="zh-CN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con=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DriverManager.getConnection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("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jdbc:esproc:local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://");</a:t>
            </a:r>
            <a:endParaRPr lang="zh-CN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PreparedStatement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= 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con.prepareStatement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(“call 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conj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()");</a:t>
            </a:r>
          </a:p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ResultSet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rs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=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. </a:t>
            </a:r>
            <a:r>
              <a:rPr lang="en-US" altLang="zh-CN" sz="1400" kern="100" dirty="0" err="1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executeQuery</a:t>
            </a: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()</a:t>
            </a:r>
          </a:p>
          <a:p>
            <a:pPr>
              <a:buFont typeface="Arial" panose="020B0604020202020204" pitchFamily="34" charset="0"/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……</a:t>
            </a:r>
            <a:endParaRPr lang="zh-CN" altLang="zh-CN" sz="14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0750597"/>
              </p:ext>
            </p:extLst>
          </p:nvPr>
        </p:nvGraphicFramePr>
        <p:xfrm>
          <a:off x="838622" y="3026085"/>
          <a:ext cx="10441160" cy="154114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600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95232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50980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18992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87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822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=8.(range(1,100000000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,~:4))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fork A1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=connect("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dbsource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多线程并行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4629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=B2.query@x("select * from sales where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orderid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&gt;=? and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orderid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&lt;?“ and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&gt;=? and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amount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&lt;?, A2(1),A2(2),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minAmount,maxAmount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线程内查询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8743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=A2.conj()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合并输出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0" name="矩形: 圆角 107"/>
          <p:cNvSpPr/>
          <p:nvPr/>
        </p:nvSpPr>
        <p:spPr bwMode="auto">
          <a:xfrm>
            <a:off x="708855" y="2497693"/>
            <a:ext cx="9217322" cy="42665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脚本文件可以带参数，比如按订单金额范围（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minAmount,maxAmount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）过滤数据，脚本文件如下：</a:t>
            </a:r>
          </a:p>
        </p:txBody>
      </p:sp>
      <p:sp>
        <p:nvSpPr>
          <p:cNvPr id="11" name="矩形: 圆角 107"/>
          <p:cNvSpPr/>
          <p:nvPr/>
        </p:nvSpPr>
        <p:spPr bwMode="auto">
          <a:xfrm>
            <a:off x="708855" y="943937"/>
            <a:ext cx="3860579" cy="38866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en-US" altLang="zh-CN" sz="1600" dirty="0">
                <a:solidFill>
                  <a:schemeClr val="tx1"/>
                </a:solidFill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</a:rPr>
              <a:t>应用通过集算器</a:t>
            </a:r>
            <a:r>
              <a:rPr lang="en-US" altLang="zh-CN" sz="1600" dirty="0" err="1">
                <a:solidFill>
                  <a:schemeClr val="tx1"/>
                </a:solidFill>
              </a:rPr>
              <a:t>jdbc</a:t>
            </a:r>
            <a:r>
              <a:rPr lang="zh-CN" altLang="en-US" sz="1600" dirty="0">
                <a:solidFill>
                  <a:schemeClr val="tx1"/>
                </a:solidFill>
              </a:rPr>
              <a:t>调用脚本文件</a:t>
            </a:r>
          </a:p>
        </p:txBody>
      </p:sp>
      <p:sp>
        <p:nvSpPr>
          <p:cNvPr id="12" name="矩形: 圆角 107"/>
          <p:cNvSpPr/>
          <p:nvPr/>
        </p:nvSpPr>
        <p:spPr bwMode="auto">
          <a:xfrm>
            <a:off x="708854" y="4801957"/>
            <a:ext cx="3947134" cy="43589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此时</a:t>
            </a:r>
            <a:r>
              <a:rPr lang="en-US" altLang="zh-CN" sz="1600" dirty="0">
                <a:solidFill>
                  <a:schemeClr val="tx1"/>
                </a:solidFill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</a:rPr>
              <a:t>代码应按参数查询编写代码：</a:t>
            </a:r>
          </a:p>
        </p:txBody>
      </p:sp>
      <p:sp>
        <p:nvSpPr>
          <p:cNvPr id="13" name="TextBox 6"/>
          <p:cNvSpPr>
            <a:spLocks noChangeArrowheads="1"/>
          </p:cNvSpPr>
          <p:nvPr/>
        </p:nvSpPr>
        <p:spPr bwMode="auto">
          <a:xfrm>
            <a:off x="4845104" y="4801957"/>
            <a:ext cx="6434678" cy="1389214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…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PreparedStatement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=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con.prepareStatement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(“call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conj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(?,?)”); //</a:t>
            </a:r>
            <a:r>
              <a:rPr lang="zh-CN" altLang="en-US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也可写成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call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conj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(4000,8000)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dirty="0" err="1">
                <a:latin typeface="+mn-ea"/>
                <a:ea typeface="+mn-ea"/>
              </a:rPr>
              <a:t>pstmt.setObject</a:t>
            </a:r>
            <a:r>
              <a:rPr lang="en-US" altLang="zh-CN" sz="1400" dirty="0">
                <a:latin typeface="+mn-ea"/>
                <a:ea typeface="+mn-ea"/>
              </a:rPr>
              <a:t>(1, 4000);</a:t>
            </a:r>
            <a:r>
              <a:rPr lang="en-US" altLang="zh-CN" sz="1400" dirty="0" err="1">
                <a:latin typeface="+mn-ea"/>
                <a:ea typeface="+mn-ea"/>
              </a:rPr>
              <a:t>pstmt.setObject</a:t>
            </a:r>
            <a:r>
              <a:rPr lang="en-US" altLang="zh-CN" sz="1400" dirty="0">
                <a:latin typeface="+mn-ea"/>
                <a:ea typeface="+mn-ea"/>
              </a:rPr>
              <a:t>(2, 8000); </a:t>
            </a:r>
            <a:endParaRPr lang="en-US" altLang="zh-CN" sz="1400" kern="100" dirty="0">
              <a:solidFill>
                <a:schemeClr val="dk1"/>
              </a:solidFill>
              <a:latin typeface="+mn-ea"/>
              <a:ea typeface="+mn-ea"/>
              <a:cs typeface="Ebrima" panose="02000000000000000000" pitchFamily="2" charset="0"/>
            </a:endParaRP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ResultSet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rs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=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. </a:t>
            </a:r>
            <a:r>
              <a:rPr lang="en-US" altLang="zh-CN" sz="14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executeQuery</a:t>
            </a: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()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……</a:t>
            </a:r>
          </a:p>
        </p:txBody>
      </p:sp>
      <p:sp>
        <p:nvSpPr>
          <p:cNvPr id="14" name="矩形 13"/>
          <p:cNvSpPr/>
          <p:nvPr/>
        </p:nvSpPr>
        <p:spPr>
          <a:xfrm>
            <a:off x="723341" y="6425898"/>
            <a:ext cx="105564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//</a:t>
            </a:r>
            <a:r>
              <a:rPr lang="zh-CN" altLang="en-US" sz="1400" kern="100" dirty="0">
                <a:solidFill>
                  <a:schemeClr val="dk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Ebrima" panose="02000000000000000000" pitchFamily="2" charset="0"/>
              </a:rPr>
              <a:t>更多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调用集算器内容，请参考</a:t>
            </a:r>
            <a:r>
              <a:rPr lang="en-US" altLang="zh-CN" sz="14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http://doc.raqsoft.com.cn/esproc/tutorial/bjavady.html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13F55A3-F84E-4D68-9737-B4A297FF3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脚本文件</a:t>
            </a:r>
          </a:p>
        </p:txBody>
      </p:sp>
    </p:spTree>
    <p:extLst>
      <p:ext uri="{BB962C8B-B14F-4D97-AF65-F5344CB8AC3E}">
        <p14:creationId xmlns:p14="http://schemas.microsoft.com/office/powerpoint/2010/main" val="29589953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脚本文件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33892" y="1103953"/>
            <a:ext cx="10990724" cy="389250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r>
              <a:rPr lang="zh-CN" altLang="en-US" dirty="0">
                <a:solidFill>
                  <a:srgbClr val="3161B0"/>
                </a:solidFill>
              </a:rPr>
              <a:t>数据源也可以是文本、</a:t>
            </a:r>
            <a:r>
              <a:rPr lang="en-US" altLang="zh-CN" dirty="0">
                <a:solidFill>
                  <a:srgbClr val="3161B0"/>
                </a:solidFill>
              </a:rPr>
              <a:t>Excel</a:t>
            </a:r>
            <a:r>
              <a:rPr lang="zh-CN" altLang="en-US" dirty="0">
                <a:solidFill>
                  <a:srgbClr val="3161B0"/>
                </a:solidFill>
              </a:rPr>
              <a:t>等。</a:t>
            </a:r>
            <a:endParaRPr lang="en-US" altLang="zh-CN" dirty="0">
              <a:solidFill>
                <a:srgbClr val="3161B0"/>
              </a:solidFill>
            </a:endParaRPr>
          </a:p>
        </p:txBody>
      </p:sp>
      <p:sp>
        <p:nvSpPr>
          <p:cNvPr id="6" name="矩形: 圆角 107"/>
          <p:cNvSpPr/>
          <p:nvPr/>
        </p:nvSpPr>
        <p:spPr bwMode="auto">
          <a:xfrm>
            <a:off x="733892" y="1945860"/>
            <a:ext cx="3770094" cy="76688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源数据为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tab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分隔的文本文件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sales.txt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，前几行如下：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1164007"/>
              </p:ext>
            </p:extLst>
          </p:nvPr>
        </p:nvGraphicFramePr>
        <p:xfrm>
          <a:off x="4975539" y="3263475"/>
          <a:ext cx="6742032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336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93287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957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400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85557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=file("d:/sales.txt").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import@t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打开文本文件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=A1.select(amount&gt;=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&amp;&amp; amount&lt;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  <a:endParaRPr lang="zh-CN" altLang="en-US" sz="1400" kern="120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参数查询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896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=A1.groups(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client;sum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(amount):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分组汇总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TextBox 6"/>
          <p:cNvSpPr>
            <a:spLocks noChangeArrowheads="1"/>
          </p:cNvSpPr>
          <p:nvPr/>
        </p:nvSpPr>
        <p:spPr bwMode="auto">
          <a:xfrm>
            <a:off x="4975540" y="1928350"/>
            <a:ext cx="6742032" cy="932408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400" b="1" dirty="0">
                <a:latin typeface="+mn-lt"/>
              </a:rPr>
              <a:t>ordered	client	</a:t>
            </a:r>
            <a:r>
              <a:rPr lang="en-US" altLang="zh-CN" sz="1400" b="1" dirty="0" err="1">
                <a:latin typeface="+mn-lt"/>
              </a:rPr>
              <a:t>sellerid</a:t>
            </a:r>
            <a:r>
              <a:rPr lang="en-US" altLang="zh-CN" sz="1400" b="1" dirty="0">
                <a:latin typeface="+mn-lt"/>
              </a:rPr>
              <a:t>	amount	</a:t>
            </a:r>
            <a:r>
              <a:rPr lang="en-US" altLang="zh-CN" sz="1400" b="1" dirty="0" err="1">
                <a:latin typeface="+mn-lt"/>
              </a:rPr>
              <a:t>orderdate</a:t>
            </a:r>
            <a:endParaRPr lang="en-US" altLang="zh-CN" sz="1400" b="1" dirty="0">
              <a:latin typeface="+mn-lt"/>
            </a:endParaRPr>
          </a:p>
          <a:p>
            <a:pPr>
              <a:buNone/>
            </a:pPr>
            <a:r>
              <a:rPr lang="en-US" altLang="zh-CN" sz="1100" dirty="0">
                <a:latin typeface="+mn-lt"/>
              </a:rPr>
              <a:t>1	UJRNP	17	392.0	2012-11-02 15:28:05</a:t>
            </a:r>
          </a:p>
          <a:p>
            <a:pPr>
              <a:buNone/>
            </a:pPr>
            <a:r>
              <a:rPr lang="en-US" altLang="zh-CN" sz="1100" dirty="0">
                <a:latin typeface="+mn-lt"/>
              </a:rPr>
              <a:t>2	SJCH	6	4802.0	2012-11-09 15:28:05</a:t>
            </a:r>
          </a:p>
          <a:p>
            <a:pPr>
              <a:buNone/>
            </a:pPr>
            <a:r>
              <a:rPr lang="en-US" altLang="zh-CN" sz="1100" dirty="0">
                <a:latin typeface="+mn-lt"/>
              </a:rPr>
              <a:t>3	UJRNP	16	13500.0	2012-11-05 15:28:05</a:t>
            </a:r>
          </a:p>
        </p:txBody>
      </p:sp>
      <p:sp>
        <p:nvSpPr>
          <p:cNvPr id="9" name="矩形: 圆角 107"/>
          <p:cNvSpPr/>
          <p:nvPr/>
        </p:nvSpPr>
        <p:spPr bwMode="auto">
          <a:xfrm>
            <a:off x="733892" y="3232755"/>
            <a:ext cx="3770094" cy="76688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按参数查询，按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client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分组，对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amount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求和，脚本文件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run.dfx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如下：</a:t>
            </a:r>
          </a:p>
        </p:txBody>
      </p:sp>
      <p:sp>
        <p:nvSpPr>
          <p:cNvPr id="14" name="矩形: 圆角 107"/>
          <p:cNvSpPr/>
          <p:nvPr/>
        </p:nvSpPr>
        <p:spPr bwMode="auto">
          <a:xfrm>
            <a:off x="733892" y="4578511"/>
            <a:ext cx="3669662" cy="48609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上述脚本也可合为一句：</a:t>
            </a:r>
          </a:p>
        </p:txBody>
      </p:sp>
      <p:graphicFrame>
        <p:nvGraphicFramePr>
          <p:cNvPr id="15" name="表格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6217192"/>
              </p:ext>
            </p:extLst>
          </p:nvPr>
        </p:nvGraphicFramePr>
        <p:xfrm>
          <a:off x="4975539" y="4583029"/>
          <a:ext cx="6721478" cy="65913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3174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897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38985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7982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=file(“d:/sales.txt”).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import@t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().select(amount&gt;=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minAmount</a:t>
                      </a: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&amp;&amp;amount&lt;</a:t>
                      </a:r>
                      <a:r>
                        <a:rPr lang="en-US" altLang="zh-CN" sz="14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).groups(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client;sum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(amount):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6" name="矩形: 圆角 107"/>
          <p:cNvSpPr/>
          <p:nvPr/>
        </p:nvSpPr>
        <p:spPr bwMode="auto">
          <a:xfrm>
            <a:off x="733892" y="5727082"/>
            <a:ext cx="3669662" cy="381684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</a:rPr>
              <a:t>计算结果如下：</a:t>
            </a:r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5588246"/>
              </p:ext>
            </p:extLst>
          </p:nvPr>
        </p:nvGraphicFramePr>
        <p:xfrm>
          <a:off x="4975539" y="5660082"/>
          <a:ext cx="3592631" cy="8915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59018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00245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effectLst/>
                        </a:rPr>
                        <a:t>client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 err="1">
                          <a:effectLst/>
                        </a:rPr>
                        <a:t>sAmount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AVU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482640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AYWYN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455320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BTMMU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496226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53875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脚本文件</a:t>
            </a:r>
          </a:p>
        </p:txBody>
      </p:sp>
      <p:sp>
        <p:nvSpPr>
          <p:cNvPr id="25" name="圆角矩形 24"/>
          <p:cNvSpPr/>
          <p:nvPr/>
        </p:nvSpPr>
        <p:spPr>
          <a:xfrm>
            <a:off x="713338" y="1053530"/>
            <a:ext cx="3437652" cy="1080120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normAutofit/>
          </a:bodyPr>
          <a:lstStyle/>
          <a:p>
            <a:pPr>
              <a:lnSpc>
                <a:spcPct val="160000"/>
              </a:lnSpc>
            </a:pPr>
            <a:r>
              <a:rPr lang="zh-CN" altLang="en-US" sz="1600" dirty="0">
                <a:solidFill>
                  <a:srgbClr val="3161B0"/>
                </a:solidFill>
                <a:latin typeface="+mn-ea"/>
              </a:rPr>
              <a:t>作为对比，下面用</a:t>
            </a:r>
            <a:r>
              <a:rPr lang="en-US" altLang="zh-CN" sz="1600" dirty="0">
                <a:solidFill>
                  <a:srgbClr val="3161B0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rgbClr val="3161B0"/>
                </a:solidFill>
                <a:latin typeface="+mn-ea"/>
              </a:rPr>
              <a:t>硬编码（传统计算中间件）实现分组汇总算法</a:t>
            </a:r>
            <a:endParaRPr lang="en-US" altLang="zh-CN" sz="1600" dirty="0">
              <a:solidFill>
                <a:srgbClr val="3161B0"/>
              </a:solidFill>
              <a:latin typeface="+mn-ea"/>
            </a:endParaRPr>
          </a:p>
        </p:txBody>
      </p:sp>
      <p:sp>
        <p:nvSpPr>
          <p:cNvPr id="26" name="TextBox 6"/>
          <p:cNvSpPr>
            <a:spLocks noChangeArrowheads="1"/>
          </p:cNvSpPr>
          <p:nvPr/>
        </p:nvSpPr>
        <p:spPr bwMode="auto">
          <a:xfrm>
            <a:off x="4943078" y="909514"/>
            <a:ext cx="6768752" cy="566394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200" dirty="0">
                <a:latin typeface="+mn-lt"/>
              </a:rPr>
              <a:t>Comparator&lt;</a:t>
            </a: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&gt; comparator = new Comparator&lt;</a:t>
            </a: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&gt;() 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public </a:t>
            </a:r>
            <a:r>
              <a:rPr lang="en-US" altLang="zh-CN" sz="1200" dirty="0" err="1">
                <a:latin typeface="+mn-lt"/>
              </a:rPr>
              <a:t>int</a:t>
            </a:r>
            <a:r>
              <a:rPr lang="en-US" altLang="zh-CN" sz="1200" dirty="0">
                <a:latin typeface="+mn-lt"/>
              </a:rPr>
              <a:t> compare(</a:t>
            </a: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 s1, </a:t>
            </a: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 s2) 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if (!s1.client.equals(s2.client)) 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	return s1.client.compareTo(s2.client);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} else 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	return s1.ID.compareTo(s2.ID);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}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}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};</a:t>
            </a:r>
          </a:p>
          <a:p>
            <a:pPr>
              <a:buNone/>
            </a:pPr>
            <a:r>
              <a:rPr lang="en-US" altLang="zh-CN" sz="1200" dirty="0" err="1">
                <a:latin typeface="+mn-lt"/>
              </a:rPr>
              <a:t>Collections.sort</a:t>
            </a:r>
            <a:r>
              <a:rPr lang="en-US" altLang="zh-CN" sz="1200" dirty="0">
                <a:latin typeface="+mn-lt"/>
              </a:rPr>
              <a:t>(sales, comparator);</a:t>
            </a:r>
          </a:p>
          <a:p>
            <a:pPr>
              <a:buNone/>
            </a:pPr>
            <a:r>
              <a:rPr lang="en-US" altLang="zh-CN" sz="1200" dirty="0" err="1">
                <a:latin typeface="+mn-lt"/>
              </a:rPr>
              <a:t>ArrayList</a:t>
            </a:r>
            <a:r>
              <a:rPr lang="en-US" altLang="zh-CN" sz="1200" dirty="0">
                <a:latin typeface="+mn-lt"/>
              </a:rPr>
              <a:t>&lt;</a:t>
            </a:r>
            <a:r>
              <a:rPr lang="en-US" altLang="zh-CN" sz="1200" dirty="0" err="1">
                <a:latin typeface="+mn-lt"/>
              </a:rPr>
              <a:t>resultRecord</a:t>
            </a:r>
            <a:r>
              <a:rPr lang="en-US" altLang="zh-CN" sz="1200" dirty="0">
                <a:latin typeface="+mn-lt"/>
              </a:rPr>
              <a:t>&gt; result=new </a:t>
            </a:r>
            <a:r>
              <a:rPr lang="en-US" altLang="zh-CN" sz="1200" dirty="0" err="1">
                <a:latin typeface="+mn-lt"/>
              </a:rPr>
              <a:t>ArrayList</a:t>
            </a:r>
            <a:r>
              <a:rPr lang="en-US" altLang="zh-CN" sz="1200" dirty="0">
                <a:latin typeface="+mn-lt"/>
              </a:rPr>
              <a:t>&lt;</a:t>
            </a:r>
            <a:r>
              <a:rPr lang="en-US" altLang="zh-CN" sz="1200" dirty="0" err="1">
                <a:latin typeface="+mn-lt"/>
              </a:rPr>
              <a:t>resultRecord</a:t>
            </a:r>
            <a:r>
              <a:rPr lang="en-US" altLang="zh-CN" sz="1200" dirty="0">
                <a:latin typeface="+mn-lt"/>
              </a:rPr>
              <a:t>&gt;();</a:t>
            </a:r>
          </a:p>
          <a:p>
            <a:pPr>
              <a:buNone/>
            </a:pP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 standard=</a:t>
            </a:r>
            <a:r>
              <a:rPr lang="en-US" altLang="zh-CN" sz="1200" dirty="0" err="1">
                <a:latin typeface="+mn-lt"/>
              </a:rPr>
              <a:t>sales.get</a:t>
            </a:r>
            <a:r>
              <a:rPr lang="en-US" altLang="zh-CN" sz="1200" dirty="0">
                <a:latin typeface="+mn-lt"/>
              </a:rPr>
              <a:t>(0);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float </a:t>
            </a:r>
            <a:r>
              <a:rPr lang="en-US" altLang="zh-CN" sz="1200" dirty="0" err="1">
                <a:latin typeface="+mn-lt"/>
              </a:rPr>
              <a:t>sAmount</a:t>
            </a:r>
            <a:r>
              <a:rPr lang="en-US" altLang="zh-CN" sz="1200" dirty="0">
                <a:latin typeface="+mn-lt"/>
              </a:rPr>
              <a:t>=</a:t>
            </a:r>
            <a:r>
              <a:rPr lang="en-US" altLang="zh-CN" sz="1200" dirty="0" err="1">
                <a:latin typeface="+mn-lt"/>
              </a:rPr>
              <a:t>standard.value</a:t>
            </a:r>
            <a:r>
              <a:rPr lang="en-US" altLang="zh-CN" sz="1200" dirty="0">
                <a:latin typeface="+mn-lt"/>
              </a:rPr>
              <a:t>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for(</a:t>
            </a:r>
            <a:r>
              <a:rPr lang="en-US" altLang="zh-CN" sz="1200" dirty="0" err="1">
                <a:latin typeface="+mn-lt"/>
              </a:rPr>
              <a:t>int</a:t>
            </a:r>
            <a:r>
              <a:rPr lang="en-US" altLang="zh-CN" sz="1200" dirty="0">
                <a:latin typeface="+mn-lt"/>
              </a:rPr>
              <a:t> </a:t>
            </a:r>
            <a:r>
              <a:rPr lang="en-US" altLang="zh-CN" sz="1200" dirty="0" err="1">
                <a:latin typeface="+mn-lt"/>
              </a:rPr>
              <a:t>i</a:t>
            </a:r>
            <a:r>
              <a:rPr lang="en-US" altLang="zh-CN" sz="1200" dirty="0">
                <a:latin typeface="+mn-lt"/>
              </a:rPr>
              <a:t> = 1;i &lt; </a:t>
            </a:r>
            <a:r>
              <a:rPr lang="en-US" altLang="zh-CN" sz="1200" dirty="0" err="1">
                <a:latin typeface="+mn-lt"/>
              </a:rPr>
              <a:t>sales.size</a:t>
            </a:r>
            <a:r>
              <a:rPr lang="en-US" altLang="zh-CN" sz="1200" dirty="0">
                <a:latin typeface="+mn-lt"/>
              </a:rPr>
              <a:t>(); </a:t>
            </a:r>
            <a:r>
              <a:rPr lang="en-US" altLang="zh-CN" sz="1200" dirty="0" err="1">
                <a:latin typeface="+mn-lt"/>
              </a:rPr>
              <a:t>i</a:t>
            </a:r>
            <a:r>
              <a:rPr lang="en-US" altLang="zh-CN" sz="1200" dirty="0">
                <a:latin typeface="+mn-lt"/>
              </a:rPr>
              <a:t> ++){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</a:t>
            </a:r>
            <a:r>
              <a:rPr lang="en-US" altLang="zh-CN" sz="1200" dirty="0" err="1">
                <a:latin typeface="+mn-lt"/>
              </a:rPr>
              <a:t>salesRecord</a:t>
            </a:r>
            <a:r>
              <a:rPr lang="en-US" altLang="zh-CN" sz="1200" dirty="0">
                <a:latin typeface="+mn-lt"/>
              </a:rPr>
              <a:t> </a:t>
            </a:r>
            <a:r>
              <a:rPr lang="en-US" altLang="zh-CN" sz="1200" dirty="0" err="1">
                <a:latin typeface="+mn-lt"/>
              </a:rPr>
              <a:t>rd</a:t>
            </a:r>
            <a:r>
              <a:rPr lang="en-US" altLang="zh-CN" sz="1200" dirty="0">
                <a:latin typeface="+mn-lt"/>
              </a:rPr>
              <a:t>=</a:t>
            </a:r>
            <a:r>
              <a:rPr lang="en-US" altLang="zh-CN" sz="1200" dirty="0" err="1">
                <a:latin typeface="+mn-lt"/>
              </a:rPr>
              <a:t>sales.get</a:t>
            </a:r>
            <a:r>
              <a:rPr lang="en-US" altLang="zh-CN" sz="1200" dirty="0">
                <a:latin typeface="+mn-lt"/>
              </a:rPr>
              <a:t>(</a:t>
            </a:r>
            <a:r>
              <a:rPr lang="en-US" altLang="zh-CN" sz="1200" dirty="0" err="1">
                <a:latin typeface="+mn-lt"/>
              </a:rPr>
              <a:t>i</a:t>
            </a:r>
            <a:r>
              <a:rPr lang="en-US" altLang="zh-CN" sz="1200" dirty="0">
                <a:latin typeface="+mn-lt"/>
              </a:rPr>
              <a:t>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if(</a:t>
            </a:r>
            <a:r>
              <a:rPr lang="en-US" altLang="zh-CN" sz="1200" dirty="0" err="1">
                <a:latin typeface="+mn-lt"/>
              </a:rPr>
              <a:t>rd.client.equals</a:t>
            </a:r>
            <a:r>
              <a:rPr lang="en-US" altLang="zh-CN" sz="1200" dirty="0">
                <a:latin typeface="+mn-lt"/>
              </a:rPr>
              <a:t>(</a:t>
            </a:r>
            <a:r>
              <a:rPr lang="en-US" altLang="zh-CN" sz="1200" dirty="0" err="1">
                <a:latin typeface="+mn-lt"/>
              </a:rPr>
              <a:t>standard.client</a:t>
            </a:r>
            <a:r>
              <a:rPr lang="en-US" altLang="zh-CN" sz="1200" dirty="0">
                <a:latin typeface="+mn-lt"/>
              </a:rPr>
              <a:t>)){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</a:t>
            </a:r>
            <a:r>
              <a:rPr lang="en-US" altLang="zh-CN" sz="1200" dirty="0" err="1">
                <a:latin typeface="+mn-lt"/>
              </a:rPr>
              <a:t>sAmount</a:t>
            </a:r>
            <a:r>
              <a:rPr lang="en-US" altLang="zh-CN" sz="1200" dirty="0">
                <a:latin typeface="+mn-lt"/>
              </a:rPr>
              <a:t>=</a:t>
            </a:r>
            <a:r>
              <a:rPr lang="en-US" altLang="zh-CN" sz="1200" dirty="0" err="1">
                <a:latin typeface="+mn-lt"/>
              </a:rPr>
              <a:t>sAmount+rd.value</a:t>
            </a:r>
            <a:r>
              <a:rPr lang="en-US" altLang="zh-CN" sz="1200" dirty="0">
                <a:latin typeface="+mn-lt"/>
              </a:rPr>
              <a:t>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}else{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</a:t>
            </a:r>
            <a:r>
              <a:rPr lang="en-US" altLang="zh-CN" sz="1200" dirty="0" err="1">
                <a:latin typeface="+mn-lt"/>
              </a:rPr>
              <a:t>result.add</a:t>
            </a:r>
            <a:r>
              <a:rPr lang="en-US" altLang="zh-CN" sz="1200" dirty="0">
                <a:latin typeface="+mn-lt"/>
              </a:rPr>
              <a:t>(new </a:t>
            </a:r>
            <a:r>
              <a:rPr lang="en-US" altLang="zh-CN" sz="1200" dirty="0" err="1">
                <a:latin typeface="+mn-lt"/>
              </a:rPr>
              <a:t>resultRecord</a:t>
            </a:r>
            <a:r>
              <a:rPr lang="en-US" altLang="zh-CN" sz="1200" dirty="0">
                <a:latin typeface="+mn-lt"/>
              </a:rPr>
              <a:t>(</a:t>
            </a:r>
            <a:r>
              <a:rPr lang="en-US" altLang="zh-CN" sz="1200" dirty="0" err="1">
                <a:latin typeface="+mn-lt"/>
              </a:rPr>
              <a:t>standard.client,sAmount</a:t>
            </a:r>
            <a:r>
              <a:rPr lang="en-US" altLang="zh-CN" sz="1200" dirty="0">
                <a:latin typeface="+mn-lt"/>
              </a:rPr>
              <a:t>));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standard=</a:t>
            </a:r>
            <a:r>
              <a:rPr lang="en-US" altLang="zh-CN" sz="1200" dirty="0" err="1">
                <a:latin typeface="+mn-lt"/>
              </a:rPr>
              <a:t>rd</a:t>
            </a:r>
            <a:r>
              <a:rPr lang="en-US" altLang="zh-CN" sz="1200" dirty="0">
                <a:latin typeface="+mn-lt"/>
              </a:rPr>
              <a:t>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	</a:t>
            </a:r>
            <a:r>
              <a:rPr lang="en-US" altLang="zh-CN" sz="1200" dirty="0" err="1">
                <a:latin typeface="+mn-lt"/>
              </a:rPr>
              <a:t>sAmount</a:t>
            </a:r>
            <a:r>
              <a:rPr lang="en-US" altLang="zh-CN" sz="1200" dirty="0">
                <a:latin typeface="+mn-lt"/>
              </a:rPr>
              <a:t>=</a:t>
            </a:r>
            <a:r>
              <a:rPr lang="en-US" altLang="zh-CN" sz="1200" dirty="0" err="1">
                <a:latin typeface="+mn-lt"/>
              </a:rPr>
              <a:t>standard.value</a:t>
            </a:r>
            <a:r>
              <a:rPr lang="en-US" altLang="zh-CN" sz="1200" dirty="0">
                <a:latin typeface="+mn-lt"/>
              </a:rPr>
              <a:t>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	}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}</a:t>
            </a:r>
          </a:p>
          <a:p>
            <a:pPr>
              <a:buNone/>
            </a:pPr>
            <a:r>
              <a:rPr lang="en-US" altLang="zh-CN" sz="1200" dirty="0" err="1">
                <a:latin typeface="+mn-lt"/>
              </a:rPr>
              <a:t>result.add</a:t>
            </a:r>
            <a:r>
              <a:rPr lang="en-US" altLang="zh-CN" sz="1200" dirty="0">
                <a:latin typeface="+mn-lt"/>
              </a:rPr>
              <a:t>(new </a:t>
            </a:r>
            <a:r>
              <a:rPr lang="en-US" altLang="zh-CN" sz="1200" dirty="0" err="1">
                <a:latin typeface="+mn-lt"/>
              </a:rPr>
              <a:t>resultRecord</a:t>
            </a:r>
            <a:r>
              <a:rPr lang="en-US" altLang="zh-CN" sz="1200" dirty="0">
                <a:latin typeface="+mn-lt"/>
              </a:rPr>
              <a:t>(</a:t>
            </a:r>
            <a:r>
              <a:rPr lang="en-US" altLang="zh-CN" sz="1200" dirty="0" err="1">
                <a:latin typeface="+mn-lt"/>
              </a:rPr>
              <a:t>standard.client,sAmount</a:t>
            </a:r>
            <a:r>
              <a:rPr lang="en-US" altLang="zh-CN" sz="1200" dirty="0">
                <a:latin typeface="+mn-lt"/>
              </a:rPr>
              <a:t>));</a:t>
            </a:r>
          </a:p>
          <a:p>
            <a:pPr>
              <a:buNone/>
            </a:pPr>
            <a:r>
              <a:rPr lang="en-US" altLang="zh-CN" sz="1200" dirty="0">
                <a:latin typeface="+mn-lt"/>
              </a:rPr>
              <a:t>return result;</a:t>
            </a:r>
            <a:endParaRPr lang="zh-CN" altLang="zh-CN" sz="12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90930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88159" y="1125538"/>
            <a:ext cx="10614094" cy="721426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0" lvl="1" algn="just" fontAlgn="ctr"/>
            <a:r>
              <a:rPr lang="en-US" altLang="zh-CN" dirty="0"/>
              <a:t>SPL</a:t>
            </a:r>
            <a:r>
              <a:rPr lang="zh-CN" altLang="en-US" dirty="0"/>
              <a:t>脚本文件存放于操作系统目录</a:t>
            </a:r>
            <a:endParaRPr lang="en-US" altLang="zh-CN" dirty="0"/>
          </a:p>
        </p:txBody>
      </p:sp>
      <p:sp>
        <p:nvSpPr>
          <p:cNvPr id="4" name="圆角矩形 3"/>
          <p:cNvSpPr/>
          <p:nvPr/>
        </p:nvSpPr>
        <p:spPr>
          <a:xfrm>
            <a:off x="804552" y="2709714"/>
            <a:ext cx="5290654" cy="3885460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0" rIns="91440" bIns="45720" anchor="t">
            <a:normAutofit fontScale="92500" lnSpcReduction="20000"/>
          </a:bodyPr>
          <a:lstStyle/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主目录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客户管理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-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run.dfx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()</a:t>
            </a: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考勤绩效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企业资源管理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财务管理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 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固定资产统计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.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dfx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 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现金流量查询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.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dfx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 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呆账坏账预警分析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.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dfx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-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库存管理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 fontAlgn="ctr">
              <a:lnSpc>
                <a:spcPct val="17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                        …</a:t>
            </a:r>
            <a:endParaRPr lang="en-US" altLang="zh-CN" sz="12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C31D7AEF-1F38-4193-8FD1-DD781711C1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脚本文件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873B8E29-87B5-487C-B35A-E0F68D2C0638}"/>
              </a:ext>
            </a:extLst>
          </p:cNvPr>
          <p:cNvSpPr/>
          <p:nvPr/>
        </p:nvSpPr>
        <p:spPr>
          <a:xfrm>
            <a:off x="804552" y="1916091"/>
            <a:ext cx="106995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ctr">
              <a:lnSpc>
                <a:spcPct val="140000"/>
              </a:lnSpc>
              <a:spcAft>
                <a:spcPts val="1200"/>
              </a:spcAft>
            </a:pPr>
            <a:r>
              <a:rPr lang="zh-CN" altLang="en-US" sz="2000" dirty="0"/>
              <a:t>通常情况下建议按功能模块划分目录，也可按应用类型、时间、版本划分目录</a:t>
            </a:r>
            <a:endParaRPr lang="en-US" altLang="zh-CN" sz="2000" dirty="0"/>
          </a:p>
        </p:txBody>
      </p:sp>
    </p:spTree>
    <p:extLst>
      <p:ext uri="{BB962C8B-B14F-4D97-AF65-F5344CB8AC3E}">
        <p14:creationId xmlns:p14="http://schemas.microsoft.com/office/powerpoint/2010/main" val="814336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8" y="1059715"/>
            <a:ext cx="10945813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如果脚本文件较简单，可用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查询语句替代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SPL call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脚本文件。前者类似于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调用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SQL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语句，后者类似调用存储过程。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8" name="线形标注 2 67"/>
          <p:cNvSpPr/>
          <p:nvPr/>
        </p:nvSpPr>
        <p:spPr>
          <a:xfrm>
            <a:off x="6095206" y="2565698"/>
            <a:ext cx="4712015" cy="541892"/>
          </a:xfrm>
          <a:prstGeom prst="borderCallout2">
            <a:avLst>
              <a:gd name="adj1" fmla="val 51705"/>
              <a:gd name="adj2" fmla="val -427"/>
              <a:gd name="adj3" fmla="val 53438"/>
              <a:gd name="adj4" fmla="val -1092"/>
              <a:gd name="adj5" fmla="val 124690"/>
              <a:gd name="adj6" fmla="val -18780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tabLst>
                <a:tab pos="457200" algn="l"/>
              </a:tabLst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通过查询语句直接实现业务逻辑：</a:t>
            </a:r>
            <a:endParaRPr lang="en-US" altLang="zh-CN" sz="16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线形标注 2 66"/>
          <p:cNvSpPr/>
          <p:nvPr/>
        </p:nvSpPr>
        <p:spPr>
          <a:xfrm>
            <a:off x="6089423" y="4349784"/>
            <a:ext cx="4729537" cy="541893"/>
          </a:xfrm>
          <a:prstGeom prst="borderCallout2">
            <a:avLst>
              <a:gd name="adj1" fmla="val 51705"/>
              <a:gd name="adj2" fmla="val -427"/>
              <a:gd name="adj3" fmla="val 50585"/>
              <a:gd name="adj4" fmla="val -103"/>
              <a:gd name="adj5" fmla="val 89968"/>
              <a:gd name="adj6" fmla="val -18004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-342900">
              <a:tabLst>
                <a:tab pos="457200" algn="l"/>
              </a:tabLst>
            </a:pP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应用中部署集算器驱动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jar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</a:t>
            </a:r>
            <a:endParaRPr lang="zh-CN" altLang="zh-CN" sz="1600" kern="100" dirty="0">
              <a:solidFill>
                <a:schemeClr val="dk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Ebrima" panose="02000000000000000000" pitchFamily="2" charset="0"/>
            </a:endParaRPr>
          </a:p>
        </p:txBody>
      </p:sp>
      <p:sp>
        <p:nvSpPr>
          <p:cNvPr id="66" name="线形标注 2 65"/>
          <p:cNvSpPr/>
          <p:nvPr/>
        </p:nvSpPr>
        <p:spPr>
          <a:xfrm>
            <a:off x="6078536" y="5014644"/>
            <a:ext cx="4738033" cy="522653"/>
          </a:xfrm>
          <a:prstGeom prst="borderCallout2">
            <a:avLst>
              <a:gd name="adj1" fmla="val 51705"/>
              <a:gd name="adj2" fmla="val -427"/>
              <a:gd name="adj3" fmla="val 44589"/>
              <a:gd name="adj4" fmla="val -1559"/>
              <a:gd name="adj5" fmla="val -23636"/>
              <a:gd name="adj6" fmla="val -17509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raqsoftConfig.xml</a:t>
            </a:r>
            <a:r>
              <a:rPr lang="zh-CN" altLang="en-US" sz="16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中配置运行环境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82271F2-3E74-4BE2-8722-55FC6CF72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查询语句</a:t>
            </a:r>
          </a:p>
        </p:txBody>
      </p: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FD847731-3C89-413D-8CF8-015219F37E44}"/>
              </a:ext>
            </a:extLst>
          </p:cNvPr>
          <p:cNvGrpSpPr/>
          <p:nvPr/>
        </p:nvGrpSpPr>
        <p:grpSpPr>
          <a:xfrm>
            <a:off x="830759" y="2460040"/>
            <a:ext cx="4482475" cy="3720632"/>
            <a:chOff x="-3718377" y="2222101"/>
            <a:chExt cx="4482475" cy="3720632"/>
          </a:xfrm>
        </p:grpSpPr>
        <p:sp>
          <p:nvSpPr>
            <p:cNvPr id="53" name="矩形 52">
              <a:extLst>
                <a:ext uri="{FF2B5EF4-FFF2-40B4-BE49-F238E27FC236}">
                  <a16:creationId xmlns="" xmlns:a16="http://schemas.microsoft.com/office/drawing/2014/main" id="{46556F16-B8EA-4C08-993D-9F2AC3A10AF8}"/>
                </a:ext>
              </a:extLst>
            </p:cNvPr>
            <p:cNvSpPr/>
            <p:nvPr/>
          </p:nvSpPr>
          <p:spPr>
            <a:xfrm>
              <a:off x="-3718377" y="2222101"/>
              <a:ext cx="4482475" cy="2139884"/>
            </a:xfrm>
            <a:prstGeom prst="rect">
              <a:avLst/>
            </a:prstGeom>
            <a:solidFill>
              <a:srgbClr val="468BFC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200">
                <a:spcAft>
                  <a:spcPct val="35000"/>
                </a:spcAft>
              </a:pPr>
              <a:endParaRPr lang="zh-CN" altLang="en-US" sz="1600" b="1" kern="0" dirty="0">
                <a:solidFill>
                  <a:sysClr val="window" lastClr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="" xmlns:a16="http://schemas.microsoft.com/office/drawing/2014/main" id="{A8482707-6C0A-422B-B618-794DD22AD1EA}"/>
                </a:ext>
              </a:extLst>
            </p:cNvPr>
            <p:cNvSpPr/>
            <p:nvPr/>
          </p:nvSpPr>
          <p:spPr>
            <a:xfrm>
              <a:off x="-3624939" y="2776190"/>
              <a:ext cx="4324047" cy="52176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业务逻辑</a:t>
              </a:r>
            </a:p>
          </p:txBody>
        </p:sp>
        <p:sp>
          <p:nvSpPr>
            <p:cNvPr id="55" name="矩形 54">
              <a:extLst>
                <a:ext uri="{FF2B5EF4-FFF2-40B4-BE49-F238E27FC236}">
                  <a16:creationId xmlns="" xmlns:a16="http://schemas.microsoft.com/office/drawing/2014/main" id="{48181D2B-7AAF-4EB0-978C-13E979DA348C}"/>
                </a:ext>
              </a:extLst>
            </p:cNvPr>
            <p:cNvSpPr/>
            <p:nvPr/>
          </p:nvSpPr>
          <p:spPr>
            <a:xfrm>
              <a:off x="-3718377" y="4180645"/>
              <a:ext cx="4482475" cy="833602"/>
            </a:xfrm>
            <a:prstGeom prst="rect">
              <a:avLst/>
            </a:prstGeom>
            <a:solidFill>
              <a:srgbClr val="2966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800" b="1" dirty="0">
                  <a:solidFill>
                    <a:schemeClr val="lt1"/>
                  </a:solidFill>
                </a:rPr>
                <a:t> </a:t>
              </a:r>
              <a:endParaRPr lang="zh-CN" altLang="en-US" sz="1800" b="1" dirty="0">
                <a:solidFill>
                  <a:schemeClr val="lt1"/>
                </a:solidFill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="" xmlns:a16="http://schemas.microsoft.com/office/drawing/2014/main" id="{790A1793-27E3-420C-8F52-D07478EC5EE0}"/>
                </a:ext>
              </a:extLst>
            </p:cNvPr>
            <p:cNvSpPr/>
            <p:nvPr/>
          </p:nvSpPr>
          <p:spPr>
            <a:xfrm>
              <a:off x="-2691821" y="2285979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桌面应用</a:t>
              </a:r>
            </a:p>
          </p:txBody>
        </p:sp>
        <p:sp>
          <p:nvSpPr>
            <p:cNvPr id="60" name="矩形 59">
              <a:extLst>
                <a:ext uri="{FF2B5EF4-FFF2-40B4-BE49-F238E27FC236}">
                  <a16:creationId xmlns="" xmlns:a16="http://schemas.microsoft.com/office/drawing/2014/main" id="{B94A1F77-BD60-4088-841C-7E360F1B10BE}"/>
                </a:ext>
              </a:extLst>
            </p:cNvPr>
            <p:cNvSpPr/>
            <p:nvPr/>
          </p:nvSpPr>
          <p:spPr>
            <a:xfrm>
              <a:off x="-3627487" y="4409540"/>
              <a:ext cx="4290491" cy="38840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取数接口</a:t>
              </a:r>
            </a:p>
          </p:txBody>
        </p:sp>
        <p:sp>
          <p:nvSpPr>
            <p:cNvPr id="61" name="矩形 60">
              <a:extLst>
                <a:ext uri="{FF2B5EF4-FFF2-40B4-BE49-F238E27FC236}">
                  <a16:creationId xmlns="" xmlns:a16="http://schemas.microsoft.com/office/drawing/2014/main" id="{7DFD2B00-A8EB-4F15-A6E2-32D4D3D7E2E9}"/>
                </a:ext>
              </a:extLst>
            </p:cNvPr>
            <p:cNvSpPr/>
            <p:nvPr/>
          </p:nvSpPr>
          <p:spPr>
            <a:xfrm>
              <a:off x="-2671904" y="446687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JDBC</a:t>
              </a:r>
              <a:endParaRPr lang="zh-CN" altLang="en-US" sz="1400" dirty="0"/>
            </a:p>
          </p:txBody>
        </p:sp>
        <p:sp>
          <p:nvSpPr>
            <p:cNvPr id="62" name="矩形 61">
              <a:extLst>
                <a:ext uri="{FF2B5EF4-FFF2-40B4-BE49-F238E27FC236}">
                  <a16:creationId xmlns="" xmlns:a16="http://schemas.microsoft.com/office/drawing/2014/main" id="{A959DE32-D108-4F89-A2B5-F2966DC1D645}"/>
                </a:ext>
              </a:extLst>
            </p:cNvPr>
            <p:cNvSpPr/>
            <p:nvPr/>
          </p:nvSpPr>
          <p:spPr>
            <a:xfrm>
              <a:off x="-681995" y="2282380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 Web</a:t>
              </a:r>
              <a:r>
                <a:rPr lang="zh-CN" altLang="en-US" sz="1400" dirty="0"/>
                <a:t>应用</a:t>
              </a:r>
            </a:p>
          </p:txBody>
        </p:sp>
        <p:sp>
          <p:nvSpPr>
            <p:cNvPr id="69" name="矩形 68">
              <a:extLst>
                <a:ext uri="{FF2B5EF4-FFF2-40B4-BE49-F238E27FC236}">
                  <a16:creationId xmlns="" xmlns:a16="http://schemas.microsoft.com/office/drawing/2014/main" id="{741885C4-4C84-469F-A4A6-5582F3BEA7A5}"/>
                </a:ext>
              </a:extLst>
            </p:cNvPr>
            <p:cNvSpPr/>
            <p:nvPr/>
          </p:nvSpPr>
          <p:spPr>
            <a:xfrm>
              <a:off x="-3624939" y="3428453"/>
              <a:ext cx="4324047" cy="57740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查询接口</a:t>
              </a:r>
            </a:p>
          </p:txBody>
        </p:sp>
        <p:sp>
          <p:nvSpPr>
            <p:cNvPr id="70" name="矩形 69">
              <a:extLst>
                <a:ext uri="{FF2B5EF4-FFF2-40B4-BE49-F238E27FC236}">
                  <a16:creationId xmlns="" xmlns:a16="http://schemas.microsoft.com/office/drawing/2014/main" id="{B604D3BD-1176-4A9A-ADC0-1244D9B6AF1E}"/>
                </a:ext>
              </a:extLst>
            </p:cNvPr>
            <p:cNvSpPr/>
            <p:nvPr/>
          </p:nvSpPr>
          <p:spPr>
            <a:xfrm>
              <a:off x="-2662054" y="3564299"/>
              <a:ext cx="3222378" cy="343276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嵌入式</a:t>
              </a:r>
              <a:r>
                <a:rPr lang="en-US" altLang="zh-CN" sz="1400" dirty="0"/>
                <a:t>JDBC</a:t>
              </a:r>
              <a:r>
                <a:rPr lang="zh-CN" altLang="en-US" sz="1400" dirty="0"/>
                <a:t>驱动</a:t>
              </a:r>
            </a:p>
          </p:txBody>
        </p:sp>
        <p:sp>
          <p:nvSpPr>
            <p:cNvPr id="73" name="矩形 72">
              <a:extLst>
                <a:ext uri="{FF2B5EF4-FFF2-40B4-BE49-F238E27FC236}">
                  <a16:creationId xmlns="" xmlns:a16="http://schemas.microsoft.com/office/drawing/2014/main" id="{03626685-F611-4492-BF90-646B55A14A53}"/>
                </a:ext>
              </a:extLst>
            </p:cNvPr>
            <p:cNvSpPr/>
            <p:nvPr/>
          </p:nvSpPr>
          <p:spPr>
            <a:xfrm>
              <a:off x="-2675151" y="2869650"/>
              <a:ext cx="1381103" cy="355114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查询语句</a:t>
              </a:r>
            </a:p>
          </p:txBody>
        </p:sp>
        <p:sp>
          <p:nvSpPr>
            <p:cNvPr id="74" name="矩形 73">
              <a:extLst>
                <a:ext uri="{FF2B5EF4-FFF2-40B4-BE49-F238E27FC236}">
                  <a16:creationId xmlns="" xmlns:a16="http://schemas.microsoft.com/office/drawing/2014/main" id="{E96F8E3E-F8F2-4BE8-8AB1-6AAD36221F27}"/>
                </a:ext>
              </a:extLst>
            </p:cNvPr>
            <p:cNvSpPr/>
            <p:nvPr/>
          </p:nvSpPr>
          <p:spPr>
            <a:xfrm>
              <a:off x="-681996" y="2873786"/>
              <a:ext cx="1231332" cy="355114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查询语句</a:t>
              </a:r>
            </a:p>
          </p:txBody>
        </p:sp>
        <p:sp>
          <p:nvSpPr>
            <p:cNvPr id="75" name="矩形 74">
              <a:extLst>
                <a:ext uri="{FF2B5EF4-FFF2-40B4-BE49-F238E27FC236}">
                  <a16:creationId xmlns="" xmlns:a16="http://schemas.microsoft.com/office/drawing/2014/main" id="{14C6F680-C92C-44DB-9E88-46E8214D34CB}"/>
                </a:ext>
              </a:extLst>
            </p:cNvPr>
            <p:cNvSpPr/>
            <p:nvPr/>
          </p:nvSpPr>
          <p:spPr>
            <a:xfrm>
              <a:off x="-1557448" y="446687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内置函数</a:t>
              </a:r>
            </a:p>
          </p:txBody>
        </p:sp>
        <p:sp>
          <p:nvSpPr>
            <p:cNvPr id="76" name="矩形 75">
              <a:extLst>
                <a:ext uri="{FF2B5EF4-FFF2-40B4-BE49-F238E27FC236}">
                  <a16:creationId xmlns="" xmlns:a16="http://schemas.microsoft.com/office/drawing/2014/main" id="{E6F0DAA4-E90E-4E39-BBE5-2F783FB2CBA4}"/>
                </a:ext>
              </a:extLst>
            </p:cNvPr>
            <p:cNvSpPr/>
            <p:nvPr/>
          </p:nvSpPr>
          <p:spPr>
            <a:xfrm>
              <a:off x="-442992" y="446687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外部库</a:t>
              </a:r>
            </a:p>
          </p:txBody>
        </p:sp>
        <p:sp>
          <p:nvSpPr>
            <p:cNvPr id="80" name="矩形 79">
              <a:extLst>
                <a:ext uri="{FF2B5EF4-FFF2-40B4-BE49-F238E27FC236}">
                  <a16:creationId xmlns="" xmlns:a16="http://schemas.microsoft.com/office/drawing/2014/main" id="{62A0B7E9-555D-4736-8D23-6DB58562632E}"/>
                </a:ext>
              </a:extLst>
            </p:cNvPr>
            <p:cNvSpPr/>
            <p:nvPr/>
          </p:nvSpPr>
          <p:spPr>
            <a:xfrm>
              <a:off x="155272" y="3652895"/>
              <a:ext cx="313562" cy="191692"/>
            </a:xfrm>
            <a:prstGeom prst="rect">
              <a:avLst/>
            </a:prstGeom>
            <a:solidFill>
              <a:srgbClr val="FFFFFF"/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100" dirty="0">
                  <a:solidFill>
                    <a:srgbClr val="3161B0"/>
                  </a:solidFill>
                </a:rPr>
                <a:t>JAR</a:t>
              </a:r>
              <a:endParaRPr lang="zh-CN" altLang="en-US" sz="1100" dirty="0">
                <a:solidFill>
                  <a:srgbClr val="3161B0"/>
                </a:solidFill>
              </a:endParaRPr>
            </a:p>
          </p:txBody>
        </p:sp>
        <p:grpSp>
          <p:nvGrpSpPr>
            <p:cNvPr id="81" name="组合 80">
              <a:extLst>
                <a:ext uri="{FF2B5EF4-FFF2-40B4-BE49-F238E27FC236}">
                  <a16:creationId xmlns="" xmlns:a16="http://schemas.microsoft.com/office/drawing/2014/main" id="{92A738BA-957A-469C-B11C-84C5EED7BEEE}"/>
                </a:ext>
              </a:extLst>
            </p:cNvPr>
            <p:cNvGrpSpPr/>
            <p:nvPr/>
          </p:nvGrpSpPr>
          <p:grpSpPr>
            <a:xfrm>
              <a:off x="-3718377" y="5109131"/>
              <a:ext cx="4475082" cy="833602"/>
              <a:chOff x="765943" y="5266300"/>
              <a:chExt cx="4475082" cy="833602"/>
            </a:xfrm>
          </p:grpSpPr>
          <p:sp>
            <p:nvSpPr>
              <p:cNvPr id="82" name="矩形 81">
                <a:extLst>
                  <a:ext uri="{FF2B5EF4-FFF2-40B4-BE49-F238E27FC236}">
                    <a16:creationId xmlns="" xmlns:a16="http://schemas.microsoft.com/office/drawing/2014/main" id="{DDC99912-B51D-48F3-AB4A-B6E6B17F013C}"/>
                  </a:ext>
                </a:extLst>
              </p:cNvPr>
              <p:cNvSpPr/>
              <p:nvPr/>
            </p:nvSpPr>
            <p:spPr>
              <a:xfrm>
                <a:off x="765943" y="5266300"/>
                <a:ext cx="4475082" cy="833602"/>
              </a:xfrm>
              <a:prstGeom prst="rect">
                <a:avLst/>
              </a:prstGeom>
              <a:solidFill>
                <a:srgbClr val="F0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zh-CN" altLang="en-US" sz="2000" b="1" dirty="0"/>
              </a:p>
            </p:txBody>
          </p:sp>
          <p:grpSp>
            <p:nvGrpSpPr>
              <p:cNvPr id="83" name="组合 82">
                <a:extLst>
                  <a:ext uri="{FF2B5EF4-FFF2-40B4-BE49-F238E27FC236}">
                    <a16:creationId xmlns="" xmlns:a16="http://schemas.microsoft.com/office/drawing/2014/main" id="{38D0BFC5-27A3-476F-BD80-5CE1682235E5}"/>
                  </a:ext>
                </a:extLst>
              </p:cNvPr>
              <p:cNvGrpSpPr/>
              <p:nvPr/>
            </p:nvGrpSpPr>
            <p:grpSpPr>
              <a:xfrm>
                <a:off x="824181" y="5396132"/>
                <a:ext cx="789106" cy="674050"/>
                <a:chOff x="347847" y="6797294"/>
                <a:chExt cx="789106" cy="702246"/>
              </a:xfrm>
            </p:grpSpPr>
            <p:sp>
              <p:nvSpPr>
                <p:cNvPr id="95" name="文本框 94">
                  <a:extLst>
                    <a:ext uri="{FF2B5EF4-FFF2-40B4-BE49-F238E27FC236}">
                      <a16:creationId xmlns="" xmlns:a16="http://schemas.microsoft.com/office/drawing/2014/main" id="{CB11681C-69B1-485F-AD87-ACD1FF498F3A}"/>
                    </a:ext>
                  </a:extLst>
                </p:cNvPr>
                <p:cNvSpPr txBox="1"/>
                <p:nvPr/>
              </p:nvSpPr>
              <p:spPr>
                <a:xfrm>
                  <a:off x="347847" y="7178889"/>
                  <a:ext cx="789106" cy="320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Oracle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6" name="new-database_76148">
                  <a:extLst>
                    <a:ext uri="{FF2B5EF4-FFF2-40B4-BE49-F238E27FC236}">
                      <a16:creationId xmlns="" xmlns:a16="http://schemas.microsoft.com/office/drawing/2014/main" id="{52C8512F-812F-40A8-AC42-AEA9B75E1888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84" name="组合 83">
                <a:extLst>
                  <a:ext uri="{FF2B5EF4-FFF2-40B4-BE49-F238E27FC236}">
                    <a16:creationId xmlns="" xmlns:a16="http://schemas.microsoft.com/office/drawing/2014/main" id="{C305312B-03AC-4C2F-B7EF-7C21DAFF3C43}"/>
                  </a:ext>
                </a:extLst>
              </p:cNvPr>
              <p:cNvGrpSpPr/>
              <p:nvPr/>
            </p:nvGrpSpPr>
            <p:grpSpPr>
              <a:xfrm>
                <a:off x="1452416" y="5396127"/>
                <a:ext cx="876460" cy="659331"/>
                <a:chOff x="302931" y="6797294"/>
                <a:chExt cx="876460" cy="686911"/>
              </a:xfrm>
            </p:grpSpPr>
            <p:sp>
              <p:nvSpPr>
                <p:cNvPr id="93" name="文本框 92">
                  <a:extLst>
                    <a:ext uri="{FF2B5EF4-FFF2-40B4-BE49-F238E27FC236}">
                      <a16:creationId xmlns="" xmlns:a16="http://schemas.microsoft.com/office/drawing/2014/main" id="{39119383-5310-4E3C-9CCB-F7DBFEDECA9A}"/>
                    </a:ext>
                  </a:extLst>
                </p:cNvPr>
                <p:cNvSpPr txBox="1"/>
                <p:nvPr/>
              </p:nvSpPr>
              <p:spPr>
                <a:xfrm>
                  <a:off x="302931" y="7163553"/>
                  <a:ext cx="876460" cy="3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mySQL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94" name="new-database_76148">
                  <a:extLst>
                    <a:ext uri="{FF2B5EF4-FFF2-40B4-BE49-F238E27FC236}">
                      <a16:creationId xmlns="" xmlns:a16="http://schemas.microsoft.com/office/drawing/2014/main" id="{8776F8F5-C5EF-436E-A593-90C78FB8387E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85" name="组合 84">
                <a:extLst>
                  <a:ext uri="{FF2B5EF4-FFF2-40B4-BE49-F238E27FC236}">
                    <a16:creationId xmlns="" xmlns:a16="http://schemas.microsoft.com/office/drawing/2014/main" id="{73876CA1-FF1E-441D-BEDD-F06C97BC2C30}"/>
                  </a:ext>
                </a:extLst>
              </p:cNvPr>
              <p:cNvGrpSpPr/>
              <p:nvPr/>
            </p:nvGrpSpPr>
            <p:grpSpPr>
              <a:xfrm>
                <a:off x="3146883" y="5359687"/>
                <a:ext cx="1098680" cy="706583"/>
                <a:chOff x="5617321" y="5176235"/>
                <a:chExt cx="1098680" cy="706583"/>
              </a:xfrm>
            </p:grpSpPr>
            <p:sp>
              <p:nvSpPr>
                <p:cNvPr id="91" name="文本框 57">
                  <a:extLst>
                    <a:ext uri="{FF2B5EF4-FFF2-40B4-BE49-F238E27FC236}">
                      <a16:creationId xmlns="" xmlns:a16="http://schemas.microsoft.com/office/drawing/2014/main" id="{18B0022E-E033-4260-8D74-A7739B9E857B}"/>
                    </a:ext>
                  </a:extLst>
                </p:cNvPr>
                <p:cNvSpPr txBox="1"/>
                <p:nvPr/>
              </p:nvSpPr>
              <p:spPr>
                <a:xfrm>
                  <a:off x="5617321" y="5575041"/>
                  <a:ext cx="1098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hadoop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2" name="Picture 5" descr="C:\Users\Mars\Downloads\数据文件.png">
                  <a:extLst>
                    <a:ext uri="{FF2B5EF4-FFF2-40B4-BE49-F238E27FC236}">
                      <a16:creationId xmlns="" xmlns:a16="http://schemas.microsoft.com/office/drawing/2014/main" id="{BB7F81AD-BA5E-42E3-8BCA-F4435FE863B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2350" y="5176235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86" name="组合 85">
                <a:extLst>
                  <a:ext uri="{FF2B5EF4-FFF2-40B4-BE49-F238E27FC236}">
                    <a16:creationId xmlns="" xmlns:a16="http://schemas.microsoft.com/office/drawing/2014/main" id="{BE93F534-932C-4D98-8453-562A0007E3CD}"/>
                  </a:ext>
                </a:extLst>
              </p:cNvPr>
              <p:cNvGrpSpPr/>
              <p:nvPr/>
            </p:nvGrpSpPr>
            <p:grpSpPr>
              <a:xfrm>
                <a:off x="3924917" y="5381487"/>
                <a:ext cx="1200602" cy="688695"/>
                <a:chOff x="6651306" y="5240210"/>
                <a:chExt cx="1200602" cy="688695"/>
              </a:xfrm>
            </p:grpSpPr>
            <p:pic>
              <p:nvPicPr>
                <p:cNvPr id="89" name="Picture 3" descr="C:\Users\Mars\Downloads\hdfs.png">
                  <a:extLst>
                    <a:ext uri="{FF2B5EF4-FFF2-40B4-BE49-F238E27FC236}">
                      <a16:creationId xmlns="" xmlns:a16="http://schemas.microsoft.com/office/drawing/2014/main" id="{5F3BCE0F-69C9-4957-B22E-E7802B57873D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65" y="5240210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0" name="文本框 57">
                  <a:extLst>
                    <a:ext uri="{FF2B5EF4-FFF2-40B4-BE49-F238E27FC236}">
                      <a16:creationId xmlns="" xmlns:a16="http://schemas.microsoft.com/office/drawing/2014/main" id="{4012BAE0-D187-47AF-A8B7-230E603A893A}"/>
                    </a:ext>
                  </a:extLst>
                </p:cNvPr>
                <p:cNvSpPr txBox="1"/>
                <p:nvPr/>
              </p:nvSpPr>
              <p:spPr>
                <a:xfrm>
                  <a:off x="6651306" y="5618222"/>
                  <a:ext cx="1200602" cy="310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Web Service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87" name="txt-file-symbol_28878">
                <a:extLst>
                  <a:ext uri="{FF2B5EF4-FFF2-40B4-BE49-F238E27FC236}">
                    <a16:creationId xmlns="" xmlns:a16="http://schemas.microsoft.com/office/drawing/2014/main" id="{FC89B41B-2B78-426B-8DA7-38586635F5A2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7907" y="5404971"/>
                <a:ext cx="339709" cy="383023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2286 w 6474"/>
                  <a:gd name="T37" fmla="*/ 3001 h 7311"/>
                  <a:gd name="T38" fmla="*/ 3029 w 6474"/>
                  <a:gd name="T39" fmla="*/ 3391 h 7311"/>
                  <a:gd name="T40" fmla="*/ 3198 w 6474"/>
                  <a:gd name="T41" fmla="*/ 3747 h 7311"/>
                  <a:gd name="T42" fmla="*/ 3525 w 6474"/>
                  <a:gd name="T43" fmla="*/ 3001 h 7311"/>
                  <a:gd name="T44" fmla="*/ 3474 w 6474"/>
                  <a:gd name="T45" fmla="*/ 4045 h 7311"/>
                  <a:gd name="T46" fmla="*/ 3550 w 6474"/>
                  <a:gd name="T47" fmla="*/ 5141 h 7311"/>
                  <a:gd name="T48" fmla="*/ 3166 w 6474"/>
                  <a:gd name="T49" fmla="*/ 4369 h 7311"/>
                  <a:gd name="T50" fmla="*/ 2994 w 6474"/>
                  <a:gd name="T51" fmla="*/ 4754 h 7311"/>
                  <a:gd name="T52" fmla="*/ 2264 w 6474"/>
                  <a:gd name="T53" fmla="*/ 5141 h 7311"/>
                  <a:gd name="T54" fmla="*/ 2286 w 6474"/>
                  <a:gd name="T55" fmla="*/ 3001 h 7311"/>
                  <a:gd name="T56" fmla="*/ 463 w 6474"/>
                  <a:gd name="T57" fmla="*/ 3001 h 7311"/>
                  <a:gd name="T58" fmla="*/ 2108 w 6474"/>
                  <a:gd name="T59" fmla="*/ 3407 h 7311"/>
                  <a:gd name="T60" fmla="*/ 1524 w 6474"/>
                  <a:gd name="T61" fmla="*/ 5141 h 7311"/>
                  <a:gd name="T62" fmla="*/ 1038 w 6474"/>
                  <a:gd name="T63" fmla="*/ 3407 h 7311"/>
                  <a:gd name="T64" fmla="*/ 5602 w 6474"/>
                  <a:gd name="T65" fmla="*/ 6946 h 7311"/>
                  <a:gd name="T66" fmla="*/ 872 w 6474"/>
                  <a:gd name="T67" fmla="*/ 5565 h 7311"/>
                  <a:gd name="T68" fmla="*/ 5602 w 6474"/>
                  <a:gd name="T69" fmla="*/ 6946 h 7311"/>
                  <a:gd name="T70" fmla="*/ 5288 w 6474"/>
                  <a:gd name="T71" fmla="*/ 3407 h 7311"/>
                  <a:gd name="T72" fmla="*/ 4802 w 6474"/>
                  <a:gd name="T73" fmla="*/ 5141 h 7311"/>
                  <a:gd name="T74" fmla="*/ 4227 w 6474"/>
                  <a:gd name="T75" fmla="*/ 3407 h 7311"/>
                  <a:gd name="T76" fmla="*/ 5872 w 6474"/>
                  <a:gd name="T77" fmla="*/ 3001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9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2286" y="3001"/>
                    </a:moveTo>
                    <a:lnTo>
                      <a:pt x="2842" y="3001"/>
                    </a:lnTo>
                    <a:lnTo>
                      <a:pt x="3029" y="3391"/>
                    </a:lnTo>
                    <a:cubicBezTo>
                      <a:pt x="3093" y="3521"/>
                      <a:pt x="3141" y="3626"/>
                      <a:pt x="3191" y="3747"/>
                    </a:cubicBezTo>
                    <a:lnTo>
                      <a:pt x="3198" y="3747"/>
                    </a:lnTo>
                    <a:cubicBezTo>
                      <a:pt x="3248" y="3610"/>
                      <a:pt x="3290" y="3515"/>
                      <a:pt x="3344" y="3391"/>
                    </a:cubicBezTo>
                    <a:lnTo>
                      <a:pt x="3525" y="3001"/>
                    </a:lnTo>
                    <a:lnTo>
                      <a:pt x="4078" y="3001"/>
                    </a:lnTo>
                    <a:lnTo>
                      <a:pt x="3474" y="4045"/>
                    </a:lnTo>
                    <a:lnTo>
                      <a:pt x="4109" y="5141"/>
                    </a:lnTo>
                    <a:lnTo>
                      <a:pt x="3550" y="5141"/>
                    </a:lnTo>
                    <a:lnTo>
                      <a:pt x="3357" y="4754"/>
                    </a:lnTo>
                    <a:cubicBezTo>
                      <a:pt x="3277" y="4604"/>
                      <a:pt x="3226" y="4493"/>
                      <a:pt x="3166" y="4369"/>
                    </a:cubicBezTo>
                    <a:lnTo>
                      <a:pt x="3160" y="4369"/>
                    </a:lnTo>
                    <a:cubicBezTo>
                      <a:pt x="3115" y="4493"/>
                      <a:pt x="3061" y="4604"/>
                      <a:pt x="2994" y="4754"/>
                    </a:cubicBezTo>
                    <a:lnTo>
                      <a:pt x="2817" y="5141"/>
                    </a:lnTo>
                    <a:lnTo>
                      <a:pt x="2264" y="5141"/>
                    </a:lnTo>
                    <a:lnTo>
                      <a:pt x="2883" y="4058"/>
                    </a:lnTo>
                    <a:lnTo>
                      <a:pt x="2286" y="3001"/>
                    </a:lnTo>
                    <a:close/>
                    <a:moveTo>
                      <a:pt x="463" y="3407"/>
                    </a:moveTo>
                    <a:lnTo>
                      <a:pt x="463" y="3001"/>
                    </a:lnTo>
                    <a:lnTo>
                      <a:pt x="2108" y="3001"/>
                    </a:lnTo>
                    <a:lnTo>
                      <a:pt x="2108" y="3407"/>
                    </a:lnTo>
                    <a:lnTo>
                      <a:pt x="1524" y="3407"/>
                    </a:lnTo>
                    <a:lnTo>
                      <a:pt x="1524" y="5141"/>
                    </a:lnTo>
                    <a:lnTo>
                      <a:pt x="1038" y="5141"/>
                    </a:lnTo>
                    <a:lnTo>
                      <a:pt x="1038" y="3407"/>
                    </a:lnTo>
                    <a:lnTo>
                      <a:pt x="463" y="34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872" y="3407"/>
                    </a:moveTo>
                    <a:lnTo>
                      <a:pt x="5288" y="3407"/>
                    </a:lnTo>
                    <a:lnTo>
                      <a:pt x="5288" y="5141"/>
                    </a:lnTo>
                    <a:lnTo>
                      <a:pt x="4802" y="5141"/>
                    </a:lnTo>
                    <a:lnTo>
                      <a:pt x="4802" y="3407"/>
                    </a:lnTo>
                    <a:lnTo>
                      <a:pt x="4227" y="3407"/>
                    </a:lnTo>
                    <a:lnTo>
                      <a:pt x="4227" y="3001"/>
                    </a:lnTo>
                    <a:lnTo>
                      <a:pt x="5872" y="3001"/>
                    </a:lnTo>
                    <a:lnTo>
                      <a:pt x="5872" y="3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88" name="xlsx-file-format-extension_28841">
                <a:extLst>
                  <a:ext uri="{FF2B5EF4-FFF2-40B4-BE49-F238E27FC236}">
                    <a16:creationId xmlns="" xmlns:a16="http://schemas.microsoft.com/office/drawing/2014/main" id="{10118B34-45C1-4762-A630-4B4830011D6D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2592" y="5403963"/>
                <a:ext cx="341594" cy="385150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3776 w 6474"/>
                  <a:gd name="T37" fmla="*/ 4195 h 7311"/>
                  <a:gd name="T38" fmla="*/ 3952 w 6474"/>
                  <a:gd name="T39" fmla="*/ 3184 h 7311"/>
                  <a:gd name="T40" fmla="*/ 4300 w 6474"/>
                  <a:gd name="T41" fmla="*/ 3579 h 7311"/>
                  <a:gd name="T42" fmla="*/ 3698 w 6474"/>
                  <a:gd name="T43" fmla="*/ 3662 h 7311"/>
                  <a:gd name="T44" fmla="*/ 4453 w 6474"/>
                  <a:gd name="T45" fmla="*/ 4407 h 7311"/>
                  <a:gd name="T46" fmla="*/ 3288 w 6474"/>
                  <a:gd name="T47" fmla="*/ 4829 h 7311"/>
                  <a:gd name="T48" fmla="*/ 3791 w 6474"/>
                  <a:gd name="T49" fmla="*/ 4618 h 7311"/>
                  <a:gd name="T50" fmla="*/ 3776 w 6474"/>
                  <a:gd name="T51" fmla="*/ 4195 h 7311"/>
                  <a:gd name="T52" fmla="*/ 3128 w 6474"/>
                  <a:gd name="T53" fmla="*/ 4907 h 7311"/>
                  <a:gd name="T54" fmla="*/ 2068 w 6474"/>
                  <a:gd name="T55" fmla="*/ 3212 h 7311"/>
                  <a:gd name="T56" fmla="*/ 2453 w 6474"/>
                  <a:gd name="T57" fmla="*/ 4585 h 7311"/>
                  <a:gd name="T58" fmla="*/ 838 w 6474"/>
                  <a:gd name="T59" fmla="*/ 4907 h 7311"/>
                  <a:gd name="T60" fmla="*/ 891 w 6474"/>
                  <a:gd name="T61" fmla="*/ 4049 h 7311"/>
                  <a:gd name="T62" fmla="*/ 859 w 6474"/>
                  <a:gd name="T63" fmla="*/ 3212 h 7311"/>
                  <a:gd name="T64" fmla="*/ 1135 w 6474"/>
                  <a:gd name="T65" fmla="*/ 3803 h 7311"/>
                  <a:gd name="T66" fmla="*/ 1256 w 6474"/>
                  <a:gd name="T67" fmla="*/ 3521 h 7311"/>
                  <a:gd name="T68" fmla="*/ 1837 w 6474"/>
                  <a:gd name="T69" fmla="*/ 3212 h 7311"/>
                  <a:gd name="T70" fmla="*/ 1862 w 6474"/>
                  <a:gd name="T71" fmla="*/ 4907 h 7311"/>
                  <a:gd name="T72" fmla="*/ 1266 w 6474"/>
                  <a:gd name="T73" fmla="*/ 4600 h 7311"/>
                  <a:gd name="T74" fmla="*/ 1110 w 6474"/>
                  <a:gd name="T75" fmla="*/ 4296 h 7311"/>
                  <a:gd name="T76" fmla="*/ 838 w 6474"/>
                  <a:gd name="T77" fmla="*/ 4907 h 7311"/>
                  <a:gd name="T78" fmla="*/ 872 w 6474"/>
                  <a:gd name="T79" fmla="*/ 6946 h 7311"/>
                  <a:gd name="T80" fmla="*/ 5602 w 6474"/>
                  <a:gd name="T81" fmla="*/ 5565 h 7311"/>
                  <a:gd name="T82" fmla="*/ 5605 w 6474"/>
                  <a:gd name="T83" fmla="*/ 4907 h 7311"/>
                  <a:gd name="T84" fmla="*/ 5301 w 6474"/>
                  <a:gd name="T85" fmla="*/ 4296 h 7311"/>
                  <a:gd name="T86" fmla="*/ 5165 w 6474"/>
                  <a:gd name="T87" fmla="*/ 4600 h 7311"/>
                  <a:gd name="T88" fmla="*/ 4586 w 6474"/>
                  <a:gd name="T89" fmla="*/ 4907 h 7311"/>
                  <a:gd name="T90" fmla="*/ 4604 w 6474"/>
                  <a:gd name="T91" fmla="*/ 3212 h 7311"/>
                  <a:gd name="T92" fmla="*/ 5193 w 6474"/>
                  <a:gd name="T93" fmla="*/ 3521 h 7311"/>
                  <a:gd name="T94" fmla="*/ 5326 w 6474"/>
                  <a:gd name="T95" fmla="*/ 3803 h 7311"/>
                  <a:gd name="T96" fmla="*/ 5585 w 6474"/>
                  <a:gd name="T97" fmla="*/ 3212 h 7311"/>
                  <a:gd name="T98" fmla="*/ 5545 w 6474"/>
                  <a:gd name="T99" fmla="*/ 4039 h 7311"/>
                  <a:gd name="T100" fmla="*/ 5605 w 6474"/>
                  <a:gd name="T101" fmla="*/ 4907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8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3776" y="4195"/>
                    </a:moveTo>
                    <a:cubicBezTo>
                      <a:pt x="3495" y="4097"/>
                      <a:pt x="3311" y="3942"/>
                      <a:pt x="3311" y="3695"/>
                    </a:cubicBezTo>
                    <a:cubicBezTo>
                      <a:pt x="3311" y="3406"/>
                      <a:pt x="3552" y="3184"/>
                      <a:pt x="3952" y="3184"/>
                    </a:cubicBezTo>
                    <a:cubicBezTo>
                      <a:pt x="4144" y="3184"/>
                      <a:pt x="4284" y="3224"/>
                      <a:pt x="4385" y="3270"/>
                    </a:cubicBezTo>
                    <a:lnTo>
                      <a:pt x="4300" y="3579"/>
                    </a:lnTo>
                    <a:cubicBezTo>
                      <a:pt x="4232" y="3546"/>
                      <a:pt x="4111" y="3499"/>
                      <a:pt x="3945" y="3499"/>
                    </a:cubicBezTo>
                    <a:cubicBezTo>
                      <a:pt x="3779" y="3499"/>
                      <a:pt x="3698" y="3574"/>
                      <a:pt x="3698" y="3662"/>
                    </a:cubicBezTo>
                    <a:cubicBezTo>
                      <a:pt x="3698" y="3770"/>
                      <a:pt x="3794" y="3818"/>
                      <a:pt x="4013" y="3901"/>
                    </a:cubicBezTo>
                    <a:cubicBezTo>
                      <a:pt x="4312" y="4012"/>
                      <a:pt x="4453" y="4168"/>
                      <a:pt x="4453" y="4407"/>
                    </a:cubicBezTo>
                    <a:cubicBezTo>
                      <a:pt x="4453" y="4691"/>
                      <a:pt x="4234" y="4933"/>
                      <a:pt x="3769" y="4933"/>
                    </a:cubicBezTo>
                    <a:cubicBezTo>
                      <a:pt x="3575" y="4933"/>
                      <a:pt x="3384" y="4882"/>
                      <a:pt x="3288" y="4829"/>
                    </a:cubicBezTo>
                    <a:lnTo>
                      <a:pt x="3366" y="4512"/>
                    </a:lnTo>
                    <a:cubicBezTo>
                      <a:pt x="3469" y="4565"/>
                      <a:pt x="3628" y="4618"/>
                      <a:pt x="3791" y="4618"/>
                    </a:cubicBezTo>
                    <a:cubicBezTo>
                      <a:pt x="3968" y="4618"/>
                      <a:pt x="4061" y="4545"/>
                      <a:pt x="4061" y="4434"/>
                    </a:cubicBezTo>
                    <a:cubicBezTo>
                      <a:pt x="4061" y="4329"/>
                      <a:pt x="3980" y="4268"/>
                      <a:pt x="3776" y="4195"/>
                    </a:cubicBezTo>
                    <a:close/>
                    <a:moveTo>
                      <a:pt x="3128" y="4585"/>
                    </a:moveTo>
                    <a:lnTo>
                      <a:pt x="3128" y="4907"/>
                    </a:lnTo>
                    <a:lnTo>
                      <a:pt x="2068" y="4907"/>
                    </a:lnTo>
                    <a:lnTo>
                      <a:pt x="2068" y="3212"/>
                    </a:lnTo>
                    <a:lnTo>
                      <a:pt x="2453" y="3212"/>
                    </a:lnTo>
                    <a:lnTo>
                      <a:pt x="2453" y="4585"/>
                    </a:lnTo>
                    <a:lnTo>
                      <a:pt x="3128" y="4585"/>
                    </a:lnTo>
                    <a:close/>
                    <a:moveTo>
                      <a:pt x="838" y="4907"/>
                    </a:moveTo>
                    <a:lnTo>
                      <a:pt x="401" y="4907"/>
                    </a:lnTo>
                    <a:lnTo>
                      <a:pt x="891" y="4049"/>
                    </a:lnTo>
                    <a:lnTo>
                      <a:pt x="418" y="3212"/>
                    </a:lnTo>
                    <a:lnTo>
                      <a:pt x="859" y="3212"/>
                    </a:lnTo>
                    <a:lnTo>
                      <a:pt x="1007" y="3521"/>
                    </a:lnTo>
                    <a:cubicBezTo>
                      <a:pt x="1057" y="3624"/>
                      <a:pt x="1095" y="3707"/>
                      <a:pt x="1135" y="3803"/>
                    </a:cubicBezTo>
                    <a:lnTo>
                      <a:pt x="1140" y="3803"/>
                    </a:lnTo>
                    <a:cubicBezTo>
                      <a:pt x="1181" y="3695"/>
                      <a:pt x="1213" y="3619"/>
                      <a:pt x="1256" y="3521"/>
                    </a:cubicBezTo>
                    <a:lnTo>
                      <a:pt x="1399" y="3212"/>
                    </a:lnTo>
                    <a:lnTo>
                      <a:pt x="1837" y="3212"/>
                    </a:lnTo>
                    <a:lnTo>
                      <a:pt x="1359" y="4039"/>
                    </a:lnTo>
                    <a:lnTo>
                      <a:pt x="1862" y="4907"/>
                    </a:lnTo>
                    <a:lnTo>
                      <a:pt x="1420" y="4907"/>
                    </a:lnTo>
                    <a:lnTo>
                      <a:pt x="1266" y="4600"/>
                    </a:lnTo>
                    <a:cubicBezTo>
                      <a:pt x="1203" y="4482"/>
                      <a:pt x="1163" y="4394"/>
                      <a:pt x="1115" y="4296"/>
                    </a:cubicBezTo>
                    <a:lnTo>
                      <a:pt x="1110" y="4296"/>
                    </a:lnTo>
                    <a:cubicBezTo>
                      <a:pt x="1075" y="4394"/>
                      <a:pt x="1032" y="4482"/>
                      <a:pt x="979" y="4600"/>
                    </a:cubicBezTo>
                    <a:lnTo>
                      <a:pt x="838" y="49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605" y="4907"/>
                    </a:moveTo>
                    <a:lnTo>
                      <a:pt x="5452" y="4600"/>
                    </a:lnTo>
                    <a:cubicBezTo>
                      <a:pt x="5389" y="4482"/>
                      <a:pt x="5348" y="4394"/>
                      <a:pt x="5301" y="4296"/>
                    </a:cubicBezTo>
                    <a:lnTo>
                      <a:pt x="5296" y="4296"/>
                    </a:lnTo>
                    <a:cubicBezTo>
                      <a:pt x="5260" y="4394"/>
                      <a:pt x="5218" y="4482"/>
                      <a:pt x="5165" y="4600"/>
                    </a:cubicBezTo>
                    <a:lnTo>
                      <a:pt x="5024" y="4907"/>
                    </a:lnTo>
                    <a:lnTo>
                      <a:pt x="4586" y="4907"/>
                    </a:lnTo>
                    <a:lnTo>
                      <a:pt x="5077" y="4049"/>
                    </a:lnTo>
                    <a:lnTo>
                      <a:pt x="4604" y="3212"/>
                    </a:lnTo>
                    <a:lnTo>
                      <a:pt x="5044" y="3212"/>
                    </a:lnTo>
                    <a:lnTo>
                      <a:pt x="5193" y="3521"/>
                    </a:lnTo>
                    <a:cubicBezTo>
                      <a:pt x="5243" y="3624"/>
                      <a:pt x="5280" y="3707"/>
                      <a:pt x="5321" y="3803"/>
                    </a:cubicBezTo>
                    <a:lnTo>
                      <a:pt x="5326" y="3803"/>
                    </a:lnTo>
                    <a:cubicBezTo>
                      <a:pt x="5366" y="3695"/>
                      <a:pt x="5399" y="3619"/>
                      <a:pt x="5441" y="3521"/>
                    </a:cubicBezTo>
                    <a:lnTo>
                      <a:pt x="5585" y="3212"/>
                    </a:lnTo>
                    <a:lnTo>
                      <a:pt x="6023" y="3212"/>
                    </a:lnTo>
                    <a:lnTo>
                      <a:pt x="5545" y="4039"/>
                    </a:lnTo>
                    <a:lnTo>
                      <a:pt x="6048" y="4907"/>
                    </a:lnTo>
                    <a:lnTo>
                      <a:pt x="5605" y="4907"/>
                    </a:lnTo>
                    <a:lnTo>
                      <a:pt x="5605" y="49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</p:grpSp>
      <p:sp>
        <p:nvSpPr>
          <p:cNvPr id="36" name="文本框 57">
            <a:extLst>
              <a:ext uri="{FF2B5EF4-FFF2-40B4-BE49-F238E27FC236}">
                <a16:creationId xmlns="" xmlns:a16="http://schemas.microsoft.com/office/drawing/2014/main" id="{4E4DFA91-B6BF-4743-B7BF-07AF46F15A0C}"/>
              </a:ext>
            </a:extLst>
          </p:cNvPr>
          <p:cNvSpPr txBox="1"/>
          <p:nvPr/>
        </p:nvSpPr>
        <p:spPr>
          <a:xfrm>
            <a:off x="4924055" y="5537298"/>
            <a:ext cx="69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600" b="1" dirty="0">
              <a:solidFill>
                <a:srgbClr val="ECECEB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54863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45491745"/>
              </p:ext>
            </p:extLst>
          </p:nvPr>
        </p:nvGraphicFramePr>
        <p:xfrm>
          <a:off x="839090" y="5002321"/>
          <a:ext cx="5381868" cy="962153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27955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0231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2185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zh-CN" altLang="en-US" sz="1400" u="none" strike="noStrike" dirty="0">
                          <a:effectLst/>
                          <a:latin typeface="+mn-lt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sz="1400" u="none" strike="noStrike" dirty="0"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669968">
                <a:tc>
                  <a:txBody>
                    <a:bodyPr/>
                    <a:lstStyle/>
                    <a:p>
                      <a:pPr algn="ctr" fontAlgn="ctr">
                        <a:lnSpc>
                          <a:spcPct val="100000"/>
                        </a:lnSpc>
                      </a:pPr>
                      <a:r>
                        <a:rPr lang="en-US" altLang="zh-CN" sz="1400" u="none" strike="noStrike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bg1"/>
                        </a:solidFill>
                        <a:effectLst/>
                        <a:latin typeface="+mn-lt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=file(“d:/sales.txt”).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import@t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().select(amount&gt;=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minAmount</a:t>
                      </a:r>
                      <a:r>
                        <a:rPr lang="en-US" altLang="zh-CN" sz="1400" kern="1200" baseline="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&amp;&amp;amount&lt;</a:t>
                      </a:r>
                      <a:r>
                        <a:rPr lang="en-US" altLang="zh-CN" sz="1400" kern="1200" baseline="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maxAmount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).groups(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client;sum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(amount):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TextBox 6"/>
          <p:cNvSpPr>
            <a:spLocks noChangeArrowheads="1"/>
          </p:cNvSpPr>
          <p:nvPr/>
        </p:nvSpPr>
        <p:spPr bwMode="auto">
          <a:xfrm>
            <a:off x="838622" y="1989633"/>
            <a:ext cx="4320480" cy="203892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0AB0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…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PreparedStatement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</a:t>
            </a: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pstmt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= </a:t>
            </a: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con.prepareStatement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(“call run(?,?)”);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dirty="0" err="1">
                <a:latin typeface="+mn-ea"/>
                <a:ea typeface="+mn-ea"/>
              </a:rPr>
              <a:t>pstmt.setObject</a:t>
            </a:r>
            <a:r>
              <a:rPr lang="en-US" altLang="zh-CN" sz="1600" dirty="0">
                <a:latin typeface="+mn-ea"/>
                <a:ea typeface="+mn-ea"/>
              </a:rPr>
              <a:t>(1, 4000);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dirty="0" err="1">
                <a:latin typeface="+mn-ea"/>
                <a:ea typeface="+mn-ea"/>
              </a:rPr>
              <a:t>pstmt.setObject</a:t>
            </a:r>
            <a:r>
              <a:rPr lang="en-US" altLang="zh-CN" sz="1600" dirty="0">
                <a:latin typeface="+mn-ea"/>
                <a:ea typeface="+mn-ea"/>
              </a:rPr>
              <a:t>(2, 8000); </a:t>
            </a:r>
            <a:endParaRPr lang="en-US" altLang="zh-CN" sz="1600" kern="100" dirty="0">
              <a:solidFill>
                <a:schemeClr val="dk1"/>
              </a:solidFill>
              <a:latin typeface="+mn-ea"/>
              <a:ea typeface="+mn-ea"/>
              <a:cs typeface="Ebrima" panose="02000000000000000000" pitchFamily="2" charset="0"/>
            </a:endParaRP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ResultSet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 </a:t>
            </a: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rs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=</a:t>
            </a: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pstmt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. </a:t>
            </a:r>
            <a:r>
              <a:rPr lang="en-US" altLang="zh-CN" sz="1600" kern="100" dirty="0" err="1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executeQuery</a:t>
            </a: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()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600" kern="100" dirty="0">
                <a:solidFill>
                  <a:schemeClr val="dk1"/>
                </a:solidFill>
                <a:latin typeface="+mn-ea"/>
                <a:ea typeface="+mn-ea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6" name="TextBox 6"/>
          <p:cNvSpPr>
            <a:spLocks noChangeArrowheads="1"/>
          </p:cNvSpPr>
          <p:nvPr/>
        </p:nvSpPr>
        <p:spPr bwMode="auto">
          <a:xfrm>
            <a:off x="6847736" y="1989634"/>
            <a:ext cx="4502865" cy="252028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F0AB0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PreparedStatement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con.prepareStatement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(“=file(\“d:/sales.txt\”).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import@t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().select(amount&gt;=? &amp;&amp;amount&lt;?).groups(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client;sum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(amount):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sAmount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)");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pstmt.setObject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(1, 4000);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pstmt.setObject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(2, 8000); ); </a:t>
            </a:r>
          </a:p>
          <a:p>
            <a:pPr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ResultSet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rs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pstmt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. </a:t>
            </a:r>
            <a:r>
              <a:rPr lang="en-US" altLang="zh-CN" sz="14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executeQuery</a:t>
            </a: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()</a:t>
            </a:r>
          </a:p>
          <a:p>
            <a:pPr lvl="0">
              <a:spcBef>
                <a:spcPts val="0"/>
              </a:spcBef>
              <a:buNone/>
              <a:tabLst>
                <a:tab pos="457200" algn="l"/>
              </a:tabLst>
            </a:pPr>
            <a:r>
              <a:rPr lang="en-US" altLang="zh-CN" sz="14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</a:t>
            </a:r>
          </a:p>
        </p:txBody>
      </p:sp>
      <p:sp>
        <p:nvSpPr>
          <p:cNvPr id="8" name="右箭头 7"/>
          <p:cNvSpPr/>
          <p:nvPr/>
        </p:nvSpPr>
        <p:spPr>
          <a:xfrm>
            <a:off x="5643379" y="3070923"/>
            <a:ext cx="720080" cy="486185"/>
          </a:xfrm>
          <a:prstGeom prst="rightArrow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0" name="圆角矩形 9"/>
          <p:cNvSpPr/>
          <p:nvPr/>
        </p:nvSpPr>
        <p:spPr>
          <a:xfrm>
            <a:off x="838622" y="1376190"/>
            <a:ext cx="4320480" cy="528296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 call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语句</a:t>
            </a:r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+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脚本文件</a:t>
            </a:r>
          </a:p>
        </p:txBody>
      </p:sp>
      <p:sp>
        <p:nvSpPr>
          <p:cNvPr id="11" name="圆角矩形 10"/>
          <p:cNvSpPr/>
          <p:nvPr/>
        </p:nvSpPr>
        <p:spPr>
          <a:xfrm>
            <a:off x="6848926" y="1376190"/>
            <a:ext cx="4502865" cy="528296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algn="ctr"/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</a:t>
            </a: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查询语句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795823" y="4408698"/>
            <a:ext cx="12233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800" b="1" dirty="0" err="1"/>
              <a:t>run.dfx</a:t>
            </a:r>
            <a:endParaRPr lang="zh-CN" altLang="en-US" sz="1800" b="1" dirty="0"/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D7259223-6BFF-4905-B86D-E4366FF2C1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查询语句</a:t>
            </a:r>
          </a:p>
        </p:txBody>
      </p:sp>
    </p:spTree>
    <p:extLst>
      <p:ext uri="{BB962C8B-B14F-4D97-AF65-F5344CB8AC3E}">
        <p14:creationId xmlns:p14="http://schemas.microsoft.com/office/powerpoint/2010/main" val="31510295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D2BC4B8F-B511-462E-A0A1-B23A25049534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873D047A-1322-422A-889C-DBC1D05E8FA7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02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C609A10-43D6-4786-AC2F-89A36659C2DF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报表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2589902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66762" y="1008312"/>
            <a:ext cx="10945813" cy="762342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77500" lnSpcReduction="20000"/>
          </a:bodyPr>
          <a:lstStyle/>
          <a:p>
            <a:pPr>
              <a:lnSpc>
                <a:spcPct val="150000"/>
              </a:lnSpc>
            </a:pP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报表工具是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应用的一种，其中报表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IDE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一般为桌面应用，报表服务一般为</a:t>
            </a:r>
            <a:r>
              <a:rPr lang="en-US" altLang="zh-CN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Web</a:t>
            </a:r>
            <a:r>
              <a:rPr lang="zh-CN" altLang="en-US" sz="20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应用，两者都可以集成集算器，从而实现计算中间件</a:t>
            </a:r>
            <a:endParaRPr lang="en-US" altLang="zh-CN" sz="20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3" name="线形标注 2 42"/>
          <p:cNvSpPr/>
          <p:nvPr/>
        </p:nvSpPr>
        <p:spPr>
          <a:xfrm>
            <a:off x="6527998" y="2174548"/>
            <a:ext cx="5184577" cy="694701"/>
          </a:xfrm>
          <a:prstGeom prst="borderCallout2">
            <a:avLst>
              <a:gd name="adj1" fmla="val 51705"/>
              <a:gd name="adj2" fmla="val -427"/>
              <a:gd name="adj3" fmla="val 91246"/>
              <a:gd name="adj4" fmla="val -9023"/>
              <a:gd name="adj5" fmla="val 165175"/>
              <a:gd name="adj6" fmla="val -24915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800" dirty="0">
                <a:solidFill>
                  <a:schemeClr val="tx1"/>
                </a:solidFill>
              </a:rPr>
              <a:t>4.</a:t>
            </a:r>
            <a:r>
              <a:rPr lang="zh-CN" altLang="en-US" sz="1800" dirty="0">
                <a:solidFill>
                  <a:schemeClr val="tx1"/>
                </a:solidFill>
              </a:rPr>
              <a:t>在报表中新建存储过程数据集，调用集算器脚本文件；或新建</a:t>
            </a:r>
            <a:r>
              <a:rPr lang="en-US" altLang="zh-CN" sz="1800" dirty="0">
                <a:solidFill>
                  <a:schemeClr val="tx1"/>
                </a:solidFill>
              </a:rPr>
              <a:t>SQL</a:t>
            </a:r>
            <a:r>
              <a:rPr lang="zh-CN" altLang="en-US" sz="1800" dirty="0">
                <a:solidFill>
                  <a:schemeClr val="tx1"/>
                </a:solidFill>
              </a:rPr>
              <a:t>数据集，直接写</a:t>
            </a:r>
            <a:r>
              <a:rPr lang="en-US" altLang="zh-CN" sz="1800" dirty="0">
                <a:solidFill>
                  <a:schemeClr val="tx1"/>
                </a:solidFill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</a:rPr>
              <a:t>查询语句</a:t>
            </a:r>
          </a:p>
        </p:txBody>
      </p:sp>
      <p:sp>
        <p:nvSpPr>
          <p:cNvPr id="44" name="线形标注 2 43"/>
          <p:cNvSpPr/>
          <p:nvPr/>
        </p:nvSpPr>
        <p:spPr>
          <a:xfrm>
            <a:off x="6522120" y="4672442"/>
            <a:ext cx="5185322" cy="791915"/>
          </a:xfrm>
          <a:prstGeom prst="borderCallout2">
            <a:avLst>
              <a:gd name="adj1" fmla="val 51705"/>
              <a:gd name="adj2" fmla="val -427"/>
              <a:gd name="adj3" fmla="val -4683"/>
              <a:gd name="adj4" fmla="val -11427"/>
              <a:gd name="adj5" fmla="val -64164"/>
              <a:gd name="adj6" fmla="val -23898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800" dirty="0">
                <a:solidFill>
                  <a:schemeClr val="tx1"/>
                </a:solidFill>
              </a:rPr>
              <a:t>2.</a:t>
            </a:r>
            <a:r>
              <a:rPr lang="zh-CN" altLang="en-US" sz="1800" dirty="0">
                <a:solidFill>
                  <a:schemeClr val="tx1"/>
                </a:solidFill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</a:rPr>
              <a:t>raqsoftConfig.xml</a:t>
            </a:r>
            <a:r>
              <a:rPr lang="zh-CN" altLang="en-US" sz="1800" dirty="0">
                <a:solidFill>
                  <a:schemeClr val="tx1"/>
                </a:solidFill>
              </a:rPr>
              <a:t>中配置运行环境，如数据源（而不是集算器本身）的</a:t>
            </a:r>
            <a:r>
              <a:rPr lang="en-US" altLang="zh-CN" sz="1800" dirty="0">
                <a:solidFill>
                  <a:schemeClr val="tx1"/>
                </a:solidFill>
              </a:rPr>
              <a:t>JDBC</a:t>
            </a:r>
            <a:r>
              <a:rPr lang="zh-CN" altLang="en-US" sz="1800" dirty="0">
                <a:solidFill>
                  <a:schemeClr val="tx1"/>
                </a:solidFill>
              </a:rPr>
              <a:t>驱动和</a:t>
            </a:r>
            <a:r>
              <a:rPr lang="en-US" altLang="zh-CN" sz="1800" dirty="0">
                <a:solidFill>
                  <a:schemeClr val="tx1"/>
                </a:solidFill>
              </a:rPr>
              <a:t>URL</a:t>
            </a:r>
            <a:endParaRPr lang="zh-CN" altLang="en-US" sz="1800" dirty="0">
              <a:solidFill>
                <a:schemeClr val="tx1"/>
              </a:solidFill>
            </a:endParaRPr>
          </a:p>
        </p:txBody>
      </p:sp>
      <p:sp>
        <p:nvSpPr>
          <p:cNvPr id="45" name="线形标注 2 44"/>
          <p:cNvSpPr/>
          <p:nvPr/>
        </p:nvSpPr>
        <p:spPr>
          <a:xfrm>
            <a:off x="6527254" y="3830732"/>
            <a:ext cx="5185322" cy="677746"/>
          </a:xfrm>
          <a:prstGeom prst="borderCallout2">
            <a:avLst>
              <a:gd name="adj1" fmla="val 51705"/>
              <a:gd name="adj2" fmla="val -427"/>
              <a:gd name="adj3" fmla="val 38447"/>
              <a:gd name="adj4" fmla="val -14713"/>
              <a:gd name="adj5" fmla="val 27093"/>
              <a:gd name="adj6" fmla="val -26110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800" dirty="0">
                <a:solidFill>
                  <a:schemeClr val="tx1"/>
                </a:solidFill>
              </a:rPr>
              <a:t>3.</a:t>
            </a:r>
            <a:r>
              <a:rPr lang="zh-CN" altLang="en-US" sz="1800" dirty="0">
                <a:solidFill>
                  <a:schemeClr val="tx1"/>
                </a:solidFill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</a:rPr>
              <a:t>文件中编写具体的业务算法，存储于文件系统。</a:t>
            </a:r>
            <a:endParaRPr lang="zh-CN" altLang="en-US" sz="1800" dirty="0"/>
          </a:p>
        </p:txBody>
      </p:sp>
      <p:sp>
        <p:nvSpPr>
          <p:cNvPr id="46" name="线形标注 2 45"/>
          <p:cNvSpPr/>
          <p:nvPr/>
        </p:nvSpPr>
        <p:spPr>
          <a:xfrm>
            <a:off x="6527254" y="3151808"/>
            <a:ext cx="5185322" cy="396365"/>
          </a:xfrm>
          <a:prstGeom prst="borderCallout2">
            <a:avLst>
              <a:gd name="adj1" fmla="val 51705"/>
              <a:gd name="adj2" fmla="val -427"/>
              <a:gd name="adj3" fmla="val 58871"/>
              <a:gd name="adj4" fmla="val -8152"/>
              <a:gd name="adj5" fmla="val 71766"/>
              <a:gd name="adj6" fmla="val -23810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800" dirty="0">
                <a:solidFill>
                  <a:schemeClr val="tx1"/>
                </a:solidFill>
              </a:rPr>
              <a:t>1.IDE</a:t>
            </a:r>
            <a:r>
              <a:rPr lang="zh-CN" altLang="en-US" sz="1800" dirty="0">
                <a:solidFill>
                  <a:schemeClr val="tx1"/>
                </a:solidFill>
              </a:rPr>
              <a:t>或</a:t>
            </a:r>
            <a:r>
              <a:rPr lang="en-US" altLang="zh-CN" sz="1800" dirty="0">
                <a:solidFill>
                  <a:schemeClr val="tx1"/>
                </a:solidFill>
              </a:rPr>
              <a:t>Web</a:t>
            </a:r>
            <a:r>
              <a:rPr lang="zh-CN" altLang="en-US" sz="1800" dirty="0">
                <a:solidFill>
                  <a:schemeClr val="tx1"/>
                </a:solidFill>
              </a:rPr>
              <a:t>服务中部署集算器驱动</a:t>
            </a:r>
            <a:r>
              <a:rPr lang="en-US" altLang="zh-CN" sz="1800" dirty="0">
                <a:solidFill>
                  <a:schemeClr val="tx1"/>
                </a:solidFill>
              </a:rPr>
              <a:t>jar</a:t>
            </a:r>
            <a:r>
              <a:rPr lang="zh-CN" altLang="en-US" sz="1800" dirty="0">
                <a:solidFill>
                  <a:schemeClr val="tx1"/>
                </a:solidFill>
              </a:rPr>
              <a:t>包</a:t>
            </a: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6F2B1FE8-1238-4291-A224-E73E095BC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集成步骤</a:t>
            </a:r>
          </a:p>
        </p:txBody>
      </p:sp>
      <p:grpSp>
        <p:nvGrpSpPr>
          <p:cNvPr id="7" name="组合 6">
            <a:extLst>
              <a:ext uri="{FF2B5EF4-FFF2-40B4-BE49-F238E27FC236}">
                <a16:creationId xmlns="" xmlns:a16="http://schemas.microsoft.com/office/drawing/2014/main" id="{87586DD1-3056-46A7-B1AB-2756664FE929}"/>
              </a:ext>
            </a:extLst>
          </p:cNvPr>
          <p:cNvGrpSpPr/>
          <p:nvPr/>
        </p:nvGrpSpPr>
        <p:grpSpPr>
          <a:xfrm>
            <a:off x="853686" y="2130644"/>
            <a:ext cx="4754093" cy="3720632"/>
            <a:chOff x="-3707392" y="1970916"/>
            <a:chExt cx="4754093" cy="3720632"/>
          </a:xfrm>
        </p:grpSpPr>
        <p:grpSp>
          <p:nvGrpSpPr>
            <p:cNvPr id="48" name="组合 47">
              <a:extLst>
                <a:ext uri="{FF2B5EF4-FFF2-40B4-BE49-F238E27FC236}">
                  <a16:creationId xmlns="" xmlns:a16="http://schemas.microsoft.com/office/drawing/2014/main" id="{313A26BD-F9BA-4D49-8448-1E7D8D2FAB87}"/>
                </a:ext>
              </a:extLst>
            </p:cNvPr>
            <p:cNvGrpSpPr/>
            <p:nvPr/>
          </p:nvGrpSpPr>
          <p:grpSpPr>
            <a:xfrm>
              <a:off x="-3707392" y="1970916"/>
              <a:ext cx="4482475" cy="2792146"/>
              <a:chOff x="-3825912" y="1773576"/>
              <a:chExt cx="4482475" cy="2792146"/>
            </a:xfrm>
          </p:grpSpPr>
          <p:grpSp>
            <p:nvGrpSpPr>
              <p:cNvPr id="49" name="组合 48">
                <a:extLst>
                  <a:ext uri="{FF2B5EF4-FFF2-40B4-BE49-F238E27FC236}">
                    <a16:creationId xmlns="" xmlns:a16="http://schemas.microsoft.com/office/drawing/2014/main" id="{C5F0ED52-E6B3-4933-A45F-05070C731F7C}"/>
                  </a:ext>
                </a:extLst>
              </p:cNvPr>
              <p:cNvGrpSpPr/>
              <p:nvPr/>
            </p:nvGrpSpPr>
            <p:grpSpPr>
              <a:xfrm>
                <a:off x="-3825912" y="1773576"/>
                <a:ext cx="4482475" cy="2792146"/>
                <a:chOff x="11689253" y="2353078"/>
                <a:chExt cx="4482475" cy="2792146"/>
              </a:xfrm>
            </p:grpSpPr>
            <p:sp>
              <p:nvSpPr>
                <p:cNvPr id="52" name="矩形 51">
                  <a:extLst>
                    <a:ext uri="{FF2B5EF4-FFF2-40B4-BE49-F238E27FC236}">
                      <a16:creationId xmlns="" xmlns:a16="http://schemas.microsoft.com/office/drawing/2014/main" id="{95A31A82-FFFA-400D-A07D-9BE1F08D2311}"/>
                    </a:ext>
                  </a:extLst>
                </p:cNvPr>
                <p:cNvSpPr/>
                <p:nvPr/>
              </p:nvSpPr>
              <p:spPr>
                <a:xfrm>
                  <a:off x="11689253" y="2353078"/>
                  <a:ext cx="4482475" cy="1483662"/>
                </a:xfrm>
                <a:prstGeom prst="rect">
                  <a:avLst/>
                </a:prstGeom>
                <a:solidFill>
                  <a:srgbClr val="468BFC"/>
                </a:solidFill>
                <a:ln>
                  <a:noFill/>
                </a:ln>
                <a:effectLst/>
              </p:spPr>
              <p:txBody>
                <a:bodyPr spcFirstLastPara="0" vert="horz" wrap="square" lIns="810851" tIns="812278" rIns="810850" bIns="812277" numCol="1" spcCol="1270" rtlCol="0" anchor="ctr" anchorCtr="0">
                  <a:noAutofit/>
                </a:bodyPr>
                <a:lstStyle/>
                <a:p>
                  <a:pPr algn="ctr" defTabSz="711200">
                    <a:spcAft>
                      <a:spcPct val="35000"/>
                    </a:spcAft>
                  </a:pPr>
                  <a:endParaRPr lang="zh-CN" altLang="en-US" sz="1600" b="1" kern="0" dirty="0">
                    <a:solidFill>
                      <a:sysClr val="window" lastClr="FFFFFF"/>
                    </a:solidFill>
                    <a:latin typeface="Lucida Console" panose="020B0609040504020204" pitchFamily="49" charset="0"/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53" name="矩形 52">
                  <a:extLst>
                    <a:ext uri="{FF2B5EF4-FFF2-40B4-BE49-F238E27FC236}">
                      <a16:creationId xmlns="" xmlns:a16="http://schemas.microsoft.com/office/drawing/2014/main" id="{80B01780-AEED-472E-A05E-6D689D7263CC}"/>
                    </a:ext>
                  </a:extLst>
                </p:cNvPr>
                <p:cNvSpPr/>
                <p:nvPr/>
              </p:nvSpPr>
              <p:spPr>
                <a:xfrm>
                  <a:off x="11689253" y="3840652"/>
                  <a:ext cx="4482475" cy="1304572"/>
                </a:xfrm>
                <a:prstGeom prst="rect">
                  <a:avLst/>
                </a:prstGeom>
                <a:solidFill>
                  <a:srgbClr val="2966DF"/>
                </a:solidFill>
                <a:ln w="9525"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r>
                    <a:rPr lang="en-US" altLang="zh-CN" sz="1800" b="1" dirty="0">
                      <a:solidFill>
                        <a:schemeClr val="lt1"/>
                      </a:solidFill>
                    </a:rPr>
                    <a:t> </a:t>
                  </a:r>
                  <a:endParaRPr lang="zh-CN" altLang="en-US" sz="1800" b="1" dirty="0">
                    <a:solidFill>
                      <a:schemeClr val="lt1"/>
                    </a:solidFill>
                  </a:endParaRPr>
                </a:p>
              </p:txBody>
            </p:sp>
            <p:sp>
              <p:nvSpPr>
                <p:cNvPr id="54" name="矩形 53">
                  <a:extLst>
                    <a:ext uri="{FF2B5EF4-FFF2-40B4-BE49-F238E27FC236}">
                      <a16:creationId xmlns="" xmlns:a16="http://schemas.microsoft.com/office/drawing/2014/main" id="{AC8F935E-0DD2-4668-94FC-0304EBA39F27}"/>
                    </a:ext>
                  </a:extLst>
                </p:cNvPr>
                <p:cNvSpPr/>
                <p:nvPr/>
              </p:nvSpPr>
              <p:spPr>
                <a:xfrm>
                  <a:off x="12715809" y="2416956"/>
                  <a:ext cx="1381103" cy="383883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报表</a:t>
                  </a:r>
                  <a:r>
                    <a:rPr lang="en-US" altLang="zh-CN" sz="1400" dirty="0"/>
                    <a:t>IDE</a:t>
                  </a:r>
                </a:p>
              </p:txBody>
            </p:sp>
            <p:sp>
              <p:nvSpPr>
                <p:cNvPr id="55" name="矩形 54">
                  <a:extLst>
                    <a:ext uri="{FF2B5EF4-FFF2-40B4-BE49-F238E27FC236}">
                      <a16:creationId xmlns="" xmlns:a16="http://schemas.microsoft.com/office/drawing/2014/main" id="{BCF0257B-4FDD-4036-A03B-825D693C56EE}"/>
                    </a:ext>
                  </a:extLst>
                </p:cNvPr>
                <p:cNvSpPr/>
                <p:nvPr/>
              </p:nvSpPr>
              <p:spPr>
                <a:xfrm>
                  <a:off x="11782691" y="4000565"/>
                  <a:ext cx="4287943" cy="545433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400" dirty="0">
                      <a:solidFill>
                        <a:schemeClr val="bg1"/>
                      </a:solidFill>
                    </a:rPr>
                    <a:t>业务逻辑</a:t>
                  </a:r>
                </a:p>
              </p:txBody>
            </p:sp>
            <p:sp>
              <p:nvSpPr>
                <p:cNvPr id="56" name="矩形 55">
                  <a:extLst>
                    <a:ext uri="{FF2B5EF4-FFF2-40B4-BE49-F238E27FC236}">
                      <a16:creationId xmlns="" xmlns:a16="http://schemas.microsoft.com/office/drawing/2014/main" id="{37F24ECA-2524-4E09-985F-4627F113B91D}"/>
                    </a:ext>
                  </a:extLst>
                </p:cNvPr>
                <p:cNvSpPr/>
                <p:nvPr/>
              </p:nvSpPr>
              <p:spPr>
                <a:xfrm>
                  <a:off x="12735725" y="4109771"/>
                  <a:ext cx="3228135" cy="344551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脚本文件</a:t>
                  </a:r>
                </a:p>
              </p:txBody>
            </p:sp>
            <p:sp>
              <p:nvSpPr>
                <p:cNvPr id="57" name="矩形 56">
                  <a:extLst>
                    <a:ext uri="{FF2B5EF4-FFF2-40B4-BE49-F238E27FC236}">
                      <a16:creationId xmlns="" xmlns:a16="http://schemas.microsoft.com/office/drawing/2014/main" id="{9CFE8239-788D-4BC0-ADAC-7802D9D035C1}"/>
                    </a:ext>
                  </a:extLst>
                </p:cNvPr>
                <p:cNvSpPr/>
                <p:nvPr/>
              </p:nvSpPr>
              <p:spPr>
                <a:xfrm>
                  <a:off x="11780143" y="4652630"/>
                  <a:ext cx="4290491" cy="388406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400" dirty="0">
                      <a:solidFill>
                        <a:schemeClr val="bg1"/>
                      </a:solidFill>
                    </a:rPr>
                    <a:t>取数接口</a:t>
                  </a:r>
                </a:p>
              </p:txBody>
            </p:sp>
            <p:sp>
              <p:nvSpPr>
                <p:cNvPr id="58" name="矩形 57">
                  <a:extLst>
                    <a:ext uri="{FF2B5EF4-FFF2-40B4-BE49-F238E27FC236}">
                      <a16:creationId xmlns="" xmlns:a16="http://schemas.microsoft.com/office/drawing/2014/main" id="{E7A391A4-B2C3-48F2-9656-036E2B94EF36}"/>
                    </a:ext>
                  </a:extLst>
                </p:cNvPr>
                <p:cNvSpPr/>
                <p:nvPr/>
              </p:nvSpPr>
              <p:spPr>
                <a:xfrm>
                  <a:off x="12735726" y="4709962"/>
                  <a:ext cx="992328" cy="280464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JDBC</a:t>
                  </a:r>
                  <a:endParaRPr lang="zh-CN" altLang="en-US" sz="1400" dirty="0"/>
                </a:p>
              </p:txBody>
            </p:sp>
            <p:sp>
              <p:nvSpPr>
                <p:cNvPr id="59" name="矩形 58">
                  <a:extLst>
                    <a:ext uri="{FF2B5EF4-FFF2-40B4-BE49-F238E27FC236}">
                      <a16:creationId xmlns="" xmlns:a16="http://schemas.microsoft.com/office/drawing/2014/main" id="{C4C39C58-33F0-4289-9FDB-39C0896D1F7A}"/>
                    </a:ext>
                  </a:extLst>
                </p:cNvPr>
                <p:cNvSpPr/>
                <p:nvPr/>
              </p:nvSpPr>
              <p:spPr>
                <a:xfrm>
                  <a:off x="14725635" y="2413357"/>
                  <a:ext cx="1381103" cy="383883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报表服务器</a:t>
                  </a:r>
                </a:p>
              </p:txBody>
            </p:sp>
            <p:sp>
              <p:nvSpPr>
                <p:cNvPr id="60" name="矩形 59">
                  <a:extLst>
                    <a:ext uri="{FF2B5EF4-FFF2-40B4-BE49-F238E27FC236}">
                      <a16:creationId xmlns="" xmlns:a16="http://schemas.microsoft.com/office/drawing/2014/main" id="{3C81CB70-7162-492E-AE2D-E0FF898780E6}"/>
                    </a:ext>
                  </a:extLst>
                </p:cNvPr>
                <p:cNvSpPr/>
                <p:nvPr/>
              </p:nvSpPr>
              <p:spPr>
                <a:xfrm>
                  <a:off x="11782691" y="3303731"/>
                  <a:ext cx="4324047" cy="443233"/>
                </a:xfrm>
                <a:prstGeom prst="rect">
                  <a:avLst/>
                </a:prstGeom>
                <a:solidFill>
                  <a:srgbClr val="FFFFFF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r>
                    <a:rPr lang="zh-CN" altLang="en-US" sz="1400" dirty="0">
                      <a:solidFill>
                        <a:schemeClr val="bg1"/>
                      </a:solidFill>
                    </a:rPr>
                    <a:t>查询接口</a:t>
                  </a:r>
                </a:p>
              </p:txBody>
            </p:sp>
            <p:sp>
              <p:nvSpPr>
                <p:cNvPr id="61" name="矩形 60">
                  <a:extLst>
                    <a:ext uri="{FF2B5EF4-FFF2-40B4-BE49-F238E27FC236}">
                      <a16:creationId xmlns="" xmlns:a16="http://schemas.microsoft.com/office/drawing/2014/main" id="{753A2404-4331-4BB6-9241-B3139E33834F}"/>
                    </a:ext>
                  </a:extLst>
                </p:cNvPr>
                <p:cNvSpPr/>
                <p:nvPr/>
              </p:nvSpPr>
              <p:spPr>
                <a:xfrm>
                  <a:off x="12741483" y="3386204"/>
                  <a:ext cx="3222378" cy="263508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嵌入式</a:t>
                  </a:r>
                  <a:r>
                    <a:rPr lang="en-US" altLang="zh-CN" sz="1400" dirty="0"/>
                    <a:t>JDBC</a:t>
                  </a:r>
                  <a:r>
                    <a:rPr lang="zh-CN" altLang="en-US" sz="1400" dirty="0"/>
                    <a:t>驱动</a:t>
                  </a:r>
                </a:p>
              </p:txBody>
            </p:sp>
            <p:sp>
              <p:nvSpPr>
                <p:cNvPr id="62" name="矩形 61">
                  <a:extLst>
                    <a:ext uri="{FF2B5EF4-FFF2-40B4-BE49-F238E27FC236}">
                      <a16:creationId xmlns="" xmlns:a16="http://schemas.microsoft.com/office/drawing/2014/main" id="{2C1BA3E0-CF84-45B9-982E-9DC5A237EE90}"/>
                    </a:ext>
                  </a:extLst>
                </p:cNvPr>
                <p:cNvSpPr/>
                <p:nvPr/>
              </p:nvSpPr>
              <p:spPr>
                <a:xfrm>
                  <a:off x="12715808" y="2871177"/>
                  <a:ext cx="1381103" cy="355114"/>
                </a:xfrm>
                <a:prstGeom prst="rect">
                  <a:avLst/>
                </a:prstGeom>
                <a:solidFill>
                  <a:srgbClr val="000000">
                    <a:alpha val="30196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call</a:t>
                  </a:r>
                  <a:r>
                    <a:rPr lang="zh-CN" altLang="en-US" sz="1400" dirty="0"/>
                    <a:t>语句</a:t>
                  </a:r>
                </a:p>
              </p:txBody>
            </p:sp>
            <p:sp>
              <p:nvSpPr>
                <p:cNvPr id="76" name="矩形 75">
                  <a:extLst>
                    <a:ext uri="{FF2B5EF4-FFF2-40B4-BE49-F238E27FC236}">
                      <a16:creationId xmlns="" xmlns:a16="http://schemas.microsoft.com/office/drawing/2014/main" id="{0ADB6045-2831-46A0-9371-8299B3B1D18E}"/>
                    </a:ext>
                  </a:extLst>
                </p:cNvPr>
                <p:cNvSpPr/>
                <p:nvPr/>
              </p:nvSpPr>
              <p:spPr>
                <a:xfrm>
                  <a:off x="14725634" y="2874681"/>
                  <a:ext cx="1381103" cy="355114"/>
                </a:xfrm>
                <a:prstGeom prst="rect">
                  <a:avLst/>
                </a:prstGeom>
                <a:solidFill>
                  <a:srgbClr val="000000">
                    <a:alpha val="30196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altLang="zh-CN" sz="1400" dirty="0"/>
                    <a:t>call</a:t>
                  </a:r>
                  <a:r>
                    <a:rPr lang="zh-CN" altLang="en-US" sz="1400" dirty="0"/>
                    <a:t>语句</a:t>
                  </a:r>
                </a:p>
              </p:txBody>
            </p:sp>
            <p:sp>
              <p:nvSpPr>
                <p:cNvPr id="77" name="矩形 76">
                  <a:extLst>
                    <a:ext uri="{FF2B5EF4-FFF2-40B4-BE49-F238E27FC236}">
                      <a16:creationId xmlns="" xmlns:a16="http://schemas.microsoft.com/office/drawing/2014/main" id="{C95ECD3C-3D2D-421C-B043-B2BDD08F2E30}"/>
                    </a:ext>
                  </a:extLst>
                </p:cNvPr>
                <p:cNvSpPr/>
                <p:nvPr/>
              </p:nvSpPr>
              <p:spPr>
                <a:xfrm>
                  <a:off x="13850182" y="4709962"/>
                  <a:ext cx="992328" cy="280464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内置函数</a:t>
                  </a:r>
                </a:p>
              </p:txBody>
            </p:sp>
            <p:sp>
              <p:nvSpPr>
                <p:cNvPr id="78" name="矩形 77">
                  <a:extLst>
                    <a:ext uri="{FF2B5EF4-FFF2-40B4-BE49-F238E27FC236}">
                      <a16:creationId xmlns="" xmlns:a16="http://schemas.microsoft.com/office/drawing/2014/main" id="{2B752292-1104-4DE6-B177-0749FC7ADCDE}"/>
                    </a:ext>
                  </a:extLst>
                </p:cNvPr>
                <p:cNvSpPr/>
                <p:nvPr/>
              </p:nvSpPr>
              <p:spPr>
                <a:xfrm>
                  <a:off x="14964638" y="4709962"/>
                  <a:ext cx="992328" cy="280464"/>
                </a:xfrm>
                <a:prstGeom prst="rect">
                  <a:avLst/>
                </a:prstGeom>
                <a:solidFill>
                  <a:srgbClr val="000000">
                    <a:alpha val="20000"/>
                  </a:srgbClr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zh-CN" altLang="en-US" sz="1400" dirty="0"/>
                    <a:t>外部库</a:t>
                  </a:r>
                </a:p>
              </p:txBody>
            </p:sp>
            <p:cxnSp>
              <p:nvCxnSpPr>
                <p:cNvPr id="85" name="直接箭头连接符 84">
                  <a:extLst>
                    <a:ext uri="{FF2B5EF4-FFF2-40B4-BE49-F238E27FC236}">
                      <a16:creationId xmlns="" xmlns:a16="http://schemas.microsoft.com/office/drawing/2014/main" id="{D5FD8B7E-9C97-4FA0-9156-4F7A94FF022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3396260" y="3208703"/>
                  <a:ext cx="0" cy="894988"/>
                </a:xfrm>
                <a:prstGeom prst="straightConnector1">
                  <a:avLst/>
                </a:prstGeom>
                <a:ln w="38100">
                  <a:solidFill>
                    <a:srgbClr val="F0AB00"/>
                  </a:solidFill>
                  <a:prstDash val="sysDash"/>
                  <a:tailEnd type="triangl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直接箭头连接符 85">
                  <a:extLst>
                    <a:ext uri="{FF2B5EF4-FFF2-40B4-BE49-F238E27FC236}">
                      <a16:creationId xmlns="" xmlns:a16="http://schemas.microsoft.com/office/drawing/2014/main" id="{143F51FA-23DC-45C9-80A7-789502CFBA5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5416185" y="3214783"/>
                  <a:ext cx="0" cy="894988"/>
                </a:xfrm>
                <a:prstGeom prst="straightConnector1">
                  <a:avLst/>
                </a:prstGeom>
                <a:ln w="38100">
                  <a:solidFill>
                    <a:srgbClr val="F0AB00"/>
                  </a:solidFill>
                  <a:prstDash val="sysDash"/>
                  <a:tailEnd type="triangle"/>
                </a:ln>
                <a:effectLst/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87" name="矩形 86">
                  <a:extLst>
                    <a:ext uri="{FF2B5EF4-FFF2-40B4-BE49-F238E27FC236}">
                      <a16:creationId xmlns="" xmlns:a16="http://schemas.microsoft.com/office/drawing/2014/main" id="{EEB80865-B0EE-48A1-BD8C-65B0DF7DD1F2}"/>
                    </a:ext>
                  </a:extLst>
                </p:cNvPr>
                <p:cNvSpPr/>
                <p:nvPr/>
              </p:nvSpPr>
              <p:spPr>
                <a:xfrm>
                  <a:off x="15562902" y="3438545"/>
                  <a:ext cx="313562" cy="147148"/>
                </a:xfrm>
                <a:prstGeom prst="rect">
                  <a:avLst/>
                </a:prstGeom>
                <a:solidFill>
                  <a:srgbClr val="FFFFFF"/>
                </a:solidFill>
                <a:ln w="9525">
                  <a:noFill/>
                </a:ln>
              </p:spPr>
              <p:style>
                <a:lnRef idx="2">
                  <a:schemeClr val="accent3">
                    <a:shade val="50000"/>
                  </a:schemeClr>
                </a:lnRef>
                <a:fillRef idx="1">
                  <a:schemeClr val="accent3"/>
                </a:fillRef>
                <a:effectRef idx="0">
                  <a:schemeClr val="accent3"/>
                </a:effectRef>
                <a:fontRef idx="minor">
                  <a:schemeClr val="lt1"/>
                </a:fontRef>
              </p:style>
              <p:txBody>
                <a:bodyPr lIns="0" tIns="0" rIns="0" bIns="0" rtlCol="0" anchor="ctr"/>
                <a:lstStyle/>
                <a:p>
                  <a:pPr algn="ctr"/>
                  <a:r>
                    <a:rPr lang="en-US" altLang="zh-CN" sz="1100" dirty="0">
                      <a:solidFill>
                        <a:srgbClr val="3161B0"/>
                      </a:solidFill>
                    </a:rPr>
                    <a:t>JAR</a:t>
                  </a:r>
                  <a:endParaRPr lang="zh-CN" altLang="en-US" sz="1100" dirty="0">
                    <a:solidFill>
                      <a:srgbClr val="3161B0"/>
                    </a:solidFill>
                  </a:endParaRPr>
                </a:p>
              </p:txBody>
            </p:sp>
          </p:grpSp>
          <p:sp>
            <p:nvSpPr>
              <p:cNvPr id="50" name="卷形: 水平 49">
                <a:extLst>
                  <a:ext uri="{FF2B5EF4-FFF2-40B4-BE49-F238E27FC236}">
                    <a16:creationId xmlns="" xmlns:a16="http://schemas.microsoft.com/office/drawing/2014/main" id="{6AAF820F-57B4-44A1-AA91-D544967F8D79}"/>
                  </a:ext>
                </a:extLst>
              </p:cNvPr>
              <p:cNvSpPr/>
              <p:nvPr/>
            </p:nvSpPr>
            <p:spPr>
              <a:xfrm>
                <a:off x="-2286030" y="3565371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  <p:sp>
            <p:nvSpPr>
              <p:cNvPr id="51" name="卷形: 水平 50">
                <a:extLst>
                  <a:ext uri="{FF2B5EF4-FFF2-40B4-BE49-F238E27FC236}">
                    <a16:creationId xmlns="" xmlns:a16="http://schemas.microsoft.com/office/drawing/2014/main" id="{08FAC75A-F299-4F0B-A9D5-F88FF59097C0}"/>
                  </a:ext>
                </a:extLst>
              </p:cNvPr>
              <p:cNvSpPr/>
              <p:nvPr/>
            </p:nvSpPr>
            <p:spPr>
              <a:xfrm>
                <a:off x="-272554" y="3565371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</p:grpSp>
        <p:grpSp>
          <p:nvGrpSpPr>
            <p:cNvPr id="88" name="组合 87">
              <a:extLst>
                <a:ext uri="{FF2B5EF4-FFF2-40B4-BE49-F238E27FC236}">
                  <a16:creationId xmlns="" xmlns:a16="http://schemas.microsoft.com/office/drawing/2014/main" id="{0773859B-DC39-4BDF-953F-DD29C3AAA274}"/>
                </a:ext>
              </a:extLst>
            </p:cNvPr>
            <p:cNvGrpSpPr/>
            <p:nvPr/>
          </p:nvGrpSpPr>
          <p:grpSpPr>
            <a:xfrm>
              <a:off x="-3707392" y="4857946"/>
              <a:ext cx="4475082" cy="833602"/>
              <a:chOff x="765943" y="5266300"/>
              <a:chExt cx="4475082" cy="833602"/>
            </a:xfrm>
          </p:grpSpPr>
          <p:sp>
            <p:nvSpPr>
              <p:cNvPr id="89" name="矩形 88">
                <a:extLst>
                  <a:ext uri="{FF2B5EF4-FFF2-40B4-BE49-F238E27FC236}">
                    <a16:creationId xmlns="" xmlns:a16="http://schemas.microsoft.com/office/drawing/2014/main" id="{87A4A906-6B7A-4D5B-9B40-EFE8C6086001}"/>
                  </a:ext>
                </a:extLst>
              </p:cNvPr>
              <p:cNvSpPr/>
              <p:nvPr/>
            </p:nvSpPr>
            <p:spPr>
              <a:xfrm>
                <a:off x="765943" y="5266300"/>
                <a:ext cx="4475082" cy="833602"/>
              </a:xfrm>
              <a:prstGeom prst="rect">
                <a:avLst/>
              </a:prstGeom>
              <a:solidFill>
                <a:srgbClr val="F0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zh-CN" altLang="en-US" sz="2000" b="1" dirty="0"/>
              </a:p>
            </p:txBody>
          </p:sp>
          <p:grpSp>
            <p:nvGrpSpPr>
              <p:cNvPr id="90" name="组合 89">
                <a:extLst>
                  <a:ext uri="{FF2B5EF4-FFF2-40B4-BE49-F238E27FC236}">
                    <a16:creationId xmlns="" xmlns:a16="http://schemas.microsoft.com/office/drawing/2014/main" id="{860C2135-D216-441A-9718-DED99AC1DC71}"/>
                  </a:ext>
                </a:extLst>
              </p:cNvPr>
              <p:cNvGrpSpPr/>
              <p:nvPr/>
            </p:nvGrpSpPr>
            <p:grpSpPr>
              <a:xfrm>
                <a:off x="824181" y="5396132"/>
                <a:ext cx="789106" cy="674050"/>
                <a:chOff x="347847" y="6797294"/>
                <a:chExt cx="789106" cy="702246"/>
              </a:xfrm>
            </p:grpSpPr>
            <p:sp>
              <p:nvSpPr>
                <p:cNvPr id="102" name="文本框 101">
                  <a:extLst>
                    <a:ext uri="{FF2B5EF4-FFF2-40B4-BE49-F238E27FC236}">
                      <a16:creationId xmlns="" xmlns:a16="http://schemas.microsoft.com/office/drawing/2014/main" id="{EA0E71E5-C2FE-4ECB-AD2F-D4A8C6E3B3E9}"/>
                    </a:ext>
                  </a:extLst>
                </p:cNvPr>
                <p:cNvSpPr txBox="1"/>
                <p:nvPr/>
              </p:nvSpPr>
              <p:spPr>
                <a:xfrm>
                  <a:off x="347847" y="7178889"/>
                  <a:ext cx="789106" cy="320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Oracle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3" name="new-database_76148">
                  <a:extLst>
                    <a:ext uri="{FF2B5EF4-FFF2-40B4-BE49-F238E27FC236}">
                      <a16:creationId xmlns="" xmlns:a16="http://schemas.microsoft.com/office/drawing/2014/main" id="{58DEB9AA-31AB-4547-A809-ECD8FEF18DCC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91" name="组合 90">
                <a:extLst>
                  <a:ext uri="{FF2B5EF4-FFF2-40B4-BE49-F238E27FC236}">
                    <a16:creationId xmlns="" xmlns:a16="http://schemas.microsoft.com/office/drawing/2014/main" id="{E068A392-390B-4F44-9332-A77838B5ADDD}"/>
                  </a:ext>
                </a:extLst>
              </p:cNvPr>
              <p:cNvGrpSpPr/>
              <p:nvPr/>
            </p:nvGrpSpPr>
            <p:grpSpPr>
              <a:xfrm>
                <a:off x="1452416" y="5396127"/>
                <a:ext cx="876460" cy="659331"/>
                <a:chOff x="302931" y="6797294"/>
                <a:chExt cx="876460" cy="686911"/>
              </a:xfrm>
            </p:grpSpPr>
            <p:sp>
              <p:nvSpPr>
                <p:cNvPr id="100" name="文本框 99">
                  <a:extLst>
                    <a:ext uri="{FF2B5EF4-FFF2-40B4-BE49-F238E27FC236}">
                      <a16:creationId xmlns="" xmlns:a16="http://schemas.microsoft.com/office/drawing/2014/main" id="{E33238AB-095E-4188-B475-FF8DA95B19C3}"/>
                    </a:ext>
                  </a:extLst>
                </p:cNvPr>
                <p:cNvSpPr txBox="1"/>
                <p:nvPr/>
              </p:nvSpPr>
              <p:spPr>
                <a:xfrm>
                  <a:off x="302931" y="7163553"/>
                  <a:ext cx="876460" cy="3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mySQL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01" name="new-database_76148">
                  <a:extLst>
                    <a:ext uri="{FF2B5EF4-FFF2-40B4-BE49-F238E27FC236}">
                      <a16:creationId xmlns="" xmlns:a16="http://schemas.microsoft.com/office/drawing/2014/main" id="{E09B4CE0-E949-499B-851B-006227D44D3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92" name="组合 91">
                <a:extLst>
                  <a:ext uri="{FF2B5EF4-FFF2-40B4-BE49-F238E27FC236}">
                    <a16:creationId xmlns="" xmlns:a16="http://schemas.microsoft.com/office/drawing/2014/main" id="{730B7CD0-A511-475A-9A21-11918179767A}"/>
                  </a:ext>
                </a:extLst>
              </p:cNvPr>
              <p:cNvGrpSpPr/>
              <p:nvPr/>
            </p:nvGrpSpPr>
            <p:grpSpPr>
              <a:xfrm>
                <a:off x="3146883" y="5359687"/>
                <a:ext cx="1098680" cy="706583"/>
                <a:chOff x="5617321" y="5176235"/>
                <a:chExt cx="1098680" cy="706583"/>
              </a:xfrm>
            </p:grpSpPr>
            <p:sp>
              <p:nvSpPr>
                <p:cNvPr id="98" name="文本框 57">
                  <a:extLst>
                    <a:ext uri="{FF2B5EF4-FFF2-40B4-BE49-F238E27FC236}">
                      <a16:creationId xmlns="" xmlns:a16="http://schemas.microsoft.com/office/drawing/2014/main" id="{0FB43537-4D27-4F10-AE56-CC3EC0587AEE}"/>
                    </a:ext>
                  </a:extLst>
                </p:cNvPr>
                <p:cNvSpPr txBox="1"/>
                <p:nvPr/>
              </p:nvSpPr>
              <p:spPr>
                <a:xfrm>
                  <a:off x="5617321" y="5575041"/>
                  <a:ext cx="1098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hadoop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99" name="Picture 5" descr="C:\Users\Mars\Downloads\数据文件.png">
                  <a:extLst>
                    <a:ext uri="{FF2B5EF4-FFF2-40B4-BE49-F238E27FC236}">
                      <a16:creationId xmlns="" xmlns:a16="http://schemas.microsoft.com/office/drawing/2014/main" id="{ADD522A5-8EB5-413C-8681-2626A13960F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2350" y="5176235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93" name="组合 92">
                <a:extLst>
                  <a:ext uri="{FF2B5EF4-FFF2-40B4-BE49-F238E27FC236}">
                    <a16:creationId xmlns="" xmlns:a16="http://schemas.microsoft.com/office/drawing/2014/main" id="{94CE9FA2-6479-4B9C-8C1C-20EE9FCE5165}"/>
                  </a:ext>
                </a:extLst>
              </p:cNvPr>
              <p:cNvGrpSpPr/>
              <p:nvPr/>
            </p:nvGrpSpPr>
            <p:grpSpPr>
              <a:xfrm>
                <a:off x="3924917" y="5381487"/>
                <a:ext cx="1200602" cy="688695"/>
                <a:chOff x="6651306" y="5240210"/>
                <a:chExt cx="1200602" cy="688695"/>
              </a:xfrm>
            </p:grpSpPr>
            <p:pic>
              <p:nvPicPr>
                <p:cNvPr id="96" name="Picture 3" descr="C:\Users\Mars\Downloads\hdfs.png">
                  <a:extLst>
                    <a:ext uri="{FF2B5EF4-FFF2-40B4-BE49-F238E27FC236}">
                      <a16:creationId xmlns="" xmlns:a16="http://schemas.microsoft.com/office/drawing/2014/main" id="{C9B31048-3AB3-4C36-AE16-E69B7E4232C7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65" y="5240210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97" name="文本框 57">
                  <a:extLst>
                    <a:ext uri="{FF2B5EF4-FFF2-40B4-BE49-F238E27FC236}">
                      <a16:creationId xmlns="" xmlns:a16="http://schemas.microsoft.com/office/drawing/2014/main" id="{52D7AF25-A3B1-4A57-A765-30ACABBF041A}"/>
                    </a:ext>
                  </a:extLst>
                </p:cNvPr>
                <p:cNvSpPr txBox="1"/>
                <p:nvPr/>
              </p:nvSpPr>
              <p:spPr>
                <a:xfrm>
                  <a:off x="6651306" y="5618222"/>
                  <a:ext cx="1200602" cy="310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Web Service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94" name="txt-file-symbol_28878">
                <a:extLst>
                  <a:ext uri="{FF2B5EF4-FFF2-40B4-BE49-F238E27FC236}">
                    <a16:creationId xmlns="" xmlns:a16="http://schemas.microsoft.com/office/drawing/2014/main" id="{96C50982-79F6-40D9-877D-1F6FDF0FC2E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7907" y="5404971"/>
                <a:ext cx="339709" cy="383023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2286 w 6474"/>
                  <a:gd name="T37" fmla="*/ 3001 h 7311"/>
                  <a:gd name="T38" fmla="*/ 3029 w 6474"/>
                  <a:gd name="T39" fmla="*/ 3391 h 7311"/>
                  <a:gd name="T40" fmla="*/ 3198 w 6474"/>
                  <a:gd name="T41" fmla="*/ 3747 h 7311"/>
                  <a:gd name="T42" fmla="*/ 3525 w 6474"/>
                  <a:gd name="T43" fmla="*/ 3001 h 7311"/>
                  <a:gd name="T44" fmla="*/ 3474 w 6474"/>
                  <a:gd name="T45" fmla="*/ 4045 h 7311"/>
                  <a:gd name="T46" fmla="*/ 3550 w 6474"/>
                  <a:gd name="T47" fmla="*/ 5141 h 7311"/>
                  <a:gd name="T48" fmla="*/ 3166 w 6474"/>
                  <a:gd name="T49" fmla="*/ 4369 h 7311"/>
                  <a:gd name="T50" fmla="*/ 2994 w 6474"/>
                  <a:gd name="T51" fmla="*/ 4754 h 7311"/>
                  <a:gd name="T52" fmla="*/ 2264 w 6474"/>
                  <a:gd name="T53" fmla="*/ 5141 h 7311"/>
                  <a:gd name="T54" fmla="*/ 2286 w 6474"/>
                  <a:gd name="T55" fmla="*/ 3001 h 7311"/>
                  <a:gd name="T56" fmla="*/ 463 w 6474"/>
                  <a:gd name="T57" fmla="*/ 3001 h 7311"/>
                  <a:gd name="T58" fmla="*/ 2108 w 6474"/>
                  <a:gd name="T59" fmla="*/ 3407 h 7311"/>
                  <a:gd name="T60" fmla="*/ 1524 w 6474"/>
                  <a:gd name="T61" fmla="*/ 5141 h 7311"/>
                  <a:gd name="T62" fmla="*/ 1038 w 6474"/>
                  <a:gd name="T63" fmla="*/ 3407 h 7311"/>
                  <a:gd name="T64" fmla="*/ 5602 w 6474"/>
                  <a:gd name="T65" fmla="*/ 6946 h 7311"/>
                  <a:gd name="T66" fmla="*/ 872 w 6474"/>
                  <a:gd name="T67" fmla="*/ 5565 h 7311"/>
                  <a:gd name="T68" fmla="*/ 5602 w 6474"/>
                  <a:gd name="T69" fmla="*/ 6946 h 7311"/>
                  <a:gd name="T70" fmla="*/ 5288 w 6474"/>
                  <a:gd name="T71" fmla="*/ 3407 h 7311"/>
                  <a:gd name="T72" fmla="*/ 4802 w 6474"/>
                  <a:gd name="T73" fmla="*/ 5141 h 7311"/>
                  <a:gd name="T74" fmla="*/ 4227 w 6474"/>
                  <a:gd name="T75" fmla="*/ 3407 h 7311"/>
                  <a:gd name="T76" fmla="*/ 5872 w 6474"/>
                  <a:gd name="T77" fmla="*/ 3001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9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2286" y="3001"/>
                    </a:moveTo>
                    <a:lnTo>
                      <a:pt x="2842" y="3001"/>
                    </a:lnTo>
                    <a:lnTo>
                      <a:pt x="3029" y="3391"/>
                    </a:lnTo>
                    <a:cubicBezTo>
                      <a:pt x="3093" y="3521"/>
                      <a:pt x="3141" y="3626"/>
                      <a:pt x="3191" y="3747"/>
                    </a:cubicBezTo>
                    <a:lnTo>
                      <a:pt x="3198" y="3747"/>
                    </a:lnTo>
                    <a:cubicBezTo>
                      <a:pt x="3248" y="3610"/>
                      <a:pt x="3290" y="3515"/>
                      <a:pt x="3344" y="3391"/>
                    </a:cubicBezTo>
                    <a:lnTo>
                      <a:pt x="3525" y="3001"/>
                    </a:lnTo>
                    <a:lnTo>
                      <a:pt x="4078" y="3001"/>
                    </a:lnTo>
                    <a:lnTo>
                      <a:pt x="3474" y="4045"/>
                    </a:lnTo>
                    <a:lnTo>
                      <a:pt x="4109" y="5141"/>
                    </a:lnTo>
                    <a:lnTo>
                      <a:pt x="3550" y="5141"/>
                    </a:lnTo>
                    <a:lnTo>
                      <a:pt x="3357" y="4754"/>
                    </a:lnTo>
                    <a:cubicBezTo>
                      <a:pt x="3277" y="4604"/>
                      <a:pt x="3226" y="4493"/>
                      <a:pt x="3166" y="4369"/>
                    </a:cubicBezTo>
                    <a:lnTo>
                      <a:pt x="3160" y="4369"/>
                    </a:lnTo>
                    <a:cubicBezTo>
                      <a:pt x="3115" y="4493"/>
                      <a:pt x="3061" y="4604"/>
                      <a:pt x="2994" y="4754"/>
                    </a:cubicBezTo>
                    <a:lnTo>
                      <a:pt x="2817" y="5141"/>
                    </a:lnTo>
                    <a:lnTo>
                      <a:pt x="2264" y="5141"/>
                    </a:lnTo>
                    <a:lnTo>
                      <a:pt x="2883" y="4058"/>
                    </a:lnTo>
                    <a:lnTo>
                      <a:pt x="2286" y="3001"/>
                    </a:lnTo>
                    <a:close/>
                    <a:moveTo>
                      <a:pt x="463" y="3407"/>
                    </a:moveTo>
                    <a:lnTo>
                      <a:pt x="463" y="3001"/>
                    </a:lnTo>
                    <a:lnTo>
                      <a:pt x="2108" y="3001"/>
                    </a:lnTo>
                    <a:lnTo>
                      <a:pt x="2108" y="3407"/>
                    </a:lnTo>
                    <a:lnTo>
                      <a:pt x="1524" y="3407"/>
                    </a:lnTo>
                    <a:lnTo>
                      <a:pt x="1524" y="5141"/>
                    </a:lnTo>
                    <a:lnTo>
                      <a:pt x="1038" y="5141"/>
                    </a:lnTo>
                    <a:lnTo>
                      <a:pt x="1038" y="3407"/>
                    </a:lnTo>
                    <a:lnTo>
                      <a:pt x="463" y="34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872" y="3407"/>
                    </a:moveTo>
                    <a:lnTo>
                      <a:pt x="5288" y="3407"/>
                    </a:lnTo>
                    <a:lnTo>
                      <a:pt x="5288" y="5141"/>
                    </a:lnTo>
                    <a:lnTo>
                      <a:pt x="4802" y="5141"/>
                    </a:lnTo>
                    <a:lnTo>
                      <a:pt x="4802" y="3407"/>
                    </a:lnTo>
                    <a:lnTo>
                      <a:pt x="4227" y="3407"/>
                    </a:lnTo>
                    <a:lnTo>
                      <a:pt x="4227" y="3001"/>
                    </a:lnTo>
                    <a:lnTo>
                      <a:pt x="5872" y="3001"/>
                    </a:lnTo>
                    <a:lnTo>
                      <a:pt x="5872" y="3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95" name="xlsx-file-format-extension_28841">
                <a:extLst>
                  <a:ext uri="{FF2B5EF4-FFF2-40B4-BE49-F238E27FC236}">
                    <a16:creationId xmlns="" xmlns:a16="http://schemas.microsoft.com/office/drawing/2014/main" id="{F7EB0E9A-70C4-40A6-BAA2-FC7B94B9F64B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2592" y="5403963"/>
                <a:ext cx="341594" cy="385150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3776 w 6474"/>
                  <a:gd name="T37" fmla="*/ 4195 h 7311"/>
                  <a:gd name="T38" fmla="*/ 3952 w 6474"/>
                  <a:gd name="T39" fmla="*/ 3184 h 7311"/>
                  <a:gd name="T40" fmla="*/ 4300 w 6474"/>
                  <a:gd name="T41" fmla="*/ 3579 h 7311"/>
                  <a:gd name="T42" fmla="*/ 3698 w 6474"/>
                  <a:gd name="T43" fmla="*/ 3662 h 7311"/>
                  <a:gd name="T44" fmla="*/ 4453 w 6474"/>
                  <a:gd name="T45" fmla="*/ 4407 h 7311"/>
                  <a:gd name="T46" fmla="*/ 3288 w 6474"/>
                  <a:gd name="T47" fmla="*/ 4829 h 7311"/>
                  <a:gd name="T48" fmla="*/ 3791 w 6474"/>
                  <a:gd name="T49" fmla="*/ 4618 h 7311"/>
                  <a:gd name="T50" fmla="*/ 3776 w 6474"/>
                  <a:gd name="T51" fmla="*/ 4195 h 7311"/>
                  <a:gd name="T52" fmla="*/ 3128 w 6474"/>
                  <a:gd name="T53" fmla="*/ 4907 h 7311"/>
                  <a:gd name="T54" fmla="*/ 2068 w 6474"/>
                  <a:gd name="T55" fmla="*/ 3212 h 7311"/>
                  <a:gd name="T56" fmla="*/ 2453 w 6474"/>
                  <a:gd name="T57" fmla="*/ 4585 h 7311"/>
                  <a:gd name="T58" fmla="*/ 838 w 6474"/>
                  <a:gd name="T59" fmla="*/ 4907 h 7311"/>
                  <a:gd name="T60" fmla="*/ 891 w 6474"/>
                  <a:gd name="T61" fmla="*/ 4049 h 7311"/>
                  <a:gd name="T62" fmla="*/ 859 w 6474"/>
                  <a:gd name="T63" fmla="*/ 3212 h 7311"/>
                  <a:gd name="T64" fmla="*/ 1135 w 6474"/>
                  <a:gd name="T65" fmla="*/ 3803 h 7311"/>
                  <a:gd name="T66" fmla="*/ 1256 w 6474"/>
                  <a:gd name="T67" fmla="*/ 3521 h 7311"/>
                  <a:gd name="T68" fmla="*/ 1837 w 6474"/>
                  <a:gd name="T69" fmla="*/ 3212 h 7311"/>
                  <a:gd name="T70" fmla="*/ 1862 w 6474"/>
                  <a:gd name="T71" fmla="*/ 4907 h 7311"/>
                  <a:gd name="T72" fmla="*/ 1266 w 6474"/>
                  <a:gd name="T73" fmla="*/ 4600 h 7311"/>
                  <a:gd name="T74" fmla="*/ 1110 w 6474"/>
                  <a:gd name="T75" fmla="*/ 4296 h 7311"/>
                  <a:gd name="T76" fmla="*/ 838 w 6474"/>
                  <a:gd name="T77" fmla="*/ 4907 h 7311"/>
                  <a:gd name="T78" fmla="*/ 872 w 6474"/>
                  <a:gd name="T79" fmla="*/ 6946 h 7311"/>
                  <a:gd name="T80" fmla="*/ 5602 w 6474"/>
                  <a:gd name="T81" fmla="*/ 5565 h 7311"/>
                  <a:gd name="T82" fmla="*/ 5605 w 6474"/>
                  <a:gd name="T83" fmla="*/ 4907 h 7311"/>
                  <a:gd name="T84" fmla="*/ 5301 w 6474"/>
                  <a:gd name="T85" fmla="*/ 4296 h 7311"/>
                  <a:gd name="T86" fmla="*/ 5165 w 6474"/>
                  <a:gd name="T87" fmla="*/ 4600 h 7311"/>
                  <a:gd name="T88" fmla="*/ 4586 w 6474"/>
                  <a:gd name="T89" fmla="*/ 4907 h 7311"/>
                  <a:gd name="T90" fmla="*/ 4604 w 6474"/>
                  <a:gd name="T91" fmla="*/ 3212 h 7311"/>
                  <a:gd name="T92" fmla="*/ 5193 w 6474"/>
                  <a:gd name="T93" fmla="*/ 3521 h 7311"/>
                  <a:gd name="T94" fmla="*/ 5326 w 6474"/>
                  <a:gd name="T95" fmla="*/ 3803 h 7311"/>
                  <a:gd name="T96" fmla="*/ 5585 w 6474"/>
                  <a:gd name="T97" fmla="*/ 3212 h 7311"/>
                  <a:gd name="T98" fmla="*/ 5545 w 6474"/>
                  <a:gd name="T99" fmla="*/ 4039 h 7311"/>
                  <a:gd name="T100" fmla="*/ 5605 w 6474"/>
                  <a:gd name="T101" fmla="*/ 4907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8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3776" y="4195"/>
                    </a:moveTo>
                    <a:cubicBezTo>
                      <a:pt x="3495" y="4097"/>
                      <a:pt x="3311" y="3942"/>
                      <a:pt x="3311" y="3695"/>
                    </a:cubicBezTo>
                    <a:cubicBezTo>
                      <a:pt x="3311" y="3406"/>
                      <a:pt x="3552" y="3184"/>
                      <a:pt x="3952" y="3184"/>
                    </a:cubicBezTo>
                    <a:cubicBezTo>
                      <a:pt x="4144" y="3184"/>
                      <a:pt x="4284" y="3224"/>
                      <a:pt x="4385" y="3270"/>
                    </a:cubicBezTo>
                    <a:lnTo>
                      <a:pt x="4300" y="3579"/>
                    </a:lnTo>
                    <a:cubicBezTo>
                      <a:pt x="4232" y="3546"/>
                      <a:pt x="4111" y="3499"/>
                      <a:pt x="3945" y="3499"/>
                    </a:cubicBezTo>
                    <a:cubicBezTo>
                      <a:pt x="3779" y="3499"/>
                      <a:pt x="3698" y="3574"/>
                      <a:pt x="3698" y="3662"/>
                    </a:cubicBezTo>
                    <a:cubicBezTo>
                      <a:pt x="3698" y="3770"/>
                      <a:pt x="3794" y="3818"/>
                      <a:pt x="4013" y="3901"/>
                    </a:cubicBezTo>
                    <a:cubicBezTo>
                      <a:pt x="4312" y="4012"/>
                      <a:pt x="4453" y="4168"/>
                      <a:pt x="4453" y="4407"/>
                    </a:cubicBezTo>
                    <a:cubicBezTo>
                      <a:pt x="4453" y="4691"/>
                      <a:pt x="4234" y="4933"/>
                      <a:pt x="3769" y="4933"/>
                    </a:cubicBezTo>
                    <a:cubicBezTo>
                      <a:pt x="3575" y="4933"/>
                      <a:pt x="3384" y="4882"/>
                      <a:pt x="3288" y="4829"/>
                    </a:cubicBezTo>
                    <a:lnTo>
                      <a:pt x="3366" y="4512"/>
                    </a:lnTo>
                    <a:cubicBezTo>
                      <a:pt x="3469" y="4565"/>
                      <a:pt x="3628" y="4618"/>
                      <a:pt x="3791" y="4618"/>
                    </a:cubicBezTo>
                    <a:cubicBezTo>
                      <a:pt x="3968" y="4618"/>
                      <a:pt x="4061" y="4545"/>
                      <a:pt x="4061" y="4434"/>
                    </a:cubicBezTo>
                    <a:cubicBezTo>
                      <a:pt x="4061" y="4329"/>
                      <a:pt x="3980" y="4268"/>
                      <a:pt x="3776" y="4195"/>
                    </a:cubicBezTo>
                    <a:close/>
                    <a:moveTo>
                      <a:pt x="3128" y="4585"/>
                    </a:moveTo>
                    <a:lnTo>
                      <a:pt x="3128" y="4907"/>
                    </a:lnTo>
                    <a:lnTo>
                      <a:pt x="2068" y="4907"/>
                    </a:lnTo>
                    <a:lnTo>
                      <a:pt x="2068" y="3212"/>
                    </a:lnTo>
                    <a:lnTo>
                      <a:pt x="2453" y="3212"/>
                    </a:lnTo>
                    <a:lnTo>
                      <a:pt x="2453" y="4585"/>
                    </a:lnTo>
                    <a:lnTo>
                      <a:pt x="3128" y="4585"/>
                    </a:lnTo>
                    <a:close/>
                    <a:moveTo>
                      <a:pt x="838" y="4907"/>
                    </a:moveTo>
                    <a:lnTo>
                      <a:pt x="401" y="4907"/>
                    </a:lnTo>
                    <a:lnTo>
                      <a:pt x="891" y="4049"/>
                    </a:lnTo>
                    <a:lnTo>
                      <a:pt x="418" y="3212"/>
                    </a:lnTo>
                    <a:lnTo>
                      <a:pt x="859" y="3212"/>
                    </a:lnTo>
                    <a:lnTo>
                      <a:pt x="1007" y="3521"/>
                    </a:lnTo>
                    <a:cubicBezTo>
                      <a:pt x="1057" y="3624"/>
                      <a:pt x="1095" y="3707"/>
                      <a:pt x="1135" y="3803"/>
                    </a:cubicBezTo>
                    <a:lnTo>
                      <a:pt x="1140" y="3803"/>
                    </a:lnTo>
                    <a:cubicBezTo>
                      <a:pt x="1181" y="3695"/>
                      <a:pt x="1213" y="3619"/>
                      <a:pt x="1256" y="3521"/>
                    </a:cubicBezTo>
                    <a:lnTo>
                      <a:pt x="1399" y="3212"/>
                    </a:lnTo>
                    <a:lnTo>
                      <a:pt x="1837" y="3212"/>
                    </a:lnTo>
                    <a:lnTo>
                      <a:pt x="1359" y="4039"/>
                    </a:lnTo>
                    <a:lnTo>
                      <a:pt x="1862" y="4907"/>
                    </a:lnTo>
                    <a:lnTo>
                      <a:pt x="1420" y="4907"/>
                    </a:lnTo>
                    <a:lnTo>
                      <a:pt x="1266" y="4600"/>
                    </a:lnTo>
                    <a:cubicBezTo>
                      <a:pt x="1203" y="4482"/>
                      <a:pt x="1163" y="4394"/>
                      <a:pt x="1115" y="4296"/>
                    </a:cubicBezTo>
                    <a:lnTo>
                      <a:pt x="1110" y="4296"/>
                    </a:lnTo>
                    <a:cubicBezTo>
                      <a:pt x="1075" y="4394"/>
                      <a:pt x="1032" y="4482"/>
                      <a:pt x="979" y="4600"/>
                    </a:cubicBezTo>
                    <a:lnTo>
                      <a:pt x="838" y="49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605" y="4907"/>
                    </a:moveTo>
                    <a:lnTo>
                      <a:pt x="5452" y="4600"/>
                    </a:lnTo>
                    <a:cubicBezTo>
                      <a:pt x="5389" y="4482"/>
                      <a:pt x="5348" y="4394"/>
                      <a:pt x="5301" y="4296"/>
                    </a:cubicBezTo>
                    <a:lnTo>
                      <a:pt x="5296" y="4296"/>
                    </a:lnTo>
                    <a:cubicBezTo>
                      <a:pt x="5260" y="4394"/>
                      <a:pt x="5218" y="4482"/>
                      <a:pt x="5165" y="4600"/>
                    </a:cubicBezTo>
                    <a:lnTo>
                      <a:pt x="5024" y="4907"/>
                    </a:lnTo>
                    <a:lnTo>
                      <a:pt x="4586" y="4907"/>
                    </a:lnTo>
                    <a:lnTo>
                      <a:pt x="5077" y="4049"/>
                    </a:lnTo>
                    <a:lnTo>
                      <a:pt x="4604" y="3212"/>
                    </a:lnTo>
                    <a:lnTo>
                      <a:pt x="5044" y="3212"/>
                    </a:lnTo>
                    <a:lnTo>
                      <a:pt x="5193" y="3521"/>
                    </a:lnTo>
                    <a:cubicBezTo>
                      <a:pt x="5243" y="3624"/>
                      <a:pt x="5280" y="3707"/>
                      <a:pt x="5321" y="3803"/>
                    </a:cubicBezTo>
                    <a:lnTo>
                      <a:pt x="5326" y="3803"/>
                    </a:lnTo>
                    <a:cubicBezTo>
                      <a:pt x="5366" y="3695"/>
                      <a:pt x="5399" y="3619"/>
                      <a:pt x="5441" y="3521"/>
                    </a:cubicBezTo>
                    <a:lnTo>
                      <a:pt x="5585" y="3212"/>
                    </a:lnTo>
                    <a:lnTo>
                      <a:pt x="6023" y="3212"/>
                    </a:lnTo>
                    <a:lnTo>
                      <a:pt x="5545" y="4039"/>
                    </a:lnTo>
                    <a:lnTo>
                      <a:pt x="6048" y="4907"/>
                    </a:lnTo>
                    <a:lnTo>
                      <a:pt x="5605" y="4907"/>
                    </a:lnTo>
                    <a:lnTo>
                      <a:pt x="5605" y="49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104" name="文本框 57">
              <a:extLst>
                <a:ext uri="{FF2B5EF4-FFF2-40B4-BE49-F238E27FC236}">
                  <a16:creationId xmlns="" xmlns:a16="http://schemas.microsoft.com/office/drawing/2014/main" id="{ABE57E0D-7FF3-420E-B250-21BCBF7EAFDB}"/>
                </a:ext>
              </a:extLst>
            </p:cNvPr>
            <p:cNvSpPr txBox="1"/>
            <p:nvPr/>
          </p:nvSpPr>
          <p:spPr>
            <a:xfrm>
              <a:off x="354320" y="5011585"/>
              <a:ext cx="69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CECEB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7459055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48700" y="888054"/>
            <a:ext cx="10376376" cy="719831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报表工具部署集算器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的方法，和普通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应用原理相同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矩形: 圆角 107"/>
          <p:cNvSpPr/>
          <p:nvPr/>
        </p:nvSpPr>
        <p:spPr bwMode="auto">
          <a:xfrm>
            <a:off x="774268" y="1556974"/>
            <a:ext cx="10502776" cy="1064360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比如在开源报表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BIRT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IDE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中部署，只需把集算器驱动复制到：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 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[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安装目录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]\plugins\org.eclipse.birt.report.data.oda.jdbc_4.6.0.v20160607212</a:t>
            </a:r>
          </a:p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配置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raqsoftConfig.xml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的方式不变，这里不再赘述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矩形: 圆角 107"/>
          <p:cNvSpPr/>
          <p:nvPr/>
        </p:nvSpPr>
        <p:spPr bwMode="auto">
          <a:xfrm>
            <a:off x="774269" y="2800261"/>
            <a:ext cx="10675098" cy="463445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有些报表工具提供了可视化界面，可更方便地指定驱动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jar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包，比如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JasperReport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774268" y="6257164"/>
            <a:ext cx="1050277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说明：上图中，</a:t>
            </a:r>
            <a:r>
              <a:rPr lang="en-US" altLang="zh-CN" sz="1600" dirty="0">
                <a:latin typeface="+mn-ea"/>
              </a:rPr>
              <a:t>raqsoftConfig.xml</a:t>
            </a:r>
            <a:r>
              <a:rPr lang="zh-CN" altLang="en-US" sz="1600" dirty="0">
                <a:latin typeface="+mn-ea"/>
              </a:rPr>
              <a:t>放置于</a:t>
            </a:r>
            <a:r>
              <a:rPr lang="en-US" altLang="zh-CN" sz="1600" dirty="0" err="1">
                <a:latin typeface="+mn-ea"/>
              </a:rPr>
              <a:t>config</a:t>
            </a:r>
            <a:r>
              <a:rPr lang="zh-CN" altLang="en-US" sz="1600" dirty="0">
                <a:latin typeface="+mn-ea"/>
              </a:rPr>
              <a:t>目录中，也可将其复制到任意</a:t>
            </a:r>
            <a:r>
              <a:rPr lang="en-US" altLang="zh-CN" sz="1600" dirty="0">
                <a:latin typeface="+mn-ea"/>
              </a:rPr>
              <a:t>jar</a:t>
            </a:r>
            <a:r>
              <a:rPr lang="zh-CN" altLang="en-US" sz="1600" dirty="0">
                <a:latin typeface="+mn-ea"/>
              </a:rPr>
              <a:t>包里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1156A2D-EE6B-4B39-96FD-C9BE1E91E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部署集算器</a:t>
            </a:r>
            <a:r>
              <a:rPr lang="en-US" altLang="zh-CN" dirty="0"/>
              <a:t>JDBC</a:t>
            </a:r>
            <a:endParaRPr lang="zh-CN" altLang="en-US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268" y="3290254"/>
            <a:ext cx="9051082" cy="2866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76883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>
            <a:spLocks/>
          </p:cNvSpPr>
          <p:nvPr/>
        </p:nvSpPr>
        <p:spPr>
          <a:xfrm>
            <a:off x="477836" y="942461"/>
            <a:ext cx="11234737" cy="718645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600" dirty="0">
                <a:solidFill>
                  <a:schemeClr val="tx1"/>
                </a:solidFill>
              </a:rPr>
              <a:t>计算中间件：应用与数据之间，独立进行计算的可编程通用软件，常用以解决松耦合、高性能、特殊源计算、多源混算、复杂逻辑等问题。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765943" y="1820157"/>
            <a:ext cx="447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/>
              <a:t>传统硬编码方案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6950022" y="1820157"/>
            <a:ext cx="44818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/>
              <a:t>集算器方案</a:t>
            </a:r>
          </a:p>
        </p:txBody>
      </p:sp>
      <p:sp>
        <p:nvSpPr>
          <p:cNvPr id="58" name="文本框 57"/>
          <p:cNvSpPr txBox="1"/>
          <p:nvPr/>
        </p:nvSpPr>
        <p:spPr>
          <a:xfrm>
            <a:off x="5192721" y="5430048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1800" b="1" dirty="0">
                <a:solidFill>
                  <a:srgbClr val="F0AB00"/>
                </a:solidFill>
              </a:rPr>
              <a:t>源数据</a:t>
            </a:r>
          </a:p>
        </p:txBody>
      </p:sp>
      <p:sp>
        <p:nvSpPr>
          <p:cNvPr id="60" name="文本框 59"/>
          <p:cNvSpPr txBox="1"/>
          <p:nvPr/>
        </p:nvSpPr>
        <p:spPr>
          <a:xfrm>
            <a:off x="5213212" y="4310181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1800" dirty="0">
                <a:solidFill>
                  <a:srgbClr val="2966DF"/>
                </a:solidFill>
              </a:rPr>
              <a:t>计算中间件</a:t>
            </a:r>
          </a:p>
        </p:txBody>
      </p:sp>
      <p:sp>
        <p:nvSpPr>
          <p:cNvPr id="64" name="文本框 63"/>
          <p:cNvSpPr txBox="1"/>
          <p:nvPr/>
        </p:nvSpPr>
        <p:spPr>
          <a:xfrm>
            <a:off x="5213114" y="2759314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sz="1800" dirty="0">
                <a:solidFill>
                  <a:srgbClr val="468BFC"/>
                </a:solidFill>
              </a:rPr>
              <a:t>前端应用</a:t>
            </a:r>
          </a:p>
        </p:txBody>
      </p:sp>
      <p:grpSp>
        <p:nvGrpSpPr>
          <p:cNvPr id="10" name="组合 9">
            <a:extLst>
              <a:ext uri="{FF2B5EF4-FFF2-40B4-BE49-F238E27FC236}">
                <a16:creationId xmlns="" xmlns:a16="http://schemas.microsoft.com/office/drawing/2014/main" id="{3C697A05-4B11-4FEB-BC71-118095FB2C13}"/>
              </a:ext>
            </a:extLst>
          </p:cNvPr>
          <p:cNvGrpSpPr/>
          <p:nvPr/>
        </p:nvGrpSpPr>
        <p:grpSpPr>
          <a:xfrm>
            <a:off x="765943" y="5251394"/>
            <a:ext cx="4475082" cy="833602"/>
            <a:chOff x="765943" y="5266300"/>
            <a:chExt cx="4475082" cy="833602"/>
          </a:xfrm>
        </p:grpSpPr>
        <p:sp>
          <p:nvSpPr>
            <p:cNvPr id="116" name="矩形 115"/>
            <p:cNvSpPr/>
            <p:nvPr/>
          </p:nvSpPr>
          <p:spPr>
            <a:xfrm>
              <a:off x="765943" y="5266300"/>
              <a:ext cx="4475082" cy="83360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zh-CN" altLang="en-US" sz="2000" b="1" dirty="0"/>
            </a:p>
          </p:txBody>
        </p:sp>
        <p:grpSp>
          <p:nvGrpSpPr>
            <p:cNvPr id="117" name="组合 116"/>
            <p:cNvGrpSpPr/>
            <p:nvPr/>
          </p:nvGrpSpPr>
          <p:grpSpPr>
            <a:xfrm>
              <a:off x="824181" y="5396132"/>
              <a:ext cx="789106" cy="674050"/>
              <a:chOff x="347847" y="6797294"/>
              <a:chExt cx="789106" cy="702246"/>
            </a:xfrm>
          </p:grpSpPr>
          <p:sp>
            <p:nvSpPr>
              <p:cNvPr id="118" name="文本框 117"/>
              <p:cNvSpPr txBox="1"/>
              <p:nvPr/>
            </p:nvSpPr>
            <p:spPr>
              <a:xfrm>
                <a:off x="347847" y="7178889"/>
                <a:ext cx="789106" cy="32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</a:rPr>
                  <a:t>Oracle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19" name="new-database_76148"/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120" name="组合 119"/>
            <p:cNvGrpSpPr/>
            <p:nvPr/>
          </p:nvGrpSpPr>
          <p:grpSpPr>
            <a:xfrm>
              <a:off x="1452416" y="5396127"/>
              <a:ext cx="876460" cy="659331"/>
              <a:chOff x="302931" y="6797294"/>
              <a:chExt cx="876460" cy="686911"/>
            </a:xfrm>
          </p:grpSpPr>
          <p:sp>
            <p:nvSpPr>
              <p:cNvPr id="121" name="文本框 120"/>
              <p:cNvSpPr txBox="1"/>
              <p:nvPr/>
            </p:nvSpPr>
            <p:spPr>
              <a:xfrm>
                <a:off x="302931" y="7163553"/>
                <a:ext cx="876460" cy="32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bg1"/>
                    </a:solidFill>
                  </a:rPr>
                  <a:t>mySQL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122" name="new-database_76148"/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123" name="组合 122"/>
            <p:cNvGrpSpPr/>
            <p:nvPr/>
          </p:nvGrpSpPr>
          <p:grpSpPr>
            <a:xfrm>
              <a:off x="3146883" y="5359687"/>
              <a:ext cx="1098680" cy="706583"/>
              <a:chOff x="5617321" y="5176235"/>
              <a:chExt cx="1098680" cy="706583"/>
            </a:xfrm>
          </p:grpSpPr>
          <p:sp>
            <p:nvSpPr>
              <p:cNvPr id="124" name="文本框 57">
                <a:extLst>
                  <a:ext uri="{FF2B5EF4-FFF2-40B4-BE49-F238E27FC236}">
                    <a16:creationId xmlns="" xmlns:a16="http://schemas.microsoft.com/office/drawing/2014/main" id="{4E4DFA91-B6BF-4743-B7BF-07AF46F15A0C}"/>
                  </a:ext>
                </a:extLst>
              </p:cNvPr>
              <p:cNvSpPr txBox="1"/>
              <p:nvPr/>
            </p:nvSpPr>
            <p:spPr>
              <a:xfrm>
                <a:off x="5617321" y="5575041"/>
                <a:ext cx="1098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hadoop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125" name="Picture 5" descr="C:\Users\Mars\Downloads\数据文件.png">
                <a:extLst>
                  <a:ext uri="{FF2B5EF4-FFF2-40B4-BE49-F238E27FC236}">
                    <a16:creationId xmlns="" xmlns:a16="http://schemas.microsoft.com/office/drawing/2014/main" id="{E9B910F2-9B1D-44B6-9696-DF4E804A1EF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350" y="5176235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26" name="组合 125"/>
            <p:cNvGrpSpPr/>
            <p:nvPr/>
          </p:nvGrpSpPr>
          <p:grpSpPr>
            <a:xfrm>
              <a:off x="3924917" y="5381487"/>
              <a:ext cx="1200602" cy="688695"/>
              <a:chOff x="6651306" y="5240210"/>
              <a:chExt cx="1200602" cy="688695"/>
            </a:xfrm>
          </p:grpSpPr>
          <p:pic>
            <p:nvPicPr>
              <p:cNvPr id="127" name="Picture 3" descr="C:\Users\Mars\Downloads\hdfs.png">
                <a:extLst>
                  <a:ext uri="{FF2B5EF4-FFF2-40B4-BE49-F238E27FC236}">
                    <a16:creationId xmlns="" xmlns:a16="http://schemas.microsoft.com/office/drawing/2014/main" id="{98001FAD-7F82-4457-B20F-74990CDBDD37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1765" y="5240210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28" name="文本框 57">
                <a:extLst>
                  <a:ext uri="{FF2B5EF4-FFF2-40B4-BE49-F238E27FC236}">
                    <a16:creationId xmlns="" xmlns:a16="http://schemas.microsoft.com/office/drawing/2014/main" id="{4E4DFA91-B6BF-4743-B7BF-07AF46F15A0C}"/>
                  </a:ext>
                </a:extLst>
              </p:cNvPr>
              <p:cNvSpPr txBox="1"/>
              <p:nvPr/>
            </p:nvSpPr>
            <p:spPr>
              <a:xfrm>
                <a:off x="6651306" y="5618222"/>
                <a:ext cx="1200602" cy="31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Web Service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29" name="txt-file-symbol_28878"/>
            <p:cNvSpPr>
              <a:spLocks noChangeAspect="1"/>
            </p:cNvSpPr>
            <p:nvPr/>
          </p:nvSpPr>
          <p:spPr bwMode="auto">
            <a:xfrm>
              <a:off x="2717907" y="5404971"/>
              <a:ext cx="339709" cy="383023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2286 w 6474"/>
                <a:gd name="T37" fmla="*/ 3001 h 7311"/>
                <a:gd name="T38" fmla="*/ 3029 w 6474"/>
                <a:gd name="T39" fmla="*/ 3391 h 7311"/>
                <a:gd name="T40" fmla="*/ 3198 w 6474"/>
                <a:gd name="T41" fmla="*/ 3747 h 7311"/>
                <a:gd name="T42" fmla="*/ 3525 w 6474"/>
                <a:gd name="T43" fmla="*/ 3001 h 7311"/>
                <a:gd name="T44" fmla="*/ 3474 w 6474"/>
                <a:gd name="T45" fmla="*/ 4045 h 7311"/>
                <a:gd name="T46" fmla="*/ 3550 w 6474"/>
                <a:gd name="T47" fmla="*/ 5141 h 7311"/>
                <a:gd name="T48" fmla="*/ 3166 w 6474"/>
                <a:gd name="T49" fmla="*/ 4369 h 7311"/>
                <a:gd name="T50" fmla="*/ 2994 w 6474"/>
                <a:gd name="T51" fmla="*/ 4754 h 7311"/>
                <a:gd name="T52" fmla="*/ 2264 w 6474"/>
                <a:gd name="T53" fmla="*/ 5141 h 7311"/>
                <a:gd name="T54" fmla="*/ 2286 w 6474"/>
                <a:gd name="T55" fmla="*/ 3001 h 7311"/>
                <a:gd name="T56" fmla="*/ 463 w 6474"/>
                <a:gd name="T57" fmla="*/ 3001 h 7311"/>
                <a:gd name="T58" fmla="*/ 2108 w 6474"/>
                <a:gd name="T59" fmla="*/ 3407 h 7311"/>
                <a:gd name="T60" fmla="*/ 1524 w 6474"/>
                <a:gd name="T61" fmla="*/ 5141 h 7311"/>
                <a:gd name="T62" fmla="*/ 1038 w 6474"/>
                <a:gd name="T63" fmla="*/ 3407 h 7311"/>
                <a:gd name="T64" fmla="*/ 5602 w 6474"/>
                <a:gd name="T65" fmla="*/ 6946 h 7311"/>
                <a:gd name="T66" fmla="*/ 872 w 6474"/>
                <a:gd name="T67" fmla="*/ 5565 h 7311"/>
                <a:gd name="T68" fmla="*/ 5602 w 6474"/>
                <a:gd name="T69" fmla="*/ 6946 h 7311"/>
                <a:gd name="T70" fmla="*/ 5288 w 6474"/>
                <a:gd name="T71" fmla="*/ 3407 h 7311"/>
                <a:gd name="T72" fmla="*/ 4802 w 6474"/>
                <a:gd name="T73" fmla="*/ 5141 h 7311"/>
                <a:gd name="T74" fmla="*/ 4227 w 6474"/>
                <a:gd name="T75" fmla="*/ 3407 h 7311"/>
                <a:gd name="T76" fmla="*/ 5872 w 6474"/>
                <a:gd name="T77" fmla="*/ 3001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9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2286" y="3001"/>
                  </a:moveTo>
                  <a:lnTo>
                    <a:pt x="2842" y="3001"/>
                  </a:lnTo>
                  <a:lnTo>
                    <a:pt x="3029" y="3391"/>
                  </a:lnTo>
                  <a:cubicBezTo>
                    <a:pt x="3093" y="3521"/>
                    <a:pt x="3141" y="3626"/>
                    <a:pt x="3191" y="3747"/>
                  </a:cubicBezTo>
                  <a:lnTo>
                    <a:pt x="3198" y="3747"/>
                  </a:lnTo>
                  <a:cubicBezTo>
                    <a:pt x="3248" y="3610"/>
                    <a:pt x="3290" y="3515"/>
                    <a:pt x="3344" y="3391"/>
                  </a:cubicBezTo>
                  <a:lnTo>
                    <a:pt x="3525" y="3001"/>
                  </a:lnTo>
                  <a:lnTo>
                    <a:pt x="4078" y="3001"/>
                  </a:lnTo>
                  <a:lnTo>
                    <a:pt x="3474" y="4045"/>
                  </a:lnTo>
                  <a:lnTo>
                    <a:pt x="4109" y="5141"/>
                  </a:lnTo>
                  <a:lnTo>
                    <a:pt x="3550" y="5141"/>
                  </a:lnTo>
                  <a:lnTo>
                    <a:pt x="3357" y="4754"/>
                  </a:lnTo>
                  <a:cubicBezTo>
                    <a:pt x="3277" y="4604"/>
                    <a:pt x="3226" y="4493"/>
                    <a:pt x="3166" y="4369"/>
                  </a:cubicBezTo>
                  <a:lnTo>
                    <a:pt x="3160" y="4369"/>
                  </a:lnTo>
                  <a:cubicBezTo>
                    <a:pt x="3115" y="4493"/>
                    <a:pt x="3061" y="4604"/>
                    <a:pt x="2994" y="4754"/>
                  </a:cubicBezTo>
                  <a:lnTo>
                    <a:pt x="2817" y="5141"/>
                  </a:lnTo>
                  <a:lnTo>
                    <a:pt x="2264" y="5141"/>
                  </a:lnTo>
                  <a:lnTo>
                    <a:pt x="2883" y="4058"/>
                  </a:lnTo>
                  <a:lnTo>
                    <a:pt x="2286" y="3001"/>
                  </a:lnTo>
                  <a:close/>
                  <a:moveTo>
                    <a:pt x="463" y="3407"/>
                  </a:moveTo>
                  <a:lnTo>
                    <a:pt x="463" y="3001"/>
                  </a:lnTo>
                  <a:lnTo>
                    <a:pt x="2108" y="3001"/>
                  </a:lnTo>
                  <a:lnTo>
                    <a:pt x="2108" y="3407"/>
                  </a:lnTo>
                  <a:lnTo>
                    <a:pt x="1524" y="3407"/>
                  </a:lnTo>
                  <a:lnTo>
                    <a:pt x="1524" y="5141"/>
                  </a:lnTo>
                  <a:lnTo>
                    <a:pt x="1038" y="5141"/>
                  </a:lnTo>
                  <a:lnTo>
                    <a:pt x="1038" y="3407"/>
                  </a:lnTo>
                  <a:lnTo>
                    <a:pt x="463" y="34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872" y="3407"/>
                  </a:moveTo>
                  <a:lnTo>
                    <a:pt x="5288" y="3407"/>
                  </a:lnTo>
                  <a:lnTo>
                    <a:pt x="5288" y="5141"/>
                  </a:lnTo>
                  <a:lnTo>
                    <a:pt x="4802" y="5141"/>
                  </a:lnTo>
                  <a:lnTo>
                    <a:pt x="4802" y="3407"/>
                  </a:lnTo>
                  <a:lnTo>
                    <a:pt x="4227" y="3407"/>
                  </a:lnTo>
                  <a:lnTo>
                    <a:pt x="4227" y="3001"/>
                  </a:lnTo>
                  <a:lnTo>
                    <a:pt x="5872" y="3001"/>
                  </a:lnTo>
                  <a:lnTo>
                    <a:pt x="5872" y="34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0" name="xlsx-file-format-extension_28841"/>
            <p:cNvSpPr>
              <a:spLocks noChangeAspect="1"/>
            </p:cNvSpPr>
            <p:nvPr/>
          </p:nvSpPr>
          <p:spPr bwMode="auto">
            <a:xfrm>
              <a:off x="2272592" y="5403963"/>
              <a:ext cx="341594" cy="385150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3776 w 6474"/>
                <a:gd name="T37" fmla="*/ 4195 h 7311"/>
                <a:gd name="T38" fmla="*/ 3952 w 6474"/>
                <a:gd name="T39" fmla="*/ 3184 h 7311"/>
                <a:gd name="T40" fmla="*/ 4300 w 6474"/>
                <a:gd name="T41" fmla="*/ 3579 h 7311"/>
                <a:gd name="T42" fmla="*/ 3698 w 6474"/>
                <a:gd name="T43" fmla="*/ 3662 h 7311"/>
                <a:gd name="T44" fmla="*/ 4453 w 6474"/>
                <a:gd name="T45" fmla="*/ 4407 h 7311"/>
                <a:gd name="T46" fmla="*/ 3288 w 6474"/>
                <a:gd name="T47" fmla="*/ 4829 h 7311"/>
                <a:gd name="T48" fmla="*/ 3791 w 6474"/>
                <a:gd name="T49" fmla="*/ 4618 h 7311"/>
                <a:gd name="T50" fmla="*/ 3776 w 6474"/>
                <a:gd name="T51" fmla="*/ 4195 h 7311"/>
                <a:gd name="T52" fmla="*/ 3128 w 6474"/>
                <a:gd name="T53" fmla="*/ 4907 h 7311"/>
                <a:gd name="T54" fmla="*/ 2068 w 6474"/>
                <a:gd name="T55" fmla="*/ 3212 h 7311"/>
                <a:gd name="T56" fmla="*/ 2453 w 6474"/>
                <a:gd name="T57" fmla="*/ 4585 h 7311"/>
                <a:gd name="T58" fmla="*/ 838 w 6474"/>
                <a:gd name="T59" fmla="*/ 4907 h 7311"/>
                <a:gd name="T60" fmla="*/ 891 w 6474"/>
                <a:gd name="T61" fmla="*/ 4049 h 7311"/>
                <a:gd name="T62" fmla="*/ 859 w 6474"/>
                <a:gd name="T63" fmla="*/ 3212 h 7311"/>
                <a:gd name="T64" fmla="*/ 1135 w 6474"/>
                <a:gd name="T65" fmla="*/ 3803 h 7311"/>
                <a:gd name="T66" fmla="*/ 1256 w 6474"/>
                <a:gd name="T67" fmla="*/ 3521 h 7311"/>
                <a:gd name="T68" fmla="*/ 1837 w 6474"/>
                <a:gd name="T69" fmla="*/ 3212 h 7311"/>
                <a:gd name="T70" fmla="*/ 1862 w 6474"/>
                <a:gd name="T71" fmla="*/ 4907 h 7311"/>
                <a:gd name="T72" fmla="*/ 1266 w 6474"/>
                <a:gd name="T73" fmla="*/ 4600 h 7311"/>
                <a:gd name="T74" fmla="*/ 1110 w 6474"/>
                <a:gd name="T75" fmla="*/ 4296 h 7311"/>
                <a:gd name="T76" fmla="*/ 838 w 6474"/>
                <a:gd name="T77" fmla="*/ 4907 h 7311"/>
                <a:gd name="T78" fmla="*/ 872 w 6474"/>
                <a:gd name="T79" fmla="*/ 6946 h 7311"/>
                <a:gd name="T80" fmla="*/ 5602 w 6474"/>
                <a:gd name="T81" fmla="*/ 5565 h 7311"/>
                <a:gd name="T82" fmla="*/ 5605 w 6474"/>
                <a:gd name="T83" fmla="*/ 4907 h 7311"/>
                <a:gd name="T84" fmla="*/ 5301 w 6474"/>
                <a:gd name="T85" fmla="*/ 4296 h 7311"/>
                <a:gd name="T86" fmla="*/ 5165 w 6474"/>
                <a:gd name="T87" fmla="*/ 4600 h 7311"/>
                <a:gd name="T88" fmla="*/ 4586 w 6474"/>
                <a:gd name="T89" fmla="*/ 4907 h 7311"/>
                <a:gd name="T90" fmla="*/ 4604 w 6474"/>
                <a:gd name="T91" fmla="*/ 3212 h 7311"/>
                <a:gd name="T92" fmla="*/ 5193 w 6474"/>
                <a:gd name="T93" fmla="*/ 3521 h 7311"/>
                <a:gd name="T94" fmla="*/ 5326 w 6474"/>
                <a:gd name="T95" fmla="*/ 3803 h 7311"/>
                <a:gd name="T96" fmla="*/ 5585 w 6474"/>
                <a:gd name="T97" fmla="*/ 3212 h 7311"/>
                <a:gd name="T98" fmla="*/ 5545 w 6474"/>
                <a:gd name="T99" fmla="*/ 4039 h 7311"/>
                <a:gd name="T100" fmla="*/ 5605 w 6474"/>
                <a:gd name="T101" fmla="*/ 4907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8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3776" y="4195"/>
                  </a:moveTo>
                  <a:cubicBezTo>
                    <a:pt x="3495" y="4097"/>
                    <a:pt x="3311" y="3942"/>
                    <a:pt x="3311" y="3695"/>
                  </a:cubicBezTo>
                  <a:cubicBezTo>
                    <a:pt x="3311" y="3406"/>
                    <a:pt x="3552" y="3184"/>
                    <a:pt x="3952" y="3184"/>
                  </a:cubicBezTo>
                  <a:cubicBezTo>
                    <a:pt x="4144" y="3184"/>
                    <a:pt x="4284" y="3224"/>
                    <a:pt x="4385" y="3270"/>
                  </a:cubicBezTo>
                  <a:lnTo>
                    <a:pt x="4300" y="3579"/>
                  </a:lnTo>
                  <a:cubicBezTo>
                    <a:pt x="4232" y="3546"/>
                    <a:pt x="4111" y="3499"/>
                    <a:pt x="3945" y="3499"/>
                  </a:cubicBezTo>
                  <a:cubicBezTo>
                    <a:pt x="3779" y="3499"/>
                    <a:pt x="3698" y="3574"/>
                    <a:pt x="3698" y="3662"/>
                  </a:cubicBezTo>
                  <a:cubicBezTo>
                    <a:pt x="3698" y="3770"/>
                    <a:pt x="3794" y="3818"/>
                    <a:pt x="4013" y="3901"/>
                  </a:cubicBezTo>
                  <a:cubicBezTo>
                    <a:pt x="4312" y="4012"/>
                    <a:pt x="4453" y="4168"/>
                    <a:pt x="4453" y="4407"/>
                  </a:cubicBezTo>
                  <a:cubicBezTo>
                    <a:pt x="4453" y="4691"/>
                    <a:pt x="4234" y="4933"/>
                    <a:pt x="3769" y="4933"/>
                  </a:cubicBezTo>
                  <a:cubicBezTo>
                    <a:pt x="3575" y="4933"/>
                    <a:pt x="3384" y="4882"/>
                    <a:pt x="3288" y="4829"/>
                  </a:cubicBezTo>
                  <a:lnTo>
                    <a:pt x="3366" y="4512"/>
                  </a:lnTo>
                  <a:cubicBezTo>
                    <a:pt x="3469" y="4565"/>
                    <a:pt x="3628" y="4618"/>
                    <a:pt x="3791" y="4618"/>
                  </a:cubicBezTo>
                  <a:cubicBezTo>
                    <a:pt x="3968" y="4618"/>
                    <a:pt x="4061" y="4545"/>
                    <a:pt x="4061" y="4434"/>
                  </a:cubicBezTo>
                  <a:cubicBezTo>
                    <a:pt x="4061" y="4329"/>
                    <a:pt x="3980" y="4268"/>
                    <a:pt x="3776" y="4195"/>
                  </a:cubicBezTo>
                  <a:close/>
                  <a:moveTo>
                    <a:pt x="3128" y="4585"/>
                  </a:moveTo>
                  <a:lnTo>
                    <a:pt x="3128" y="4907"/>
                  </a:lnTo>
                  <a:lnTo>
                    <a:pt x="2068" y="4907"/>
                  </a:lnTo>
                  <a:lnTo>
                    <a:pt x="2068" y="3212"/>
                  </a:lnTo>
                  <a:lnTo>
                    <a:pt x="2453" y="3212"/>
                  </a:lnTo>
                  <a:lnTo>
                    <a:pt x="2453" y="4585"/>
                  </a:lnTo>
                  <a:lnTo>
                    <a:pt x="3128" y="4585"/>
                  </a:lnTo>
                  <a:close/>
                  <a:moveTo>
                    <a:pt x="838" y="4907"/>
                  </a:moveTo>
                  <a:lnTo>
                    <a:pt x="401" y="4907"/>
                  </a:lnTo>
                  <a:lnTo>
                    <a:pt x="891" y="4049"/>
                  </a:lnTo>
                  <a:lnTo>
                    <a:pt x="418" y="3212"/>
                  </a:lnTo>
                  <a:lnTo>
                    <a:pt x="859" y="3212"/>
                  </a:lnTo>
                  <a:lnTo>
                    <a:pt x="1007" y="3521"/>
                  </a:lnTo>
                  <a:cubicBezTo>
                    <a:pt x="1057" y="3624"/>
                    <a:pt x="1095" y="3707"/>
                    <a:pt x="1135" y="3803"/>
                  </a:cubicBezTo>
                  <a:lnTo>
                    <a:pt x="1140" y="3803"/>
                  </a:lnTo>
                  <a:cubicBezTo>
                    <a:pt x="1181" y="3695"/>
                    <a:pt x="1213" y="3619"/>
                    <a:pt x="1256" y="3521"/>
                  </a:cubicBezTo>
                  <a:lnTo>
                    <a:pt x="1399" y="3212"/>
                  </a:lnTo>
                  <a:lnTo>
                    <a:pt x="1837" y="3212"/>
                  </a:lnTo>
                  <a:lnTo>
                    <a:pt x="1359" y="4039"/>
                  </a:lnTo>
                  <a:lnTo>
                    <a:pt x="1862" y="4907"/>
                  </a:lnTo>
                  <a:lnTo>
                    <a:pt x="1420" y="4907"/>
                  </a:lnTo>
                  <a:lnTo>
                    <a:pt x="1266" y="4600"/>
                  </a:lnTo>
                  <a:cubicBezTo>
                    <a:pt x="1203" y="4482"/>
                    <a:pt x="1163" y="4394"/>
                    <a:pt x="1115" y="4296"/>
                  </a:cubicBezTo>
                  <a:lnTo>
                    <a:pt x="1110" y="4296"/>
                  </a:lnTo>
                  <a:cubicBezTo>
                    <a:pt x="1075" y="4394"/>
                    <a:pt x="1032" y="4482"/>
                    <a:pt x="979" y="4600"/>
                  </a:cubicBezTo>
                  <a:lnTo>
                    <a:pt x="838" y="49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605" y="4907"/>
                  </a:moveTo>
                  <a:lnTo>
                    <a:pt x="5452" y="4600"/>
                  </a:lnTo>
                  <a:cubicBezTo>
                    <a:pt x="5389" y="4482"/>
                    <a:pt x="5348" y="4394"/>
                    <a:pt x="5301" y="4296"/>
                  </a:cubicBezTo>
                  <a:lnTo>
                    <a:pt x="5296" y="4296"/>
                  </a:lnTo>
                  <a:cubicBezTo>
                    <a:pt x="5260" y="4394"/>
                    <a:pt x="5218" y="4482"/>
                    <a:pt x="5165" y="4600"/>
                  </a:cubicBezTo>
                  <a:lnTo>
                    <a:pt x="5024" y="4907"/>
                  </a:lnTo>
                  <a:lnTo>
                    <a:pt x="4586" y="4907"/>
                  </a:lnTo>
                  <a:lnTo>
                    <a:pt x="5077" y="4049"/>
                  </a:lnTo>
                  <a:lnTo>
                    <a:pt x="4604" y="3212"/>
                  </a:lnTo>
                  <a:lnTo>
                    <a:pt x="5044" y="3212"/>
                  </a:lnTo>
                  <a:lnTo>
                    <a:pt x="5193" y="3521"/>
                  </a:lnTo>
                  <a:cubicBezTo>
                    <a:pt x="5243" y="3624"/>
                    <a:pt x="5280" y="3707"/>
                    <a:pt x="5321" y="3803"/>
                  </a:cubicBezTo>
                  <a:lnTo>
                    <a:pt x="5326" y="3803"/>
                  </a:lnTo>
                  <a:cubicBezTo>
                    <a:pt x="5366" y="3695"/>
                    <a:pt x="5399" y="3619"/>
                    <a:pt x="5441" y="3521"/>
                  </a:cubicBezTo>
                  <a:lnTo>
                    <a:pt x="5585" y="3212"/>
                  </a:lnTo>
                  <a:lnTo>
                    <a:pt x="6023" y="3212"/>
                  </a:lnTo>
                  <a:lnTo>
                    <a:pt x="5545" y="4039"/>
                  </a:lnTo>
                  <a:lnTo>
                    <a:pt x="6048" y="4907"/>
                  </a:lnTo>
                  <a:lnTo>
                    <a:pt x="5605" y="4907"/>
                  </a:lnTo>
                  <a:lnTo>
                    <a:pt x="5605" y="49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31" name="文本框 130"/>
          <p:cNvSpPr txBox="1"/>
          <p:nvPr/>
        </p:nvSpPr>
        <p:spPr>
          <a:xfrm>
            <a:off x="843816" y="6266287"/>
            <a:ext cx="10502776" cy="4177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1600" dirty="0"/>
              <a:t>说明：本文重点讲主流的</a:t>
            </a:r>
            <a:r>
              <a:rPr lang="zh-CN" altLang="en-US" sz="1600" dirty="0">
                <a:solidFill>
                  <a:srgbClr val="FF0000"/>
                </a:solidFill>
              </a:rPr>
              <a:t>嵌入式、</a:t>
            </a:r>
            <a:r>
              <a:rPr lang="en-US" altLang="zh-CN" sz="1600" dirty="0">
                <a:solidFill>
                  <a:srgbClr val="FF0000"/>
                </a:solidFill>
              </a:rPr>
              <a:t>JAVA</a:t>
            </a:r>
            <a:r>
              <a:rPr lang="zh-CN" altLang="en-US" sz="1600" dirty="0">
                <a:solidFill>
                  <a:srgbClr val="FF0000"/>
                </a:solidFill>
              </a:rPr>
              <a:t>应用</a:t>
            </a:r>
            <a:r>
              <a:rPr lang="zh-CN" altLang="en-US" sz="1600" dirty="0"/>
              <a:t>架构，集算器也支持</a:t>
            </a:r>
            <a:r>
              <a:rPr lang="zh-CN" altLang="en-US" sz="1600" dirty="0">
                <a:solidFill>
                  <a:srgbClr val="FF0000"/>
                </a:solidFill>
              </a:rPr>
              <a:t>独立式、非</a:t>
            </a:r>
            <a:r>
              <a:rPr lang="en-US" altLang="zh-CN" sz="1600" dirty="0">
                <a:solidFill>
                  <a:srgbClr val="FF0000"/>
                </a:solidFill>
              </a:rPr>
              <a:t>JAVA</a:t>
            </a:r>
            <a:r>
              <a:rPr lang="zh-CN" altLang="en-US" sz="1600" dirty="0">
                <a:solidFill>
                  <a:srgbClr val="FF0000"/>
                </a:solidFill>
              </a:rPr>
              <a:t>应用</a:t>
            </a:r>
            <a:r>
              <a:rPr lang="zh-CN" altLang="en-US" sz="1600" dirty="0"/>
              <a:t>架构。</a:t>
            </a:r>
            <a:endParaRPr lang="en-US" altLang="zh-CN" sz="1600" dirty="0"/>
          </a:p>
        </p:txBody>
      </p:sp>
      <p:sp>
        <p:nvSpPr>
          <p:cNvPr id="132" name="标题 1"/>
          <p:cNvSpPr>
            <a:spLocks noGrp="1"/>
          </p:cNvSpPr>
          <p:nvPr>
            <p:ph type="title"/>
          </p:nvPr>
        </p:nvSpPr>
        <p:spPr>
          <a:xfrm>
            <a:off x="4728859" y="1"/>
            <a:ext cx="2732693" cy="693738"/>
          </a:xfrm>
          <a:solidFill>
            <a:srgbClr val="2966DF"/>
          </a:solidFill>
        </p:spPr>
        <p:txBody>
          <a:bodyPr wrap="square" rtlCol="0">
            <a:noAutofit/>
          </a:bodyPr>
          <a:lstStyle/>
          <a:p>
            <a:pPr>
              <a:spcBef>
                <a:spcPts val="600"/>
              </a:spcBef>
            </a:pPr>
            <a:r>
              <a:rPr lang="zh-CN" altLang="en-US" sz="3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架构对比</a:t>
            </a:r>
          </a:p>
        </p:txBody>
      </p:sp>
      <p:grpSp>
        <p:nvGrpSpPr>
          <p:cNvPr id="9" name="组合 8">
            <a:extLst>
              <a:ext uri="{FF2B5EF4-FFF2-40B4-BE49-F238E27FC236}">
                <a16:creationId xmlns="" xmlns:a16="http://schemas.microsoft.com/office/drawing/2014/main" id="{77591708-B057-4626-A287-D6AF6DD0A805}"/>
              </a:ext>
            </a:extLst>
          </p:cNvPr>
          <p:cNvGrpSpPr/>
          <p:nvPr/>
        </p:nvGrpSpPr>
        <p:grpSpPr>
          <a:xfrm>
            <a:off x="768720" y="2353078"/>
            <a:ext cx="4482475" cy="2792146"/>
            <a:chOff x="768720" y="2353078"/>
            <a:chExt cx="4482475" cy="2792146"/>
          </a:xfrm>
        </p:grpSpPr>
        <p:sp>
          <p:nvSpPr>
            <p:cNvPr id="98" name="矩形 97"/>
            <p:cNvSpPr/>
            <p:nvPr/>
          </p:nvSpPr>
          <p:spPr>
            <a:xfrm>
              <a:off x="768720" y="2353078"/>
              <a:ext cx="4482475" cy="1483662"/>
            </a:xfrm>
            <a:prstGeom prst="rect">
              <a:avLst/>
            </a:prstGeom>
            <a:solidFill>
              <a:srgbClr val="468BFC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200">
                <a:spcAft>
                  <a:spcPct val="35000"/>
                </a:spcAft>
              </a:pPr>
              <a:endParaRPr lang="zh-CN" altLang="en-US" sz="1600" b="1" kern="0" dirty="0">
                <a:solidFill>
                  <a:sysClr val="window" lastClr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endParaRPr>
            </a:p>
          </p:txBody>
        </p:sp>
        <p:sp>
          <p:nvSpPr>
            <p:cNvPr id="99" name="矩形 98"/>
            <p:cNvSpPr/>
            <p:nvPr/>
          </p:nvSpPr>
          <p:spPr>
            <a:xfrm>
              <a:off x="768720" y="3840652"/>
              <a:ext cx="4482475" cy="1304572"/>
            </a:xfrm>
            <a:prstGeom prst="rect">
              <a:avLst/>
            </a:prstGeom>
            <a:solidFill>
              <a:srgbClr val="2966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800" b="1" dirty="0">
                  <a:solidFill>
                    <a:schemeClr val="lt1"/>
                  </a:solidFill>
                </a:rPr>
                <a:t> </a:t>
              </a:r>
              <a:endParaRPr lang="zh-CN" altLang="en-US" sz="1800" b="1" dirty="0">
                <a:solidFill>
                  <a:schemeClr val="lt1"/>
                </a:solidFill>
              </a:endParaRPr>
            </a:p>
          </p:txBody>
        </p:sp>
        <p:sp>
          <p:nvSpPr>
            <p:cNvPr id="100" name="矩形 99"/>
            <p:cNvSpPr/>
            <p:nvPr/>
          </p:nvSpPr>
          <p:spPr>
            <a:xfrm>
              <a:off x="1795276" y="2416956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桌面应用</a:t>
              </a:r>
            </a:p>
          </p:txBody>
        </p:sp>
        <p:sp>
          <p:nvSpPr>
            <p:cNvPr id="102" name="矩形 101"/>
            <p:cNvSpPr/>
            <p:nvPr/>
          </p:nvSpPr>
          <p:spPr>
            <a:xfrm>
              <a:off x="862158" y="4000565"/>
              <a:ext cx="4287943" cy="54543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业务逻辑</a:t>
              </a:r>
            </a:p>
          </p:txBody>
        </p:sp>
        <p:sp>
          <p:nvSpPr>
            <p:cNvPr id="104" name="矩形 103"/>
            <p:cNvSpPr/>
            <p:nvPr/>
          </p:nvSpPr>
          <p:spPr>
            <a:xfrm>
              <a:off x="1815193" y="4109771"/>
              <a:ext cx="1361186" cy="360415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硬编码</a:t>
              </a:r>
            </a:p>
          </p:txBody>
        </p:sp>
        <p:sp>
          <p:nvSpPr>
            <p:cNvPr id="107" name="矩形 106"/>
            <p:cNvSpPr/>
            <p:nvPr/>
          </p:nvSpPr>
          <p:spPr>
            <a:xfrm>
              <a:off x="859610" y="4652630"/>
              <a:ext cx="4290491" cy="38840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取数接口</a:t>
              </a:r>
            </a:p>
          </p:txBody>
        </p:sp>
        <p:sp>
          <p:nvSpPr>
            <p:cNvPr id="108" name="矩形 107"/>
            <p:cNvSpPr/>
            <p:nvPr/>
          </p:nvSpPr>
          <p:spPr>
            <a:xfrm>
              <a:off x="1815193" y="4717852"/>
              <a:ext cx="1361186" cy="280465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JDBC</a:t>
              </a:r>
              <a:endParaRPr lang="zh-CN" altLang="en-US" sz="1400" dirty="0"/>
            </a:p>
          </p:txBody>
        </p:sp>
        <p:sp>
          <p:nvSpPr>
            <p:cNvPr id="109" name="矩形 108"/>
            <p:cNvSpPr/>
            <p:nvPr/>
          </p:nvSpPr>
          <p:spPr>
            <a:xfrm>
              <a:off x="3507114" y="4717852"/>
              <a:ext cx="1536524" cy="280465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硬编码</a:t>
              </a:r>
            </a:p>
          </p:txBody>
        </p:sp>
        <p:sp>
          <p:nvSpPr>
            <p:cNvPr id="111" name="矩形 110"/>
            <p:cNvSpPr/>
            <p:nvPr/>
          </p:nvSpPr>
          <p:spPr>
            <a:xfrm>
              <a:off x="3805102" y="2413357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 Web</a:t>
              </a:r>
              <a:r>
                <a:rPr lang="zh-CN" altLang="en-US" sz="1400" dirty="0"/>
                <a:t>应用</a:t>
              </a:r>
            </a:p>
          </p:txBody>
        </p:sp>
        <p:sp>
          <p:nvSpPr>
            <p:cNvPr id="113" name="矩形 112"/>
            <p:cNvSpPr/>
            <p:nvPr/>
          </p:nvSpPr>
          <p:spPr>
            <a:xfrm>
              <a:off x="862158" y="3128075"/>
              <a:ext cx="4324047" cy="618890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查询接口</a:t>
              </a:r>
            </a:p>
          </p:txBody>
        </p:sp>
        <p:sp>
          <p:nvSpPr>
            <p:cNvPr id="114" name="矩形 113"/>
            <p:cNvSpPr/>
            <p:nvPr/>
          </p:nvSpPr>
          <p:spPr>
            <a:xfrm>
              <a:off x="1820950" y="3269010"/>
              <a:ext cx="3222378" cy="380702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硬编码类调用</a:t>
              </a:r>
            </a:p>
          </p:txBody>
        </p:sp>
        <p:sp>
          <p:nvSpPr>
            <p:cNvPr id="75" name="矩形 74"/>
            <p:cNvSpPr/>
            <p:nvPr/>
          </p:nvSpPr>
          <p:spPr>
            <a:xfrm>
              <a:off x="3507114" y="4125157"/>
              <a:ext cx="1536524" cy="329165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硬编码</a:t>
              </a:r>
            </a:p>
          </p:txBody>
        </p:sp>
      </p:grpSp>
      <p:grpSp>
        <p:nvGrpSpPr>
          <p:cNvPr id="4" name="组合 3">
            <a:extLst>
              <a:ext uri="{FF2B5EF4-FFF2-40B4-BE49-F238E27FC236}">
                <a16:creationId xmlns="" xmlns:a16="http://schemas.microsoft.com/office/drawing/2014/main" id="{CE744491-60C1-41F5-A83C-39EA6F730366}"/>
              </a:ext>
            </a:extLst>
          </p:cNvPr>
          <p:cNvGrpSpPr/>
          <p:nvPr/>
        </p:nvGrpSpPr>
        <p:grpSpPr>
          <a:xfrm>
            <a:off x="6949389" y="5251394"/>
            <a:ext cx="4475082" cy="833602"/>
            <a:chOff x="2290462" y="5173355"/>
            <a:chExt cx="4475082" cy="833602"/>
          </a:xfrm>
        </p:grpSpPr>
        <p:sp>
          <p:nvSpPr>
            <p:cNvPr id="73" name="矩形 72">
              <a:extLst>
                <a:ext uri="{FF2B5EF4-FFF2-40B4-BE49-F238E27FC236}">
                  <a16:creationId xmlns="" xmlns:a16="http://schemas.microsoft.com/office/drawing/2014/main" id="{2ED0C120-CB3C-456A-9A25-1DB88079CFB6}"/>
                </a:ext>
              </a:extLst>
            </p:cNvPr>
            <p:cNvSpPr/>
            <p:nvPr/>
          </p:nvSpPr>
          <p:spPr>
            <a:xfrm>
              <a:off x="2290462" y="5173355"/>
              <a:ext cx="4475082" cy="83360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zh-CN" altLang="en-US" sz="2000" b="1" dirty="0"/>
            </a:p>
          </p:txBody>
        </p:sp>
        <p:grpSp>
          <p:nvGrpSpPr>
            <p:cNvPr id="76" name="组合 75">
              <a:extLst>
                <a:ext uri="{FF2B5EF4-FFF2-40B4-BE49-F238E27FC236}">
                  <a16:creationId xmlns="" xmlns:a16="http://schemas.microsoft.com/office/drawing/2014/main" id="{6B1DBE73-37D9-441D-920A-99945041A438}"/>
                </a:ext>
              </a:extLst>
            </p:cNvPr>
            <p:cNvGrpSpPr/>
            <p:nvPr/>
          </p:nvGrpSpPr>
          <p:grpSpPr>
            <a:xfrm>
              <a:off x="2348700" y="5303187"/>
              <a:ext cx="789106" cy="674050"/>
              <a:chOff x="347847" y="6797294"/>
              <a:chExt cx="789106" cy="702246"/>
            </a:xfrm>
          </p:grpSpPr>
          <p:sp>
            <p:nvSpPr>
              <p:cNvPr id="77" name="文本框 76">
                <a:extLst>
                  <a:ext uri="{FF2B5EF4-FFF2-40B4-BE49-F238E27FC236}">
                    <a16:creationId xmlns="" xmlns:a16="http://schemas.microsoft.com/office/drawing/2014/main" id="{970A94CF-86FA-40A5-9DC7-48445C2B7342}"/>
                  </a:ext>
                </a:extLst>
              </p:cNvPr>
              <p:cNvSpPr txBox="1"/>
              <p:nvPr/>
            </p:nvSpPr>
            <p:spPr>
              <a:xfrm>
                <a:off x="347847" y="7178889"/>
                <a:ext cx="789106" cy="32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</a:rPr>
                  <a:t>Oracle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78" name="new-database_76148">
                <a:extLst>
                  <a:ext uri="{FF2B5EF4-FFF2-40B4-BE49-F238E27FC236}">
                    <a16:creationId xmlns="" xmlns:a16="http://schemas.microsoft.com/office/drawing/2014/main" id="{DA487B7A-358B-4C4F-936C-0D03F2DC14C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79" name="组合 78">
              <a:extLst>
                <a:ext uri="{FF2B5EF4-FFF2-40B4-BE49-F238E27FC236}">
                  <a16:creationId xmlns="" xmlns:a16="http://schemas.microsoft.com/office/drawing/2014/main" id="{07ABF331-6737-40AB-9721-71F300EACF92}"/>
                </a:ext>
              </a:extLst>
            </p:cNvPr>
            <p:cNvGrpSpPr/>
            <p:nvPr/>
          </p:nvGrpSpPr>
          <p:grpSpPr>
            <a:xfrm>
              <a:off x="2976935" y="5303182"/>
              <a:ext cx="876460" cy="659331"/>
              <a:chOff x="302931" y="6797294"/>
              <a:chExt cx="876460" cy="686911"/>
            </a:xfrm>
          </p:grpSpPr>
          <p:sp>
            <p:nvSpPr>
              <p:cNvPr id="80" name="文本框 79">
                <a:extLst>
                  <a:ext uri="{FF2B5EF4-FFF2-40B4-BE49-F238E27FC236}">
                    <a16:creationId xmlns="" xmlns:a16="http://schemas.microsoft.com/office/drawing/2014/main" id="{E78252D5-C065-400E-A5C1-C3CA390E300C}"/>
                  </a:ext>
                </a:extLst>
              </p:cNvPr>
              <p:cNvSpPr txBox="1"/>
              <p:nvPr/>
            </p:nvSpPr>
            <p:spPr>
              <a:xfrm>
                <a:off x="302931" y="7163553"/>
                <a:ext cx="876460" cy="32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bg1"/>
                    </a:solidFill>
                  </a:rPr>
                  <a:t>mySQL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1" name="new-database_76148">
                <a:extLst>
                  <a:ext uri="{FF2B5EF4-FFF2-40B4-BE49-F238E27FC236}">
                    <a16:creationId xmlns="" xmlns:a16="http://schemas.microsoft.com/office/drawing/2014/main" id="{1C7B113E-54AC-46C2-B75E-ECAD65992993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82" name="组合 81">
              <a:extLst>
                <a:ext uri="{FF2B5EF4-FFF2-40B4-BE49-F238E27FC236}">
                  <a16:creationId xmlns="" xmlns:a16="http://schemas.microsoft.com/office/drawing/2014/main" id="{EC431261-29DD-4A46-9132-F4CF6E84830F}"/>
                </a:ext>
              </a:extLst>
            </p:cNvPr>
            <p:cNvGrpSpPr/>
            <p:nvPr/>
          </p:nvGrpSpPr>
          <p:grpSpPr>
            <a:xfrm>
              <a:off x="4671402" y="5266742"/>
              <a:ext cx="1098680" cy="706583"/>
              <a:chOff x="5617321" y="5176235"/>
              <a:chExt cx="1098680" cy="706583"/>
            </a:xfrm>
          </p:grpSpPr>
          <p:sp>
            <p:nvSpPr>
              <p:cNvPr id="84" name="文本框 57">
                <a:extLst>
                  <a:ext uri="{FF2B5EF4-FFF2-40B4-BE49-F238E27FC236}">
                    <a16:creationId xmlns="" xmlns:a16="http://schemas.microsoft.com/office/drawing/2014/main" id="{E7095454-1C6B-4126-A81B-F632D2D5D309}"/>
                  </a:ext>
                </a:extLst>
              </p:cNvPr>
              <p:cNvSpPr txBox="1"/>
              <p:nvPr/>
            </p:nvSpPr>
            <p:spPr>
              <a:xfrm>
                <a:off x="5617321" y="5575041"/>
                <a:ext cx="1098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hadoop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5" name="Picture 5" descr="C:\Users\Mars\Downloads\数据文件.png">
                <a:extLst>
                  <a:ext uri="{FF2B5EF4-FFF2-40B4-BE49-F238E27FC236}">
                    <a16:creationId xmlns="" xmlns:a16="http://schemas.microsoft.com/office/drawing/2014/main" id="{A398D534-2382-4643-8512-CD149AEB74B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350" y="5176235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52A7EA21-A0B3-4C15-84BD-D8E07AC9E4A0}"/>
                </a:ext>
              </a:extLst>
            </p:cNvPr>
            <p:cNvGrpSpPr/>
            <p:nvPr/>
          </p:nvGrpSpPr>
          <p:grpSpPr>
            <a:xfrm>
              <a:off x="5449436" y="5288542"/>
              <a:ext cx="1200602" cy="688695"/>
              <a:chOff x="6651306" y="5240210"/>
              <a:chExt cx="1200602" cy="688695"/>
            </a:xfrm>
          </p:grpSpPr>
          <p:pic>
            <p:nvPicPr>
              <p:cNvPr id="88" name="Picture 3" descr="C:\Users\Mars\Downloads\hdfs.png">
                <a:extLst>
                  <a:ext uri="{FF2B5EF4-FFF2-40B4-BE49-F238E27FC236}">
                    <a16:creationId xmlns="" xmlns:a16="http://schemas.microsoft.com/office/drawing/2014/main" id="{7871638A-7813-4A10-B101-3DB49C43CE3E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1765" y="5240210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90" name="文本框 57">
                <a:extLst>
                  <a:ext uri="{FF2B5EF4-FFF2-40B4-BE49-F238E27FC236}">
                    <a16:creationId xmlns="" xmlns:a16="http://schemas.microsoft.com/office/drawing/2014/main" id="{428BB796-2EEC-431B-A88B-FF1F93D8A4DD}"/>
                  </a:ext>
                </a:extLst>
              </p:cNvPr>
              <p:cNvSpPr txBox="1"/>
              <p:nvPr/>
            </p:nvSpPr>
            <p:spPr>
              <a:xfrm>
                <a:off x="6651306" y="5618222"/>
                <a:ext cx="1200602" cy="31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Web Service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1" name="txt-file-symbol_28878">
              <a:extLst>
                <a:ext uri="{FF2B5EF4-FFF2-40B4-BE49-F238E27FC236}">
                  <a16:creationId xmlns="" xmlns:a16="http://schemas.microsoft.com/office/drawing/2014/main" id="{AC411E4F-2BC3-4E98-927E-FE0D13B7DFB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242426" y="5312026"/>
              <a:ext cx="339709" cy="383023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2286 w 6474"/>
                <a:gd name="T37" fmla="*/ 3001 h 7311"/>
                <a:gd name="T38" fmla="*/ 3029 w 6474"/>
                <a:gd name="T39" fmla="*/ 3391 h 7311"/>
                <a:gd name="T40" fmla="*/ 3198 w 6474"/>
                <a:gd name="T41" fmla="*/ 3747 h 7311"/>
                <a:gd name="T42" fmla="*/ 3525 w 6474"/>
                <a:gd name="T43" fmla="*/ 3001 h 7311"/>
                <a:gd name="T44" fmla="*/ 3474 w 6474"/>
                <a:gd name="T45" fmla="*/ 4045 h 7311"/>
                <a:gd name="T46" fmla="*/ 3550 w 6474"/>
                <a:gd name="T47" fmla="*/ 5141 h 7311"/>
                <a:gd name="T48" fmla="*/ 3166 w 6474"/>
                <a:gd name="T49" fmla="*/ 4369 h 7311"/>
                <a:gd name="T50" fmla="*/ 2994 w 6474"/>
                <a:gd name="T51" fmla="*/ 4754 h 7311"/>
                <a:gd name="T52" fmla="*/ 2264 w 6474"/>
                <a:gd name="T53" fmla="*/ 5141 h 7311"/>
                <a:gd name="T54" fmla="*/ 2286 w 6474"/>
                <a:gd name="T55" fmla="*/ 3001 h 7311"/>
                <a:gd name="T56" fmla="*/ 463 w 6474"/>
                <a:gd name="T57" fmla="*/ 3001 h 7311"/>
                <a:gd name="T58" fmla="*/ 2108 w 6474"/>
                <a:gd name="T59" fmla="*/ 3407 h 7311"/>
                <a:gd name="T60" fmla="*/ 1524 w 6474"/>
                <a:gd name="T61" fmla="*/ 5141 h 7311"/>
                <a:gd name="T62" fmla="*/ 1038 w 6474"/>
                <a:gd name="T63" fmla="*/ 3407 h 7311"/>
                <a:gd name="T64" fmla="*/ 5602 w 6474"/>
                <a:gd name="T65" fmla="*/ 6946 h 7311"/>
                <a:gd name="T66" fmla="*/ 872 w 6474"/>
                <a:gd name="T67" fmla="*/ 5565 h 7311"/>
                <a:gd name="T68" fmla="*/ 5602 w 6474"/>
                <a:gd name="T69" fmla="*/ 6946 h 7311"/>
                <a:gd name="T70" fmla="*/ 5288 w 6474"/>
                <a:gd name="T71" fmla="*/ 3407 h 7311"/>
                <a:gd name="T72" fmla="*/ 4802 w 6474"/>
                <a:gd name="T73" fmla="*/ 5141 h 7311"/>
                <a:gd name="T74" fmla="*/ 4227 w 6474"/>
                <a:gd name="T75" fmla="*/ 3407 h 7311"/>
                <a:gd name="T76" fmla="*/ 5872 w 6474"/>
                <a:gd name="T77" fmla="*/ 3001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9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2286" y="3001"/>
                  </a:moveTo>
                  <a:lnTo>
                    <a:pt x="2842" y="3001"/>
                  </a:lnTo>
                  <a:lnTo>
                    <a:pt x="3029" y="3391"/>
                  </a:lnTo>
                  <a:cubicBezTo>
                    <a:pt x="3093" y="3521"/>
                    <a:pt x="3141" y="3626"/>
                    <a:pt x="3191" y="3747"/>
                  </a:cubicBezTo>
                  <a:lnTo>
                    <a:pt x="3198" y="3747"/>
                  </a:lnTo>
                  <a:cubicBezTo>
                    <a:pt x="3248" y="3610"/>
                    <a:pt x="3290" y="3515"/>
                    <a:pt x="3344" y="3391"/>
                  </a:cubicBezTo>
                  <a:lnTo>
                    <a:pt x="3525" y="3001"/>
                  </a:lnTo>
                  <a:lnTo>
                    <a:pt x="4078" y="3001"/>
                  </a:lnTo>
                  <a:lnTo>
                    <a:pt x="3474" y="4045"/>
                  </a:lnTo>
                  <a:lnTo>
                    <a:pt x="4109" y="5141"/>
                  </a:lnTo>
                  <a:lnTo>
                    <a:pt x="3550" y="5141"/>
                  </a:lnTo>
                  <a:lnTo>
                    <a:pt x="3357" y="4754"/>
                  </a:lnTo>
                  <a:cubicBezTo>
                    <a:pt x="3277" y="4604"/>
                    <a:pt x="3226" y="4493"/>
                    <a:pt x="3166" y="4369"/>
                  </a:cubicBezTo>
                  <a:lnTo>
                    <a:pt x="3160" y="4369"/>
                  </a:lnTo>
                  <a:cubicBezTo>
                    <a:pt x="3115" y="4493"/>
                    <a:pt x="3061" y="4604"/>
                    <a:pt x="2994" y="4754"/>
                  </a:cubicBezTo>
                  <a:lnTo>
                    <a:pt x="2817" y="5141"/>
                  </a:lnTo>
                  <a:lnTo>
                    <a:pt x="2264" y="5141"/>
                  </a:lnTo>
                  <a:lnTo>
                    <a:pt x="2883" y="4058"/>
                  </a:lnTo>
                  <a:lnTo>
                    <a:pt x="2286" y="3001"/>
                  </a:lnTo>
                  <a:close/>
                  <a:moveTo>
                    <a:pt x="463" y="3407"/>
                  </a:moveTo>
                  <a:lnTo>
                    <a:pt x="463" y="3001"/>
                  </a:lnTo>
                  <a:lnTo>
                    <a:pt x="2108" y="3001"/>
                  </a:lnTo>
                  <a:lnTo>
                    <a:pt x="2108" y="3407"/>
                  </a:lnTo>
                  <a:lnTo>
                    <a:pt x="1524" y="3407"/>
                  </a:lnTo>
                  <a:lnTo>
                    <a:pt x="1524" y="5141"/>
                  </a:lnTo>
                  <a:lnTo>
                    <a:pt x="1038" y="5141"/>
                  </a:lnTo>
                  <a:lnTo>
                    <a:pt x="1038" y="3407"/>
                  </a:lnTo>
                  <a:lnTo>
                    <a:pt x="463" y="34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872" y="3407"/>
                  </a:moveTo>
                  <a:lnTo>
                    <a:pt x="5288" y="3407"/>
                  </a:lnTo>
                  <a:lnTo>
                    <a:pt x="5288" y="5141"/>
                  </a:lnTo>
                  <a:lnTo>
                    <a:pt x="4802" y="5141"/>
                  </a:lnTo>
                  <a:lnTo>
                    <a:pt x="4802" y="3407"/>
                  </a:lnTo>
                  <a:lnTo>
                    <a:pt x="4227" y="3407"/>
                  </a:lnTo>
                  <a:lnTo>
                    <a:pt x="4227" y="3001"/>
                  </a:lnTo>
                  <a:lnTo>
                    <a:pt x="5872" y="3001"/>
                  </a:lnTo>
                  <a:lnTo>
                    <a:pt x="5872" y="34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01" name="xlsx-file-format-extension_28841">
              <a:extLst>
                <a:ext uri="{FF2B5EF4-FFF2-40B4-BE49-F238E27FC236}">
                  <a16:creationId xmlns="" xmlns:a16="http://schemas.microsoft.com/office/drawing/2014/main" id="{60FA6BB5-255B-42CD-AE3E-430B55B50DDD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3797111" y="5311018"/>
              <a:ext cx="341594" cy="385150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3776 w 6474"/>
                <a:gd name="T37" fmla="*/ 4195 h 7311"/>
                <a:gd name="T38" fmla="*/ 3952 w 6474"/>
                <a:gd name="T39" fmla="*/ 3184 h 7311"/>
                <a:gd name="T40" fmla="*/ 4300 w 6474"/>
                <a:gd name="T41" fmla="*/ 3579 h 7311"/>
                <a:gd name="T42" fmla="*/ 3698 w 6474"/>
                <a:gd name="T43" fmla="*/ 3662 h 7311"/>
                <a:gd name="T44" fmla="*/ 4453 w 6474"/>
                <a:gd name="T45" fmla="*/ 4407 h 7311"/>
                <a:gd name="T46" fmla="*/ 3288 w 6474"/>
                <a:gd name="T47" fmla="*/ 4829 h 7311"/>
                <a:gd name="T48" fmla="*/ 3791 w 6474"/>
                <a:gd name="T49" fmla="*/ 4618 h 7311"/>
                <a:gd name="T50" fmla="*/ 3776 w 6474"/>
                <a:gd name="T51" fmla="*/ 4195 h 7311"/>
                <a:gd name="T52" fmla="*/ 3128 w 6474"/>
                <a:gd name="T53" fmla="*/ 4907 h 7311"/>
                <a:gd name="T54" fmla="*/ 2068 w 6474"/>
                <a:gd name="T55" fmla="*/ 3212 h 7311"/>
                <a:gd name="T56" fmla="*/ 2453 w 6474"/>
                <a:gd name="T57" fmla="*/ 4585 h 7311"/>
                <a:gd name="T58" fmla="*/ 838 w 6474"/>
                <a:gd name="T59" fmla="*/ 4907 h 7311"/>
                <a:gd name="T60" fmla="*/ 891 w 6474"/>
                <a:gd name="T61" fmla="*/ 4049 h 7311"/>
                <a:gd name="T62" fmla="*/ 859 w 6474"/>
                <a:gd name="T63" fmla="*/ 3212 h 7311"/>
                <a:gd name="T64" fmla="*/ 1135 w 6474"/>
                <a:gd name="T65" fmla="*/ 3803 h 7311"/>
                <a:gd name="T66" fmla="*/ 1256 w 6474"/>
                <a:gd name="T67" fmla="*/ 3521 h 7311"/>
                <a:gd name="T68" fmla="*/ 1837 w 6474"/>
                <a:gd name="T69" fmla="*/ 3212 h 7311"/>
                <a:gd name="T70" fmla="*/ 1862 w 6474"/>
                <a:gd name="T71" fmla="*/ 4907 h 7311"/>
                <a:gd name="T72" fmla="*/ 1266 w 6474"/>
                <a:gd name="T73" fmla="*/ 4600 h 7311"/>
                <a:gd name="T74" fmla="*/ 1110 w 6474"/>
                <a:gd name="T75" fmla="*/ 4296 h 7311"/>
                <a:gd name="T76" fmla="*/ 838 w 6474"/>
                <a:gd name="T77" fmla="*/ 4907 h 7311"/>
                <a:gd name="T78" fmla="*/ 872 w 6474"/>
                <a:gd name="T79" fmla="*/ 6946 h 7311"/>
                <a:gd name="T80" fmla="*/ 5602 w 6474"/>
                <a:gd name="T81" fmla="*/ 5565 h 7311"/>
                <a:gd name="T82" fmla="*/ 5605 w 6474"/>
                <a:gd name="T83" fmla="*/ 4907 h 7311"/>
                <a:gd name="T84" fmla="*/ 5301 w 6474"/>
                <a:gd name="T85" fmla="*/ 4296 h 7311"/>
                <a:gd name="T86" fmla="*/ 5165 w 6474"/>
                <a:gd name="T87" fmla="*/ 4600 h 7311"/>
                <a:gd name="T88" fmla="*/ 4586 w 6474"/>
                <a:gd name="T89" fmla="*/ 4907 h 7311"/>
                <a:gd name="T90" fmla="*/ 4604 w 6474"/>
                <a:gd name="T91" fmla="*/ 3212 h 7311"/>
                <a:gd name="T92" fmla="*/ 5193 w 6474"/>
                <a:gd name="T93" fmla="*/ 3521 h 7311"/>
                <a:gd name="T94" fmla="*/ 5326 w 6474"/>
                <a:gd name="T95" fmla="*/ 3803 h 7311"/>
                <a:gd name="T96" fmla="*/ 5585 w 6474"/>
                <a:gd name="T97" fmla="*/ 3212 h 7311"/>
                <a:gd name="T98" fmla="*/ 5545 w 6474"/>
                <a:gd name="T99" fmla="*/ 4039 h 7311"/>
                <a:gd name="T100" fmla="*/ 5605 w 6474"/>
                <a:gd name="T101" fmla="*/ 4907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8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3776" y="4195"/>
                  </a:moveTo>
                  <a:cubicBezTo>
                    <a:pt x="3495" y="4097"/>
                    <a:pt x="3311" y="3942"/>
                    <a:pt x="3311" y="3695"/>
                  </a:cubicBezTo>
                  <a:cubicBezTo>
                    <a:pt x="3311" y="3406"/>
                    <a:pt x="3552" y="3184"/>
                    <a:pt x="3952" y="3184"/>
                  </a:cubicBezTo>
                  <a:cubicBezTo>
                    <a:pt x="4144" y="3184"/>
                    <a:pt x="4284" y="3224"/>
                    <a:pt x="4385" y="3270"/>
                  </a:cubicBezTo>
                  <a:lnTo>
                    <a:pt x="4300" y="3579"/>
                  </a:lnTo>
                  <a:cubicBezTo>
                    <a:pt x="4232" y="3546"/>
                    <a:pt x="4111" y="3499"/>
                    <a:pt x="3945" y="3499"/>
                  </a:cubicBezTo>
                  <a:cubicBezTo>
                    <a:pt x="3779" y="3499"/>
                    <a:pt x="3698" y="3574"/>
                    <a:pt x="3698" y="3662"/>
                  </a:cubicBezTo>
                  <a:cubicBezTo>
                    <a:pt x="3698" y="3770"/>
                    <a:pt x="3794" y="3818"/>
                    <a:pt x="4013" y="3901"/>
                  </a:cubicBezTo>
                  <a:cubicBezTo>
                    <a:pt x="4312" y="4012"/>
                    <a:pt x="4453" y="4168"/>
                    <a:pt x="4453" y="4407"/>
                  </a:cubicBezTo>
                  <a:cubicBezTo>
                    <a:pt x="4453" y="4691"/>
                    <a:pt x="4234" y="4933"/>
                    <a:pt x="3769" y="4933"/>
                  </a:cubicBezTo>
                  <a:cubicBezTo>
                    <a:pt x="3575" y="4933"/>
                    <a:pt x="3384" y="4882"/>
                    <a:pt x="3288" y="4829"/>
                  </a:cubicBezTo>
                  <a:lnTo>
                    <a:pt x="3366" y="4512"/>
                  </a:lnTo>
                  <a:cubicBezTo>
                    <a:pt x="3469" y="4565"/>
                    <a:pt x="3628" y="4618"/>
                    <a:pt x="3791" y="4618"/>
                  </a:cubicBezTo>
                  <a:cubicBezTo>
                    <a:pt x="3968" y="4618"/>
                    <a:pt x="4061" y="4545"/>
                    <a:pt x="4061" y="4434"/>
                  </a:cubicBezTo>
                  <a:cubicBezTo>
                    <a:pt x="4061" y="4329"/>
                    <a:pt x="3980" y="4268"/>
                    <a:pt x="3776" y="4195"/>
                  </a:cubicBezTo>
                  <a:close/>
                  <a:moveTo>
                    <a:pt x="3128" y="4585"/>
                  </a:moveTo>
                  <a:lnTo>
                    <a:pt x="3128" y="4907"/>
                  </a:lnTo>
                  <a:lnTo>
                    <a:pt x="2068" y="4907"/>
                  </a:lnTo>
                  <a:lnTo>
                    <a:pt x="2068" y="3212"/>
                  </a:lnTo>
                  <a:lnTo>
                    <a:pt x="2453" y="3212"/>
                  </a:lnTo>
                  <a:lnTo>
                    <a:pt x="2453" y="4585"/>
                  </a:lnTo>
                  <a:lnTo>
                    <a:pt x="3128" y="4585"/>
                  </a:lnTo>
                  <a:close/>
                  <a:moveTo>
                    <a:pt x="838" y="4907"/>
                  </a:moveTo>
                  <a:lnTo>
                    <a:pt x="401" y="4907"/>
                  </a:lnTo>
                  <a:lnTo>
                    <a:pt x="891" y="4049"/>
                  </a:lnTo>
                  <a:lnTo>
                    <a:pt x="418" y="3212"/>
                  </a:lnTo>
                  <a:lnTo>
                    <a:pt x="859" y="3212"/>
                  </a:lnTo>
                  <a:lnTo>
                    <a:pt x="1007" y="3521"/>
                  </a:lnTo>
                  <a:cubicBezTo>
                    <a:pt x="1057" y="3624"/>
                    <a:pt x="1095" y="3707"/>
                    <a:pt x="1135" y="3803"/>
                  </a:cubicBezTo>
                  <a:lnTo>
                    <a:pt x="1140" y="3803"/>
                  </a:lnTo>
                  <a:cubicBezTo>
                    <a:pt x="1181" y="3695"/>
                    <a:pt x="1213" y="3619"/>
                    <a:pt x="1256" y="3521"/>
                  </a:cubicBezTo>
                  <a:lnTo>
                    <a:pt x="1399" y="3212"/>
                  </a:lnTo>
                  <a:lnTo>
                    <a:pt x="1837" y="3212"/>
                  </a:lnTo>
                  <a:lnTo>
                    <a:pt x="1359" y="4039"/>
                  </a:lnTo>
                  <a:lnTo>
                    <a:pt x="1862" y="4907"/>
                  </a:lnTo>
                  <a:lnTo>
                    <a:pt x="1420" y="4907"/>
                  </a:lnTo>
                  <a:lnTo>
                    <a:pt x="1266" y="4600"/>
                  </a:lnTo>
                  <a:cubicBezTo>
                    <a:pt x="1203" y="4482"/>
                    <a:pt x="1163" y="4394"/>
                    <a:pt x="1115" y="4296"/>
                  </a:cubicBezTo>
                  <a:lnTo>
                    <a:pt x="1110" y="4296"/>
                  </a:lnTo>
                  <a:cubicBezTo>
                    <a:pt x="1075" y="4394"/>
                    <a:pt x="1032" y="4482"/>
                    <a:pt x="979" y="4600"/>
                  </a:cubicBezTo>
                  <a:lnTo>
                    <a:pt x="838" y="49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605" y="4907"/>
                  </a:moveTo>
                  <a:lnTo>
                    <a:pt x="5452" y="4600"/>
                  </a:lnTo>
                  <a:cubicBezTo>
                    <a:pt x="5389" y="4482"/>
                    <a:pt x="5348" y="4394"/>
                    <a:pt x="5301" y="4296"/>
                  </a:cubicBezTo>
                  <a:lnTo>
                    <a:pt x="5296" y="4296"/>
                  </a:lnTo>
                  <a:cubicBezTo>
                    <a:pt x="5260" y="4394"/>
                    <a:pt x="5218" y="4482"/>
                    <a:pt x="5165" y="4600"/>
                  </a:cubicBezTo>
                  <a:lnTo>
                    <a:pt x="5024" y="4907"/>
                  </a:lnTo>
                  <a:lnTo>
                    <a:pt x="4586" y="4907"/>
                  </a:lnTo>
                  <a:lnTo>
                    <a:pt x="5077" y="4049"/>
                  </a:lnTo>
                  <a:lnTo>
                    <a:pt x="4604" y="3212"/>
                  </a:lnTo>
                  <a:lnTo>
                    <a:pt x="5044" y="3212"/>
                  </a:lnTo>
                  <a:lnTo>
                    <a:pt x="5193" y="3521"/>
                  </a:lnTo>
                  <a:cubicBezTo>
                    <a:pt x="5243" y="3624"/>
                    <a:pt x="5280" y="3707"/>
                    <a:pt x="5321" y="3803"/>
                  </a:cubicBezTo>
                  <a:lnTo>
                    <a:pt x="5326" y="3803"/>
                  </a:lnTo>
                  <a:cubicBezTo>
                    <a:pt x="5366" y="3695"/>
                    <a:pt x="5399" y="3619"/>
                    <a:pt x="5441" y="3521"/>
                  </a:cubicBezTo>
                  <a:lnTo>
                    <a:pt x="5585" y="3212"/>
                  </a:lnTo>
                  <a:lnTo>
                    <a:pt x="6023" y="3212"/>
                  </a:lnTo>
                  <a:lnTo>
                    <a:pt x="5545" y="4039"/>
                  </a:lnTo>
                  <a:lnTo>
                    <a:pt x="6048" y="4907"/>
                  </a:lnTo>
                  <a:lnTo>
                    <a:pt x="5605" y="4907"/>
                  </a:lnTo>
                  <a:lnTo>
                    <a:pt x="5605" y="49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grpSp>
        <p:nvGrpSpPr>
          <p:cNvPr id="8" name="组合 7">
            <a:extLst>
              <a:ext uri="{FF2B5EF4-FFF2-40B4-BE49-F238E27FC236}">
                <a16:creationId xmlns="" xmlns:a16="http://schemas.microsoft.com/office/drawing/2014/main" id="{7F2FEA8A-1685-4619-AFC5-7B00F7CD408D}"/>
              </a:ext>
            </a:extLst>
          </p:cNvPr>
          <p:cNvGrpSpPr/>
          <p:nvPr/>
        </p:nvGrpSpPr>
        <p:grpSpPr>
          <a:xfrm>
            <a:off x="6949389" y="2353078"/>
            <a:ext cx="4482475" cy="2792146"/>
            <a:chOff x="11689253" y="2353078"/>
            <a:chExt cx="4482475" cy="2792146"/>
          </a:xfrm>
        </p:grpSpPr>
        <p:sp>
          <p:nvSpPr>
            <p:cNvPr id="103" name="矩形 102">
              <a:extLst>
                <a:ext uri="{FF2B5EF4-FFF2-40B4-BE49-F238E27FC236}">
                  <a16:creationId xmlns="" xmlns:a16="http://schemas.microsoft.com/office/drawing/2014/main" id="{DB9F9B10-A691-49E0-8C54-B3E160B8127F}"/>
                </a:ext>
              </a:extLst>
            </p:cNvPr>
            <p:cNvSpPr/>
            <p:nvPr/>
          </p:nvSpPr>
          <p:spPr>
            <a:xfrm>
              <a:off x="11689253" y="2353078"/>
              <a:ext cx="4482475" cy="1483662"/>
            </a:xfrm>
            <a:prstGeom prst="rect">
              <a:avLst/>
            </a:prstGeom>
            <a:solidFill>
              <a:srgbClr val="468BFC"/>
            </a:solidFill>
            <a:ln>
              <a:noFill/>
            </a:ln>
            <a:effectLst/>
          </p:spPr>
          <p:txBody>
            <a:bodyPr spcFirstLastPara="0" vert="horz" wrap="square" lIns="810851" tIns="812278" rIns="810850" bIns="812277" numCol="1" spcCol="1270" rtlCol="0" anchor="ctr" anchorCtr="0">
              <a:noAutofit/>
            </a:bodyPr>
            <a:lstStyle/>
            <a:p>
              <a:pPr algn="ctr" defTabSz="711200">
                <a:spcAft>
                  <a:spcPct val="35000"/>
                </a:spcAft>
              </a:pPr>
              <a:endParaRPr lang="zh-CN" altLang="en-US" sz="1600" b="1" kern="0" dirty="0">
                <a:solidFill>
                  <a:sysClr val="window" lastClr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endParaRPr>
            </a:p>
          </p:txBody>
        </p:sp>
        <p:sp>
          <p:nvSpPr>
            <p:cNvPr id="105" name="矩形 104">
              <a:extLst>
                <a:ext uri="{FF2B5EF4-FFF2-40B4-BE49-F238E27FC236}">
                  <a16:creationId xmlns="" xmlns:a16="http://schemas.microsoft.com/office/drawing/2014/main" id="{B140F6DD-E277-4D52-87CB-0D441E87CEE6}"/>
                </a:ext>
              </a:extLst>
            </p:cNvPr>
            <p:cNvSpPr/>
            <p:nvPr/>
          </p:nvSpPr>
          <p:spPr>
            <a:xfrm>
              <a:off x="11689253" y="3840652"/>
              <a:ext cx="4482475" cy="1304572"/>
            </a:xfrm>
            <a:prstGeom prst="rect">
              <a:avLst/>
            </a:prstGeom>
            <a:solidFill>
              <a:srgbClr val="2966DF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r>
                <a:rPr lang="en-US" altLang="zh-CN" sz="1800" b="1" dirty="0">
                  <a:solidFill>
                    <a:schemeClr val="lt1"/>
                  </a:solidFill>
                </a:rPr>
                <a:t> </a:t>
              </a:r>
              <a:endParaRPr lang="zh-CN" altLang="en-US" sz="1800" b="1" dirty="0">
                <a:solidFill>
                  <a:schemeClr val="lt1"/>
                </a:solidFill>
              </a:endParaRPr>
            </a:p>
          </p:txBody>
        </p:sp>
        <p:sp>
          <p:nvSpPr>
            <p:cNvPr id="106" name="矩形 105">
              <a:extLst>
                <a:ext uri="{FF2B5EF4-FFF2-40B4-BE49-F238E27FC236}">
                  <a16:creationId xmlns="" xmlns:a16="http://schemas.microsoft.com/office/drawing/2014/main" id="{4B21F9C2-DEF8-4C92-8D87-94E942BB154C}"/>
                </a:ext>
              </a:extLst>
            </p:cNvPr>
            <p:cNvSpPr/>
            <p:nvPr/>
          </p:nvSpPr>
          <p:spPr>
            <a:xfrm>
              <a:off x="12715809" y="2416956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</a:t>
              </a:r>
              <a:r>
                <a:rPr lang="zh-CN" altLang="en-US" sz="1400" dirty="0"/>
                <a:t>桌面应用</a:t>
              </a:r>
            </a:p>
          </p:txBody>
        </p:sp>
        <p:sp>
          <p:nvSpPr>
            <p:cNvPr id="110" name="矩形 109">
              <a:extLst>
                <a:ext uri="{FF2B5EF4-FFF2-40B4-BE49-F238E27FC236}">
                  <a16:creationId xmlns="" xmlns:a16="http://schemas.microsoft.com/office/drawing/2014/main" id="{F73953C1-16B2-4221-8570-14B911FD3E37}"/>
                </a:ext>
              </a:extLst>
            </p:cNvPr>
            <p:cNvSpPr/>
            <p:nvPr/>
          </p:nvSpPr>
          <p:spPr>
            <a:xfrm>
              <a:off x="11782691" y="4000565"/>
              <a:ext cx="4287943" cy="54543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业务逻辑</a:t>
              </a:r>
            </a:p>
          </p:txBody>
        </p:sp>
        <p:sp>
          <p:nvSpPr>
            <p:cNvPr id="133" name="矩形 132">
              <a:extLst>
                <a:ext uri="{FF2B5EF4-FFF2-40B4-BE49-F238E27FC236}">
                  <a16:creationId xmlns="" xmlns:a16="http://schemas.microsoft.com/office/drawing/2014/main" id="{CDBD0A24-0313-45FC-8F4D-E869A5B3ABD0}"/>
                </a:ext>
              </a:extLst>
            </p:cNvPr>
            <p:cNvSpPr/>
            <p:nvPr/>
          </p:nvSpPr>
          <p:spPr>
            <a:xfrm>
              <a:off x="12735725" y="4109771"/>
              <a:ext cx="3228135" cy="344551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SPL</a:t>
              </a:r>
              <a:r>
                <a:rPr lang="zh-CN" altLang="en-US" sz="1400" dirty="0"/>
                <a:t>脚本</a:t>
              </a:r>
            </a:p>
          </p:txBody>
        </p:sp>
        <p:sp>
          <p:nvSpPr>
            <p:cNvPr id="134" name="矩形 133">
              <a:extLst>
                <a:ext uri="{FF2B5EF4-FFF2-40B4-BE49-F238E27FC236}">
                  <a16:creationId xmlns="" xmlns:a16="http://schemas.microsoft.com/office/drawing/2014/main" id="{890C08DE-D045-42AB-B9EF-64F1807053C4}"/>
                </a:ext>
              </a:extLst>
            </p:cNvPr>
            <p:cNvSpPr/>
            <p:nvPr/>
          </p:nvSpPr>
          <p:spPr>
            <a:xfrm>
              <a:off x="11780143" y="4652630"/>
              <a:ext cx="4290491" cy="388406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取数接口</a:t>
              </a:r>
            </a:p>
          </p:txBody>
        </p:sp>
        <p:sp>
          <p:nvSpPr>
            <p:cNvPr id="135" name="矩形 134">
              <a:extLst>
                <a:ext uri="{FF2B5EF4-FFF2-40B4-BE49-F238E27FC236}">
                  <a16:creationId xmlns="" xmlns:a16="http://schemas.microsoft.com/office/drawing/2014/main" id="{66C9EFC5-947B-4950-AC6C-690852832F7B}"/>
                </a:ext>
              </a:extLst>
            </p:cNvPr>
            <p:cNvSpPr/>
            <p:nvPr/>
          </p:nvSpPr>
          <p:spPr>
            <a:xfrm>
              <a:off x="12735726" y="470996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JDBC</a:t>
              </a:r>
              <a:endParaRPr lang="zh-CN" altLang="en-US" sz="1400" dirty="0"/>
            </a:p>
          </p:txBody>
        </p:sp>
        <p:sp>
          <p:nvSpPr>
            <p:cNvPr id="137" name="矩形 136">
              <a:extLst>
                <a:ext uri="{FF2B5EF4-FFF2-40B4-BE49-F238E27FC236}">
                  <a16:creationId xmlns="" xmlns:a16="http://schemas.microsoft.com/office/drawing/2014/main" id="{4010E113-8D97-469F-BA1C-6BF320BA289C}"/>
                </a:ext>
              </a:extLst>
            </p:cNvPr>
            <p:cNvSpPr/>
            <p:nvPr/>
          </p:nvSpPr>
          <p:spPr>
            <a:xfrm>
              <a:off x="14725635" y="2413357"/>
              <a:ext cx="1381103" cy="383883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java Web</a:t>
              </a:r>
              <a:r>
                <a:rPr lang="zh-CN" altLang="en-US" sz="1400" dirty="0"/>
                <a:t>应用</a:t>
              </a:r>
            </a:p>
          </p:txBody>
        </p:sp>
        <p:sp>
          <p:nvSpPr>
            <p:cNvPr id="138" name="矩形 137">
              <a:extLst>
                <a:ext uri="{FF2B5EF4-FFF2-40B4-BE49-F238E27FC236}">
                  <a16:creationId xmlns="" xmlns:a16="http://schemas.microsoft.com/office/drawing/2014/main" id="{96D59182-B6BD-4D58-8BB4-259E091BF044}"/>
                </a:ext>
              </a:extLst>
            </p:cNvPr>
            <p:cNvSpPr/>
            <p:nvPr/>
          </p:nvSpPr>
          <p:spPr>
            <a:xfrm>
              <a:off x="11782691" y="3303731"/>
              <a:ext cx="4324047" cy="443233"/>
            </a:xfrm>
            <a:prstGeom prst="rect">
              <a:avLst/>
            </a:prstGeom>
            <a:solidFill>
              <a:srgbClr val="FFFFFF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查询接口</a:t>
              </a:r>
            </a:p>
          </p:txBody>
        </p:sp>
        <p:sp>
          <p:nvSpPr>
            <p:cNvPr id="139" name="矩形 138">
              <a:extLst>
                <a:ext uri="{FF2B5EF4-FFF2-40B4-BE49-F238E27FC236}">
                  <a16:creationId xmlns="" xmlns:a16="http://schemas.microsoft.com/office/drawing/2014/main" id="{14745880-91D3-48AD-A412-0CAE89C5BFB0}"/>
                </a:ext>
              </a:extLst>
            </p:cNvPr>
            <p:cNvSpPr/>
            <p:nvPr/>
          </p:nvSpPr>
          <p:spPr>
            <a:xfrm>
              <a:off x="12741483" y="3386204"/>
              <a:ext cx="3222378" cy="263508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嵌入式</a:t>
              </a:r>
              <a:r>
                <a:rPr lang="en-US" altLang="zh-CN" sz="1400" dirty="0"/>
                <a:t>JDBC</a:t>
              </a:r>
              <a:r>
                <a:rPr lang="zh-CN" altLang="en-US" sz="1400" dirty="0"/>
                <a:t>驱动</a:t>
              </a:r>
            </a:p>
          </p:txBody>
        </p:sp>
        <p:sp>
          <p:nvSpPr>
            <p:cNvPr id="141" name="矩形 140">
              <a:extLst>
                <a:ext uri="{FF2B5EF4-FFF2-40B4-BE49-F238E27FC236}">
                  <a16:creationId xmlns="" xmlns:a16="http://schemas.microsoft.com/office/drawing/2014/main" id="{F58D3A8A-1C9A-45E6-B8DE-E1311A13A832}"/>
                </a:ext>
              </a:extLst>
            </p:cNvPr>
            <p:cNvSpPr/>
            <p:nvPr/>
          </p:nvSpPr>
          <p:spPr>
            <a:xfrm>
              <a:off x="12715808" y="2871177"/>
              <a:ext cx="1381103" cy="355114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1400" dirty="0"/>
                <a:t>call</a:t>
              </a:r>
              <a:r>
                <a:rPr lang="zh-CN" altLang="en-US" sz="1400" dirty="0"/>
                <a:t>语句</a:t>
              </a:r>
            </a:p>
          </p:txBody>
        </p:sp>
        <p:sp>
          <p:nvSpPr>
            <p:cNvPr id="143" name="矩形 142">
              <a:extLst>
                <a:ext uri="{FF2B5EF4-FFF2-40B4-BE49-F238E27FC236}">
                  <a16:creationId xmlns="" xmlns:a16="http://schemas.microsoft.com/office/drawing/2014/main" id="{5A766111-E7F0-4498-80E7-026FEC987BCD}"/>
                </a:ext>
              </a:extLst>
            </p:cNvPr>
            <p:cNvSpPr/>
            <p:nvPr/>
          </p:nvSpPr>
          <p:spPr>
            <a:xfrm>
              <a:off x="14725634" y="2874681"/>
              <a:ext cx="1381103" cy="355114"/>
            </a:xfrm>
            <a:prstGeom prst="rect">
              <a:avLst/>
            </a:prstGeom>
            <a:solidFill>
              <a:srgbClr val="000000">
                <a:alpha val="30196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查询语句</a:t>
              </a:r>
            </a:p>
          </p:txBody>
        </p:sp>
        <p:sp>
          <p:nvSpPr>
            <p:cNvPr id="144" name="矩形 143">
              <a:extLst>
                <a:ext uri="{FF2B5EF4-FFF2-40B4-BE49-F238E27FC236}">
                  <a16:creationId xmlns="" xmlns:a16="http://schemas.microsoft.com/office/drawing/2014/main" id="{CB129DAA-A58B-4AAA-82B9-E54F5E97AF11}"/>
                </a:ext>
              </a:extLst>
            </p:cNvPr>
            <p:cNvSpPr/>
            <p:nvPr/>
          </p:nvSpPr>
          <p:spPr>
            <a:xfrm>
              <a:off x="13850182" y="470996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内置函数</a:t>
              </a:r>
            </a:p>
          </p:txBody>
        </p:sp>
        <p:sp>
          <p:nvSpPr>
            <p:cNvPr id="145" name="矩形 144">
              <a:extLst>
                <a:ext uri="{FF2B5EF4-FFF2-40B4-BE49-F238E27FC236}">
                  <a16:creationId xmlns="" xmlns:a16="http://schemas.microsoft.com/office/drawing/2014/main" id="{BF6AA63D-047E-4771-BEC2-5C53DCD03890}"/>
                </a:ext>
              </a:extLst>
            </p:cNvPr>
            <p:cNvSpPr/>
            <p:nvPr/>
          </p:nvSpPr>
          <p:spPr>
            <a:xfrm>
              <a:off x="14964638" y="4709962"/>
              <a:ext cx="992328" cy="280464"/>
            </a:xfrm>
            <a:prstGeom prst="rect">
              <a:avLst/>
            </a:prstGeom>
            <a:solidFill>
              <a:srgbClr val="000000">
                <a:alpha val="20000"/>
              </a:srgbClr>
            </a:solidFill>
            <a:ln w="9525"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1400" dirty="0"/>
                <a:t>外部库</a:t>
              </a:r>
            </a:p>
          </p:txBody>
        </p:sp>
        <p:cxnSp>
          <p:nvCxnSpPr>
            <p:cNvPr id="146" name="直接箭头连接符 145">
              <a:extLst>
                <a:ext uri="{FF2B5EF4-FFF2-40B4-BE49-F238E27FC236}">
                  <a16:creationId xmlns="" xmlns:a16="http://schemas.microsoft.com/office/drawing/2014/main" id="{546505F5-988D-4EBA-BACA-BA31DD91F8E0}"/>
                </a:ext>
              </a:extLst>
            </p:cNvPr>
            <p:cNvCxnSpPr>
              <a:cxnSpLocks/>
            </p:cNvCxnSpPr>
            <p:nvPr/>
          </p:nvCxnSpPr>
          <p:spPr>
            <a:xfrm>
              <a:off x="13396260" y="3208703"/>
              <a:ext cx="0" cy="894988"/>
            </a:xfrm>
            <a:prstGeom prst="straightConnector1">
              <a:avLst/>
            </a:prstGeom>
            <a:ln w="38100">
              <a:solidFill>
                <a:srgbClr val="F0AB00"/>
              </a:solidFill>
              <a:prstDash val="sysDash"/>
              <a:tailEnd type="triangle"/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7" name="文本框 57">
            <a:extLst>
              <a:ext uri="{FF2B5EF4-FFF2-40B4-BE49-F238E27FC236}">
                <a16:creationId xmlns="" xmlns:a16="http://schemas.microsoft.com/office/drawing/2014/main" id="{C34BF3A4-D7B6-457B-9F18-650B22221528}"/>
              </a:ext>
            </a:extLst>
          </p:cNvPr>
          <p:cNvSpPr txBox="1"/>
          <p:nvPr/>
        </p:nvSpPr>
        <p:spPr>
          <a:xfrm>
            <a:off x="4846530" y="5400328"/>
            <a:ext cx="69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600" b="1" dirty="0">
              <a:solidFill>
                <a:srgbClr val="ECECEB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148" name="文本框 57">
            <a:extLst>
              <a:ext uri="{FF2B5EF4-FFF2-40B4-BE49-F238E27FC236}">
                <a16:creationId xmlns="" xmlns:a16="http://schemas.microsoft.com/office/drawing/2014/main" id="{79BE0B03-E3BB-48D3-8E5D-102A19E0E5A0}"/>
              </a:ext>
            </a:extLst>
          </p:cNvPr>
          <p:cNvSpPr txBox="1"/>
          <p:nvPr/>
        </p:nvSpPr>
        <p:spPr>
          <a:xfrm>
            <a:off x="11020682" y="5374290"/>
            <a:ext cx="69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600" b="1" dirty="0">
              <a:solidFill>
                <a:srgbClr val="ECECEB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119243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7658" y="815684"/>
            <a:ext cx="11230078" cy="719831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写好脚本文件之后，首先应在报表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IDE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中建立数据源，并指向集算器。下面以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BIRT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报表为例。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20482" name="Picture 2" descr="7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08"/>
          <a:stretch/>
        </p:blipFill>
        <p:spPr bwMode="auto">
          <a:xfrm>
            <a:off x="806136" y="3069754"/>
            <a:ext cx="6748316" cy="36761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: 圆角 107"/>
          <p:cNvSpPr/>
          <p:nvPr/>
        </p:nvSpPr>
        <p:spPr bwMode="auto">
          <a:xfrm>
            <a:off x="806137" y="1611885"/>
            <a:ext cx="10545654" cy="1230809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Driver Class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选择：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com.esproc.jdbc.IntervalDriver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(v1.0)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Database URL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填写：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jdbc:esproc:local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://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JNDI 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数据源名：自由填写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37B87362-73D4-4FEB-B2A1-12E383258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报表调用集算器脚本</a:t>
            </a:r>
          </a:p>
        </p:txBody>
      </p:sp>
    </p:spTree>
    <p:extLst>
      <p:ext uri="{BB962C8B-B14F-4D97-AF65-F5344CB8AC3E}">
        <p14:creationId xmlns:p14="http://schemas.microsoft.com/office/powerpoint/2010/main" val="29177676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31513" y="981522"/>
            <a:ext cx="10839037" cy="350172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新建存储过程数据集，其用法类似数据库存储过程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7" name="矩形: 圆角 107"/>
          <p:cNvSpPr/>
          <p:nvPr/>
        </p:nvSpPr>
        <p:spPr bwMode="auto">
          <a:xfrm>
            <a:off x="756762" y="1521364"/>
            <a:ext cx="5029200" cy="510730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800" dirty="0"/>
              <a:t>选择集算器数据源 ，调用集算器脚本文件</a:t>
            </a:r>
            <a:endParaRPr lang="en-US" altLang="zh-CN" sz="1800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3144" y="2315469"/>
            <a:ext cx="5512178" cy="419807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408" y="2315469"/>
            <a:ext cx="4759025" cy="4198075"/>
          </a:xfrm>
          <a:prstGeom prst="rect">
            <a:avLst/>
          </a:prstGeom>
        </p:spPr>
      </p:pic>
      <p:sp>
        <p:nvSpPr>
          <p:cNvPr id="6" name="标题 5">
            <a:extLst>
              <a:ext uri="{FF2B5EF4-FFF2-40B4-BE49-F238E27FC236}">
                <a16:creationId xmlns="" xmlns:a16="http://schemas.microsoft.com/office/drawing/2014/main" id="{51C4022A-9123-4E51-ABDA-C2EB62AF3B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报表调用集算器脚本</a:t>
            </a:r>
          </a:p>
        </p:txBody>
      </p:sp>
    </p:spTree>
    <p:extLst>
      <p:ext uri="{BB962C8B-B14F-4D97-AF65-F5344CB8AC3E}">
        <p14:creationId xmlns:p14="http://schemas.microsoft.com/office/powerpoint/2010/main" val="106698727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739362" y="1050936"/>
            <a:ext cx="11044476" cy="535872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设定参数、设计报表，预览报表，其用法和普通数据集一样。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9547" y="1837458"/>
            <a:ext cx="4709054" cy="2741755"/>
          </a:xfrm>
          <a:prstGeom prst="rect">
            <a:avLst/>
          </a:prstGeom>
        </p:spPr>
      </p:pic>
      <p:pic>
        <p:nvPicPr>
          <p:cNvPr id="20482" name="Picture 2" descr="11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815" y="3043088"/>
            <a:ext cx="6853570" cy="1637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4" name="Picture 4" descr="12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0032"/>
          <a:stretch/>
        </p:blipFill>
        <p:spPr bwMode="auto">
          <a:xfrm>
            <a:off x="5478601" y="3717826"/>
            <a:ext cx="6120680" cy="2586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19421B0-76D3-4FB3-B265-A4BD7D7F51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报表调用集算器脚本</a:t>
            </a:r>
          </a:p>
        </p:txBody>
      </p:sp>
    </p:spTree>
    <p:extLst>
      <p:ext uri="{BB962C8B-B14F-4D97-AF65-F5344CB8AC3E}">
        <p14:creationId xmlns:p14="http://schemas.microsoft.com/office/powerpoint/2010/main" val="21547572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8" y="901982"/>
            <a:ext cx="11132298" cy="553659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342900" indent="-342900"/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横向分栏：以栏数</a:t>
            </a: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pColNum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作参数，将员工名单在报表中横向分栏摆放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矩形: 圆角 107"/>
          <p:cNvSpPr/>
          <p:nvPr/>
        </p:nvSpPr>
        <p:spPr bwMode="auto">
          <a:xfrm>
            <a:off x="838622" y="1557338"/>
            <a:ext cx="3744416" cy="371673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dirty="0"/>
              <a:t>栏数</a:t>
            </a:r>
            <a:r>
              <a:rPr lang="en-US" altLang="zh-CN" sz="1600" dirty="0"/>
              <a:t>=2</a:t>
            </a:r>
            <a:r>
              <a:rPr lang="zh-CN" altLang="en-US" sz="1600" dirty="0"/>
              <a:t>时，报表应呈现</a:t>
            </a:r>
            <a:endParaRPr lang="en-US" altLang="zh-CN" sz="1600" dirty="0"/>
          </a:p>
        </p:txBody>
      </p:sp>
      <p:sp>
        <p:nvSpPr>
          <p:cNvPr id="5" name="矩形: 圆角 107"/>
          <p:cNvSpPr/>
          <p:nvPr/>
        </p:nvSpPr>
        <p:spPr bwMode="auto">
          <a:xfrm>
            <a:off x="5087094" y="1557338"/>
            <a:ext cx="6481466" cy="371673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dirty="0"/>
              <a:t>栏数</a:t>
            </a:r>
            <a:r>
              <a:rPr lang="en-US" altLang="zh-CN" sz="1600" dirty="0"/>
              <a:t>=3</a:t>
            </a:r>
            <a:r>
              <a:rPr lang="zh-CN" altLang="en-US" sz="1600" dirty="0"/>
              <a:t>时，报表应呈现</a:t>
            </a:r>
            <a:endParaRPr lang="en-US" altLang="zh-CN" sz="1600" dirty="0"/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3867204"/>
              </p:ext>
            </p:extLst>
          </p:nvPr>
        </p:nvGraphicFramePr>
        <p:xfrm>
          <a:off x="5087094" y="2012945"/>
          <a:ext cx="6481466" cy="1702817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108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5549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7430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05960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30728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71107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  <a:gridCol w="432048">
                  <a:extLst>
                    <a:ext uri="{9D8B030D-6E8A-4147-A177-3AD203B41FA5}">
                      <a16:colId xmlns="" xmlns:a16="http://schemas.microsoft.com/office/drawing/2014/main" val="20006"/>
                    </a:ext>
                  </a:extLst>
                </a:gridCol>
                <a:gridCol w="720080">
                  <a:extLst>
                    <a:ext uri="{9D8B030D-6E8A-4147-A177-3AD203B41FA5}">
                      <a16:colId xmlns="" xmlns:a16="http://schemas.microsoft.com/office/drawing/2014/main" val="20007"/>
                    </a:ext>
                  </a:extLst>
                </a:gridCol>
                <a:gridCol w="1080866">
                  <a:extLst>
                    <a:ext uri="{9D8B030D-6E8A-4147-A177-3AD203B41FA5}">
                      <a16:colId xmlns="" xmlns:a16="http://schemas.microsoft.com/office/drawing/2014/main" val="20008"/>
                    </a:ext>
                  </a:extLst>
                </a:gridCol>
              </a:tblGrid>
              <a:tr h="319931"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EID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NAME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DEPT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EID2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NAME2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DEPT2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EID3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NAME3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DEPT3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Rebecca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Ashley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Finance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Rachel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Emily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Ashley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Matthew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Alexis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Marketing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Victoria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Ryan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Jacob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Jessica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Daniel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Finance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Alyssa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Alexis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0481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Christopher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Production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17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Hannah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Marketing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Jonathan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Administration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8" name="矩形: 圆角 107"/>
          <p:cNvSpPr/>
          <p:nvPr/>
        </p:nvSpPr>
        <p:spPr bwMode="auto">
          <a:xfrm>
            <a:off x="838622" y="3981534"/>
            <a:ext cx="10729938" cy="371673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zh-CN" altLang="en-US" sz="1600" dirty="0"/>
              <a:t>使用脚本文件实现该算法</a:t>
            </a:r>
            <a:endParaRPr lang="en-US" altLang="zh-CN" sz="1600" dirty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7881391"/>
              </p:ext>
            </p:extLst>
          </p:nvPr>
        </p:nvGraphicFramePr>
        <p:xfrm>
          <a:off x="838622" y="4454904"/>
          <a:ext cx="10729490" cy="1479079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1557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03244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096792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38467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99283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B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96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=demo.query("select EId,Name,Dept from employee ")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96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=A1.step(pColNum,1)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取第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栏，作为中间结果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96023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for to(2:pColNum)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=A1.step(pColNum,A3)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取第</a:t>
                      </a:r>
                      <a:r>
                        <a:rPr 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栏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8316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=A2=A2.join(#,B3:#,EID:${"EID"/A3}, NAME:${"DEPT"/A3}, DEPT:${"DEPT"/A3})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在中间结果右侧拼上第</a:t>
                      </a:r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N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栏，作为新的中间结果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0856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return A2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u="none" strike="noStrike" dirty="0"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返回最终分栏结果</a:t>
                      </a:r>
                      <a:endParaRPr lang="zh-CN" alt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84744824"/>
              </p:ext>
            </p:extLst>
          </p:nvPr>
        </p:nvGraphicFramePr>
        <p:xfrm>
          <a:off x="838622" y="2015007"/>
          <a:ext cx="3744416" cy="1702819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39078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262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6455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444753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68534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  <a:gridCol w="768534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3007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EID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NAME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DEPT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EID2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effectLst/>
                        </a:rPr>
                        <a:t>NAME2</a:t>
                      </a:r>
                      <a:endParaRPr lang="en-US" sz="1200" b="1" i="0" u="none" strike="noStrike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effectLst/>
                        </a:rPr>
                        <a:t>DEPT2</a:t>
                      </a:r>
                      <a:endParaRPr lang="en-US" sz="1200" b="1" i="0" u="none" strike="noStrike" dirty="0">
                        <a:solidFill>
                          <a:srgbClr val="FFFFFF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3161B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Rebecca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Ashley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Finance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3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Rachel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4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Emily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5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Ashley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6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Matthew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 dirty="0">
                          <a:effectLst/>
                        </a:rPr>
                        <a:t>7</a:t>
                      </a:r>
                      <a:endParaRPr lang="en-US" altLang="zh-CN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Alexis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8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Megan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Marketing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9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Victoria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HR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10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Ryan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R&amp;D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33675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11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Jacob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Sales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200" u="none" strike="noStrike">
                          <a:effectLst/>
                        </a:rPr>
                        <a:t>12</a:t>
                      </a:r>
                      <a:endParaRPr lang="en-US" altLang="zh-CN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>
                          <a:effectLst/>
                        </a:rPr>
                        <a:t>Jessica</a:t>
                      </a:r>
                      <a:endParaRPr lang="en-US" sz="12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effectLst/>
                        </a:rPr>
                        <a:t>Sales</a:t>
                      </a:r>
                      <a:endParaRPr lang="en-US" sz="12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747684" y="6113342"/>
            <a:ext cx="10502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说明：算法中使用了集算器动态语法中的宏，参考</a:t>
            </a:r>
            <a:r>
              <a:rPr lang="en-US" altLang="zh-CN" sz="1600" dirty="0">
                <a:hlinkClick r:id="rId2"/>
              </a:rPr>
              <a:t>http://doc.raqsoft.com.cn/esproc/tutorial/hong.html</a:t>
            </a:r>
            <a:endParaRPr lang="en-US" altLang="zh-CN" sz="1600" dirty="0"/>
          </a:p>
          <a:p>
            <a:r>
              <a:rPr lang="zh-CN" altLang="en-US" sz="1600" dirty="0"/>
              <a:t>算法中使用了按序号关联的方法，参考</a:t>
            </a:r>
            <a:r>
              <a:rPr lang="en-US" altLang="zh-CN" sz="1600" dirty="0">
                <a:hlinkClick r:id="rId3"/>
              </a:rPr>
              <a:t>http://doc.raqsoft.com.cn/esproc/func/join.html</a:t>
            </a:r>
            <a:endParaRPr lang="zh-CN" altLang="en-US" sz="1600" dirty="0"/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D6D62C07-6EBE-4B9C-B2CB-138E7521D0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算法举例</a:t>
            </a:r>
          </a:p>
        </p:txBody>
      </p:sp>
    </p:spTree>
    <p:extLst>
      <p:ext uri="{BB962C8B-B14F-4D97-AF65-F5344CB8AC3E}">
        <p14:creationId xmlns:p14="http://schemas.microsoft.com/office/powerpoint/2010/main" val="28847751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C138D0EA-06B9-459F-B0B5-94FFBF0CF991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605D9E7D-29D6-47C9-9899-2A9E5FDEBECA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03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CC957631-84BE-438B-A814-20F43274FED1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库外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存储过程</a:t>
            </a:r>
          </a:p>
        </p:txBody>
      </p:sp>
    </p:spTree>
    <p:extLst>
      <p:ext uri="{BB962C8B-B14F-4D97-AF65-F5344CB8AC3E}">
        <p14:creationId xmlns:p14="http://schemas.microsoft.com/office/powerpoint/2010/main" val="1486675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/>
        </p:nvSpPr>
        <p:spPr>
          <a:xfrm>
            <a:off x="610148" y="2624919"/>
            <a:ext cx="4482475" cy="1525897"/>
          </a:xfrm>
          <a:prstGeom prst="rect">
            <a:avLst/>
          </a:prstGeom>
          <a:solidFill>
            <a:srgbClr val="468BF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681133" y="2733592"/>
            <a:ext cx="1417396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桌面应用</a:t>
            </a:r>
          </a:p>
        </p:txBody>
      </p:sp>
      <p:sp>
        <p:nvSpPr>
          <p:cNvPr id="13" name="矩形 12"/>
          <p:cNvSpPr/>
          <p:nvPr/>
        </p:nvSpPr>
        <p:spPr>
          <a:xfrm>
            <a:off x="3276114" y="2739855"/>
            <a:ext cx="1473442" cy="37761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 Web</a:t>
            </a:r>
            <a:r>
              <a:rPr lang="zh-CN" altLang="en-US" sz="1600" dirty="0"/>
              <a:t>应用</a:t>
            </a:r>
          </a:p>
        </p:txBody>
      </p:sp>
      <p:sp>
        <p:nvSpPr>
          <p:cNvPr id="14" name="矩形 13"/>
          <p:cNvSpPr/>
          <p:nvPr/>
        </p:nvSpPr>
        <p:spPr>
          <a:xfrm>
            <a:off x="699733" y="3581688"/>
            <a:ext cx="4221187" cy="46335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查询接口</a:t>
            </a:r>
          </a:p>
        </p:txBody>
      </p:sp>
      <p:sp>
        <p:nvSpPr>
          <p:cNvPr id="15" name="矩形 14"/>
          <p:cNvSpPr/>
          <p:nvPr/>
        </p:nvSpPr>
        <p:spPr>
          <a:xfrm>
            <a:off x="1668583" y="3664884"/>
            <a:ext cx="3080973" cy="28378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源数据库</a:t>
            </a:r>
            <a:r>
              <a:rPr lang="en-US" altLang="zh-CN" sz="1600" dirty="0"/>
              <a:t>JDBC</a:t>
            </a:r>
            <a:endParaRPr lang="zh-CN" altLang="en-US" sz="1600" dirty="0"/>
          </a:p>
        </p:txBody>
      </p:sp>
      <p:sp>
        <p:nvSpPr>
          <p:cNvPr id="17" name="矩形 16"/>
          <p:cNvSpPr/>
          <p:nvPr/>
        </p:nvSpPr>
        <p:spPr>
          <a:xfrm>
            <a:off x="608511" y="4292817"/>
            <a:ext cx="4475079" cy="1664385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48" name="矩形 47"/>
          <p:cNvSpPr/>
          <p:nvPr/>
        </p:nvSpPr>
        <p:spPr>
          <a:xfrm>
            <a:off x="716904" y="5434152"/>
            <a:ext cx="4229309" cy="38388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数据</a:t>
            </a:r>
          </a:p>
        </p:txBody>
      </p:sp>
      <p:sp>
        <p:nvSpPr>
          <p:cNvPr id="49" name="矩形 48"/>
          <p:cNvSpPr/>
          <p:nvPr/>
        </p:nvSpPr>
        <p:spPr>
          <a:xfrm>
            <a:off x="716904" y="4512938"/>
            <a:ext cx="4205060" cy="755664"/>
          </a:xfrm>
          <a:prstGeom prst="rect">
            <a:avLst/>
          </a:prstGeom>
          <a:solidFill>
            <a:srgbClr val="F3BC33"/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业务</a:t>
            </a:r>
            <a:endParaRPr lang="en-US" altLang="zh-CN" sz="1600" b="1" dirty="0">
              <a:solidFill>
                <a:schemeClr val="bg1"/>
              </a:solidFill>
            </a:endParaRPr>
          </a:p>
          <a:p>
            <a:r>
              <a:rPr lang="zh-CN" altLang="en-US" sz="1600" b="1" dirty="0">
                <a:solidFill>
                  <a:schemeClr val="bg1"/>
                </a:solidFill>
              </a:rPr>
              <a:t>算法</a:t>
            </a:r>
          </a:p>
        </p:txBody>
      </p:sp>
      <p:grpSp>
        <p:nvGrpSpPr>
          <p:cNvPr id="33" name="组合 32"/>
          <p:cNvGrpSpPr/>
          <p:nvPr/>
        </p:nvGrpSpPr>
        <p:grpSpPr>
          <a:xfrm>
            <a:off x="1857502" y="5469236"/>
            <a:ext cx="1129289" cy="307777"/>
            <a:chOff x="4323625" y="3154998"/>
            <a:chExt cx="1129289" cy="307777"/>
          </a:xfrm>
        </p:grpSpPr>
        <p:sp>
          <p:nvSpPr>
            <p:cNvPr id="34" name="xlsx-file_317779"/>
            <p:cNvSpPr>
              <a:spLocks noChangeAspect="1"/>
            </p:cNvSpPr>
            <p:nvPr/>
          </p:nvSpPr>
          <p:spPr bwMode="auto">
            <a:xfrm>
              <a:off x="4323625" y="3214683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5" name="文本框 34"/>
            <p:cNvSpPr txBox="1"/>
            <p:nvPr/>
          </p:nvSpPr>
          <p:spPr>
            <a:xfrm>
              <a:off x="4534963" y="3154998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3826065" y="5469236"/>
            <a:ext cx="1095899" cy="307777"/>
            <a:chOff x="5475314" y="3158659"/>
            <a:chExt cx="1095899" cy="307777"/>
          </a:xfrm>
        </p:grpSpPr>
        <p:sp>
          <p:nvSpPr>
            <p:cNvPr id="37" name="xlsx-file_317779"/>
            <p:cNvSpPr>
              <a:spLocks noChangeAspect="1"/>
            </p:cNvSpPr>
            <p:nvPr/>
          </p:nvSpPr>
          <p:spPr bwMode="auto">
            <a:xfrm>
              <a:off x="5475314" y="3203969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38" name="文本框 37"/>
            <p:cNvSpPr txBox="1"/>
            <p:nvPr/>
          </p:nvSpPr>
          <p:spPr>
            <a:xfrm>
              <a:off x="5653262" y="3158659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39" name="组合 38"/>
          <p:cNvGrpSpPr/>
          <p:nvPr/>
        </p:nvGrpSpPr>
        <p:grpSpPr>
          <a:xfrm>
            <a:off x="2845530" y="5469236"/>
            <a:ext cx="1121796" cy="307777"/>
            <a:chOff x="4354448" y="3163122"/>
            <a:chExt cx="1121796" cy="307777"/>
          </a:xfrm>
        </p:grpSpPr>
        <p:sp>
          <p:nvSpPr>
            <p:cNvPr id="40" name="xlsx-file_317779"/>
            <p:cNvSpPr>
              <a:spLocks noChangeAspect="1"/>
            </p:cNvSpPr>
            <p:nvPr/>
          </p:nvSpPr>
          <p:spPr bwMode="auto">
            <a:xfrm>
              <a:off x="4354448" y="3222807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41" name="文本框 40"/>
            <p:cNvSpPr txBox="1"/>
            <p:nvPr/>
          </p:nvSpPr>
          <p:spPr>
            <a:xfrm>
              <a:off x="4558293" y="3163122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sp>
        <p:nvSpPr>
          <p:cNvPr id="67" name="矩形 66"/>
          <p:cNvSpPr/>
          <p:nvPr/>
        </p:nvSpPr>
        <p:spPr>
          <a:xfrm>
            <a:off x="1668583" y="3198284"/>
            <a:ext cx="1429946" cy="268229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call </a:t>
            </a:r>
            <a:r>
              <a:rPr lang="zh-CN" altLang="en-US" sz="1600" dirty="0"/>
              <a:t>语句</a:t>
            </a:r>
          </a:p>
        </p:txBody>
      </p:sp>
      <p:sp>
        <p:nvSpPr>
          <p:cNvPr id="68" name="矩形 67"/>
          <p:cNvSpPr/>
          <p:nvPr/>
        </p:nvSpPr>
        <p:spPr>
          <a:xfrm>
            <a:off x="3276113" y="3206494"/>
            <a:ext cx="1473442" cy="257696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call </a:t>
            </a:r>
            <a:r>
              <a:rPr lang="zh-CN" altLang="en-US" sz="1600" dirty="0"/>
              <a:t>语句</a:t>
            </a:r>
          </a:p>
        </p:txBody>
      </p:sp>
      <p:sp>
        <p:nvSpPr>
          <p:cNvPr id="173" name="圆角矩形 172"/>
          <p:cNvSpPr/>
          <p:nvPr/>
        </p:nvSpPr>
        <p:spPr>
          <a:xfrm>
            <a:off x="713338" y="1217435"/>
            <a:ext cx="11045692" cy="456831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r>
              <a:rPr lang="zh-CN" altLang="en-US" sz="2000" dirty="0">
                <a:solidFill>
                  <a:schemeClr val="tx1"/>
                </a:solidFill>
              </a:rPr>
              <a:t>用集算器脚本代替数据库存储过程，从而实现业务算法和应用程序的解耦</a:t>
            </a:r>
            <a:endParaRPr lang="en-US" altLang="zh-CN" sz="2000" dirty="0">
              <a:solidFill>
                <a:schemeClr val="tx1"/>
              </a:solidFill>
            </a:endParaRPr>
          </a:p>
        </p:txBody>
      </p:sp>
      <p:sp>
        <p:nvSpPr>
          <p:cNvPr id="175" name="右箭头 174"/>
          <p:cNvSpPr/>
          <p:nvPr/>
        </p:nvSpPr>
        <p:spPr>
          <a:xfrm>
            <a:off x="5375126" y="4095213"/>
            <a:ext cx="1440160" cy="864097"/>
          </a:xfrm>
          <a:prstGeom prst="rightArrow">
            <a:avLst/>
          </a:prstGeom>
          <a:solidFill>
            <a:srgbClr val="F3BC33"/>
          </a:solidFill>
          <a:ln>
            <a:solidFill>
              <a:srgbClr val="F3BC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79" name="直接箭头连接符 78"/>
          <p:cNvCxnSpPr>
            <a:cxnSpLocks/>
          </p:cNvCxnSpPr>
          <p:nvPr/>
        </p:nvCxnSpPr>
        <p:spPr>
          <a:xfrm>
            <a:off x="2249210" y="3532864"/>
            <a:ext cx="348" cy="938423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直接箭头连接符 80"/>
          <p:cNvCxnSpPr>
            <a:cxnSpLocks/>
          </p:cNvCxnSpPr>
          <p:nvPr/>
        </p:nvCxnSpPr>
        <p:spPr>
          <a:xfrm>
            <a:off x="4166741" y="3520029"/>
            <a:ext cx="0" cy="95125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963707F-F773-40FE-A8C4-3DDF003A6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实现思路</a:t>
            </a:r>
          </a:p>
        </p:txBody>
      </p:sp>
      <p:sp>
        <p:nvSpPr>
          <p:cNvPr id="160" name="矩形 159"/>
          <p:cNvSpPr/>
          <p:nvPr/>
        </p:nvSpPr>
        <p:spPr>
          <a:xfrm>
            <a:off x="1584928" y="4715604"/>
            <a:ext cx="1513601" cy="381488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存储过程</a:t>
            </a:r>
          </a:p>
        </p:txBody>
      </p:sp>
      <p:sp>
        <p:nvSpPr>
          <p:cNvPr id="148" name="矩形 147">
            <a:extLst>
              <a:ext uri="{FF2B5EF4-FFF2-40B4-BE49-F238E27FC236}">
                <a16:creationId xmlns="" xmlns:a16="http://schemas.microsoft.com/office/drawing/2014/main" id="{B03BEC67-FB27-41AF-990A-B336F1D15EE7}"/>
              </a:ext>
            </a:extLst>
          </p:cNvPr>
          <p:cNvSpPr/>
          <p:nvPr/>
        </p:nvSpPr>
        <p:spPr>
          <a:xfrm>
            <a:off x="3253446" y="4715604"/>
            <a:ext cx="1513601" cy="381488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存储过程</a:t>
            </a:r>
          </a:p>
        </p:txBody>
      </p:sp>
      <p:sp>
        <p:nvSpPr>
          <p:cNvPr id="149" name="矩形 148">
            <a:extLst>
              <a:ext uri="{FF2B5EF4-FFF2-40B4-BE49-F238E27FC236}">
                <a16:creationId xmlns="" xmlns:a16="http://schemas.microsoft.com/office/drawing/2014/main" id="{AEEB4107-B108-4669-8D36-4CA0EA68F175}"/>
              </a:ext>
            </a:extLst>
          </p:cNvPr>
          <p:cNvSpPr/>
          <p:nvPr/>
        </p:nvSpPr>
        <p:spPr>
          <a:xfrm>
            <a:off x="7041530" y="2624919"/>
            <a:ext cx="4482475" cy="2562460"/>
          </a:xfrm>
          <a:prstGeom prst="rect">
            <a:avLst/>
          </a:prstGeom>
          <a:solidFill>
            <a:srgbClr val="468BF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50" name="矩形 149">
            <a:extLst>
              <a:ext uri="{FF2B5EF4-FFF2-40B4-BE49-F238E27FC236}">
                <a16:creationId xmlns="" xmlns:a16="http://schemas.microsoft.com/office/drawing/2014/main" id="{CC5F49E1-8C3F-4F6E-83F0-8C1798F029F1}"/>
              </a:ext>
            </a:extLst>
          </p:cNvPr>
          <p:cNvSpPr/>
          <p:nvPr/>
        </p:nvSpPr>
        <p:spPr>
          <a:xfrm>
            <a:off x="8190333" y="2733592"/>
            <a:ext cx="1429946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桌面应用</a:t>
            </a:r>
          </a:p>
        </p:txBody>
      </p:sp>
      <p:sp>
        <p:nvSpPr>
          <p:cNvPr id="151" name="矩形 150">
            <a:extLst>
              <a:ext uri="{FF2B5EF4-FFF2-40B4-BE49-F238E27FC236}">
                <a16:creationId xmlns="" xmlns:a16="http://schemas.microsoft.com/office/drawing/2014/main" id="{8239429D-8C1B-40CE-9031-7EE8795E545F}"/>
              </a:ext>
            </a:extLst>
          </p:cNvPr>
          <p:cNvSpPr/>
          <p:nvPr/>
        </p:nvSpPr>
        <p:spPr>
          <a:xfrm>
            <a:off x="9797864" y="2739855"/>
            <a:ext cx="1473442" cy="37761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 Web</a:t>
            </a:r>
            <a:r>
              <a:rPr lang="zh-CN" altLang="en-US" sz="1600" dirty="0"/>
              <a:t>应用</a:t>
            </a:r>
          </a:p>
        </p:txBody>
      </p:sp>
      <p:sp>
        <p:nvSpPr>
          <p:cNvPr id="152" name="矩形 151">
            <a:extLst>
              <a:ext uri="{FF2B5EF4-FFF2-40B4-BE49-F238E27FC236}">
                <a16:creationId xmlns="" xmlns:a16="http://schemas.microsoft.com/office/drawing/2014/main" id="{C575AA2E-E637-4679-ACE1-D4FE598704B0}"/>
              </a:ext>
            </a:extLst>
          </p:cNvPr>
          <p:cNvSpPr/>
          <p:nvPr/>
        </p:nvSpPr>
        <p:spPr>
          <a:xfrm>
            <a:off x="7131116" y="3581688"/>
            <a:ext cx="4221186" cy="46335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查询接口</a:t>
            </a:r>
          </a:p>
        </p:txBody>
      </p:sp>
      <p:sp>
        <p:nvSpPr>
          <p:cNvPr id="153" name="矩形 152">
            <a:extLst>
              <a:ext uri="{FF2B5EF4-FFF2-40B4-BE49-F238E27FC236}">
                <a16:creationId xmlns="" xmlns:a16="http://schemas.microsoft.com/office/drawing/2014/main" id="{A7B59DC9-E4C4-41DB-8C0A-5331C4854A8C}"/>
              </a:ext>
            </a:extLst>
          </p:cNvPr>
          <p:cNvSpPr/>
          <p:nvPr/>
        </p:nvSpPr>
        <p:spPr>
          <a:xfrm>
            <a:off x="8190334" y="3664884"/>
            <a:ext cx="1429946" cy="28378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集算器</a:t>
            </a:r>
            <a:r>
              <a:rPr lang="en-US" altLang="zh-CN" sz="1600" dirty="0"/>
              <a:t>JDBC</a:t>
            </a:r>
            <a:endParaRPr lang="zh-CN" altLang="en-US" sz="1600" dirty="0"/>
          </a:p>
        </p:txBody>
      </p:sp>
      <p:sp>
        <p:nvSpPr>
          <p:cNvPr id="154" name="矩形 153">
            <a:extLst>
              <a:ext uri="{FF2B5EF4-FFF2-40B4-BE49-F238E27FC236}">
                <a16:creationId xmlns="" xmlns:a16="http://schemas.microsoft.com/office/drawing/2014/main" id="{3109E6BE-CE1A-455F-911A-C9E1C1892811}"/>
              </a:ext>
            </a:extLst>
          </p:cNvPr>
          <p:cNvSpPr/>
          <p:nvPr/>
        </p:nvSpPr>
        <p:spPr>
          <a:xfrm>
            <a:off x="7039893" y="5286468"/>
            <a:ext cx="4475079" cy="670734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155" name="矩形 154">
            <a:extLst>
              <a:ext uri="{FF2B5EF4-FFF2-40B4-BE49-F238E27FC236}">
                <a16:creationId xmlns="" xmlns:a16="http://schemas.microsoft.com/office/drawing/2014/main" id="{445568DA-B0CF-4C36-874C-09D88897B54A}"/>
              </a:ext>
            </a:extLst>
          </p:cNvPr>
          <p:cNvSpPr/>
          <p:nvPr/>
        </p:nvSpPr>
        <p:spPr>
          <a:xfrm>
            <a:off x="7148286" y="5434152"/>
            <a:ext cx="4229309" cy="38388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数据</a:t>
            </a:r>
          </a:p>
        </p:txBody>
      </p:sp>
      <p:sp>
        <p:nvSpPr>
          <p:cNvPr id="156" name="矩形 155">
            <a:extLst>
              <a:ext uri="{FF2B5EF4-FFF2-40B4-BE49-F238E27FC236}">
                <a16:creationId xmlns="" xmlns:a16="http://schemas.microsoft.com/office/drawing/2014/main" id="{F110FAD1-AB97-4F08-AD23-43AFA879B735}"/>
              </a:ext>
            </a:extLst>
          </p:cNvPr>
          <p:cNvSpPr/>
          <p:nvPr/>
        </p:nvSpPr>
        <p:spPr>
          <a:xfrm>
            <a:off x="7125950" y="4131545"/>
            <a:ext cx="4240357" cy="43648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solidFill>
                  <a:schemeClr val="bg1"/>
                </a:solidFill>
              </a:rPr>
              <a:t>业务算法</a:t>
            </a:r>
          </a:p>
        </p:txBody>
      </p:sp>
      <p:grpSp>
        <p:nvGrpSpPr>
          <p:cNvPr id="157" name="组合 156">
            <a:extLst>
              <a:ext uri="{FF2B5EF4-FFF2-40B4-BE49-F238E27FC236}">
                <a16:creationId xmlns="" xmlns:a16="http://schemas.microsoft.com/office/drawing/2014/main" id="{89121700-3061-431F-A395-3101EC2B3BEF}"/>
              </a:ext>
            </a:extLst>
          </p:cNvPr>
          <p:cNvGrpSpPr/>
          <p:nvPr/>
        </p:nvGrpSpPr>
        <p:grpSpPr>
          <a:xfrm>
            <a:off x="8288884" y="5469236"/>
            <a:ext cx="1129289" cy="307777"/>
            <a:chOff x="4323625" y="3154998"/>
            <a:chExt cx="1129289" cy="307777"/>
          </a:xfrm>
        </p:grpSpPr>
        <p:sp>
          <p:nvSpPr>
            <p:cNvPr id="158" name="xlsx-file_317779">
              <a:extLst>
                <a:ext uri="{FF2B5EF4-FFF2-40B4-BE49-F238E27FC236}">
                  <a16:creationId xmlns="" xmlns:a16="http://schemas.microsoft.com/office/drawing/2014/main" id="{ECF2288A-0387-4B9E-A499-6CA5CD710225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23625" y="3214683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9" name="文本框 158">
              <a:extLst>
                <a:ext uri="{FF2B5EF4-FFF2-40B4-BE49-F238E27FC236}">
                  <a16:creationId xmlns="" xmlns:a16="http://schemas.microsoft.com/office/drawing/2014/main" id="{181B4D3C-A482-4529-A9D2-4B56605BCCCA}"/>
                </a:ext>
              </a:extLst>
            </p:cNvPr>
            <p:cNvSpPr txBox="1"/>
            <p:nvPr/>
          </p:nvSpPr>
          <p:spPr>
            <a:xfrm>
              <a:off x="4534963" y="3154998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161" name="组合 160">
            <a:extLst>
              <a:ext uri="{FF2B5EF4-FFF2-40B4-BE49-F238E27FC236}">
                <a16:creationId xmlns="" xmlns:a16="http://schemas.microsoft.com/office/drawing/2014/main" id="{AE18078B-8B96-4A7E-A8A7-1A470B94CF78}"/>
              </a:ext>
            </a:extLst>
          </p:cNvPr>
          <p:cNvGrpSpPr/>
          <p:nvPr/>
        </p:nvGrpSpPr>
        <p:grpSpPr>
          <a:xfrm>
            <a:off x="10257447" y="5469236"/>
            <a:ext cx="1095899" cy="307777"/>
            <a:chOff x="5475314" y="3158659"/>
            <a:chExt cx="1095899" cy="307777"/>
          </a:xfrm>
        </p:grpSpPr>
        <p:sp>
          <p:nvSpPr>
            <p:cNvPr id="162" name="xlsx-file_317779">
              <a:extLst>
                <a:ext uri="{FF2B5EF4-FFF2-40B4-BE49-F238E27FC236}">
                  <a16:creationId xmlns="" xmlns:a16="http://schemas.microsoft.com/office/drawing/2014/main" id="{897EA2A0-8A15-42EB-A120-CDAA3205F90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5475314" y="3203969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63" name="文本框 162">
              <a:extLst>
                <a:ext uri="{FF2B5EF4-FFF2-40B4-BE49-F238E27FC236}">
                  <a16:creationId xmlns="" xmlns:a16="http://schemas.microsoft.com/office/drawing/2014/main" id="{65CD293D-7AF0-492A-89A2-0F5897CABAB1}"/>
                </a:ext>
              </a:extLst>
            </p:cNvPr>
            <p:cNvSpPr txBox="1"/>
            <p:nvPr/>
          </p:nvSpPr>
          <p:spPr>
            <a:xfrm>
              <a:off x="5653262" y="3158659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170" name="组合 169">
            <a:extLst>
              <a:ext uri="{FF2B5EF4-FFF2-40B4-BE49-F238E27FC236}">
                <a16:creationId xmlns="" xmlns:a16="http://schemas.microsoft.com/office/drawing/2014/main" id="{6775607F-48F3-4EEE-A2B3-7F9A077921C3}"/>
              </a:ext>
            </a:extLst>
          </p:cNvPr>
          <p:cNvGrpSpPr/>
          <p:nvPr/>
        </p:nvGrpSpPr>
        <p:grpSpPr>
          <a:xfrm>
            <a:off x="9276912" y="5469236"/>
            <a:ext cx="1121796" cy="307777"/>
            <a:chOff x="4354448" y="3163122"/>
            <a:chExt cx="1121796" cy="307777"/>
          </a:xfrm>
        </p:grpSpPr>
        <p:sp>
          <p:nvSpPr>
            <p:cNvPr id="171" name="xlsx-file_317779">
              <a:extLst>
                <a:ext uri="{FF2B5EF4-FFF2-40B4-BE49-F238E27FC236}">
                  <a16:creationId xmlns="" xmlns:a16="http://schemas.microsoft.com/office/drawing/2014/main" id="{B7BF449A-3374-427D-AB55-35788CC6056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54448" y="3222807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2" name="文本框 171">
              <a:extLst>
                <a:ext uri="{FF2B5EF4-FFF2-40B4-BE49-F238E27FC236}">
                  <a16:creationId xmlns="" xmlns:a16="http://schemas.microsoft.com/office/drawing/2014/main" id="{8E2AEDB9-C15D-4E72-87AF-B2D40BF2408B}"/>
                </a:ext>
              </a:extLst>
            </p:cNvPr>
            <p:cNvSpPr txBox="1"/>
            <p:nvPr/>
          </p:nvSpPr>
          <p:spPr>
            <a:xfrm>
              <a:off x="4558293" y="3163122"/>
              <a:ext cx="91795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sp>
        <p:nvSpPr>
          <p:cNvPr id="176" name="矩形 175">
            <a:extLst>
              <a:ext uri="{FF2B5EF4-FFF2-40B4-BE49-F238E27FC236}">
                <a16:creationId xmlns="" xmlns:a16="http://schemas.microsoft.com/office/drawing/2014/main" id="{BC776C1D-25E7-44D4-8900-F3EA0D94D620}"/>
              </a:ext>
            </a:extLst>
          </p:cNvPr>
          <p:cNvSpPr/>
          <p:nvPr/>
        </p:nvSpPr>
        <p:spPr>
          <a:xfrm>
            <a:off x="8190333" y="3198284"/>
            <a:ext cx="1429946" cy="268229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call </a:t>
            </a:r>
            <a:r>
              <a:rPr lang="zh-CN" altLang="en-US" sz="1600" dirty="0"/>
              <a:t>语句</a:t>
            </a:r>
          </a:p>
        </p:txBody>
      </p:sp>
      <p:sp>
        <p:nvSpPr>
          <p:cNvPr id="177" name="矩形 176">
            <a:extLst>
              <a:ext uri="{FF2B5EF4-FFF2-40B4-BE49-F238E27FC236}">
                <a16:creationId xmlns="" xmlns:a16="http://schemas.microsoft.com/office/drawing/2014/main" id="{24B28E22-DC5C-4CA9-8E0D-E34723DC5F5F}"/>
              </a:ext>
            </a:extLst>
          </p:cNvPr>
          <p:cNvSpPr/>
          <p:nvPr/>
        </p:nvSpPr>
        <p:spPr>
          <a:xfrm>
            <a:off x="9797863" y="3206494"/>
            <a:ext cx="1473442" cy="257696"/>
          </a:xfrm>
          <a:prstGeom prst="rect">
            <a:avLst/>
          </a:prstGeom>
          <a:solidFill>
            <a:srgbClr val="000000">
              <a:alpha val="30196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硬编码</a:t>
            </a:r>
          </a:p>
        </p:txBody>
      </p:sp>
      <p:cxnSp>
        <p:nvCxnSpPr>
          <p:cNvPr id="178" name="直接箭头连接符 177">
            <a:extLst>
              <a:ext uri="{FF2B5EF4-FFF2-40B4-BE49-F238E27FC236}">
                <a16:creationId xmlns="" xmlns:a16="http://schemas.microsoft.com/office/drawing/2014/main" id="{CC126E4A-92B6-4C71-98C7-9B7FF4815AE3}"/>
              </a:ext>
            </a:extLst>
          </p:cNvPr>
          <p:cNvCxnSpPr>
            <a:cxnSpLocks/>
          </p:cNvCxnSpPr>
          <p:nvPr/>
        </p:nvCxnSpPr>
        <p:spPr>
          <a:xfrm>
            <a:off x="8871234" y="3461579"/>
            <a:ext cx="0" cy="628268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9" name="直接箭头连接符 178">
            <a:extLst>
              <a:ext uri="{FF2B5EF4-FFF2-40B4-BE49-F238E27FC236}">
                <a16:creationId xmlns="" xmlns:a16="http://schemas.microsoft.com/office/drawing/2014/main" id="{1FC8B32E-EEB2-4983-8BDB-BC662B85C41F}"/>
              </a:ext>
            </a:extLst>
          </p:cNvPr>
          <p:cNvCxnSpPr>
            <a:cxnSpLocks/>
          </p:cNvCxnSpPr>
          <p:nvPr/>
        </p:nvCxnSpPr>
        <p:spPr>
          <a:xfrm>
            <a:off x="10545700" y="3461579"/>
            <a:ext cx="0" cy="609621"/>
          </a:xfrm>
          <a:prstGeom prst="straightConnector1">
            <a:avLst/>
          </a:prstGeom>
          <a:ln w="38100">
            <a:solidFill>
              <a:srgbClr val="FF0000"/>
            </a:solidFill>
            <a:prstDash val="sysDash"/>
            <a:tailEnd type="triangle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0" name="矩形 179">
            <a:extLst>
              <a:ext uri="{FF2B5EF4-FFF2-40B4-BE49-F238E27FC236}">
                <a16:creationId xmlns="" xmlns:a16="http://schemas.microsoft.com/office/drawing/2014/main" id="{502902FC-D71E-4747-85E5-6C1FAFD7BC02}"/>
              </a:ext>
            </a:extLst>
          </p:cNvPr>
          <p:cNvSpPr/>
          <p:nvPr/>
        </p:nvSpPr>
        <p:spPr>
          <a:xfrm>
            <a:off x="8190333" y="4192729"/>
            <a:ext cx="1467769" cy="273660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        脚本文件</a:t>
            </a:r>
          </a:p>
        </p:txBody>
      </p:sp>
      <p:sp>
        <p:nvSpPr>
          <p:cNvPr id="181" name="矩形 180">
            <a:extLst>
              <a:ext uri="{FF2B5EF4-FFF2-40B4-BE49-F238E27FC236}">
                <a16:creationId xmlns="" xmlns:a16="http://schemas.microsoft.com/office/drawing/2014/main" id="{6069CC8A-DABB-4087-ABE3-4DF7DC85E806}"/>
              </a:ext>
            </a:extLst>
          </p:cNvPr>
          <p:cNvSpPr/>
          <p:nvPr/>
        </p:nvSpPr>
        <p:spPr>
          <a:xfrm>
            <a:off x="9797863" y="4209774"/>
            <a:ext cx="1467769" cy="283746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硬编码</a:t>
            </a:r>
          </a:p>
        </p:txBody>
      </p:sp>
      <p:sp>
        <p:nvSpPr>
          <p:cNvPr id="182" name="矩形 181">
            <a:extLst>
              <a:ext uri="{FF2B5EF4-FFF2-40B4-BE49-F238E27FC236}">
                <a16:creationId xmlns="" xmlns:a16="http://schemas.microsoft.com/office/drawing/2014/main" id="{69DA4F11-7FB1-44A9-91D9-37984B88E856}"/>
              </a:ext>
            </a:extLst>
          </p:cNvPr>
          <p:cNvSpPr/>
          <p:nvPr/>
        </p:nvSpPr>
        <p:spPr>
          <a:xfrm>
            <a:off x="7125950" y="4641143"/>
            <a:ext cx="4240357" cy="463357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取数接口</a:t>
            </a:r>
          </a:p>
        </p:txBody>
      </p:sp>
      <p:sp>
        <p:nvSpPr>
          <p:cNvPr id="183" name="矩形 182">
            <a:extLst>
              <a:ext uri="{FF2B5EF4-FFF2-40B4-BE49-F238E27FC236}">
                <a16:creationId xmlns="" xmlns:a16="http://schemas.microsoft.com/office/drawing/2014/main" id="{7B57D636-2D41-41E9-B389-16CBF4EE1566}"/>
              </a:ext>
            </a:extLst>
          </p:cNvPr>
          <p:cNvSpPr/>
          <p:nvPr/>
        </p:nvSpPr>
        <p:spPr>
          <a:xfrm>
            <a:off x="8204338" y="4724339"/>
            <a:ext cx="3080973" cy="28378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源数据库</a:t>
            </a:r>
            <a:r>
              <a:rPr lang="en-US" altLang="zh-CN" sz="1600" dirty="0"/>
              <a:t>JDBC</a:t>
            </a:r>
            <a:endParaRPr lang="zh-CN" altLang="en-US" sz="1600" dirty="0"/>
          </a:p>
        </p:txBody>
      </p:sp>
      <p:sp>
        <p:nvSpPr>
          <p:cNvPr id="184" name="矩形 183">
            <a:extLst>
              <a:ext uri="{FF2B5EF4-FFF2-40B4-BE49-F238E27FC236}">
                <a16:creationId xmlns="" xmlns:a16="http://schemas.microsoft.com/office/drawing/2014/main" id="{E79BF814-567B-40A5-B139-704498B99E37}"/>
              </a:ext>
            </a:extLst>
          </p:cNvPr>
          <p:cNvSpPr/>
          <p:nvPr/>
        </p:nvSpPr>
        <p:spPr>
          <a:xfrm>
            <a:off x="9801969" y="3664884"/>
            <a:ext cx="1469336" cy="28378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类调用</a:t>
            </a:r>
          </a:p>
        </p:txBody>
      </p:sp>
      <p:sp>
        <p:nvSpPr>
          <p:cNvPr id="185" name="卷形: 水平 184">
            <a:extLst>
              <a:ext uri="{FF2B5EF4-FFF2-40B4-BE49-F238E27FC236}">
                <a16:creationId xmlns="" xmlns:a16="http://schemas.microsoft.com/office/drawing/2014/main" id="{BBE8FE2D-1285-420E-B49C-77E8EB18606A}"/>
              </a:ext>
            </a:extLst>
          </p:cNvPr>
          <p:cNvSpPr/>
          <p:nvPr/>
        </p:nvSpPr>
        <p:spPr>
          <a:xfrm>
            <a:off x="8296944" y="4219396"/>
            <a:ext cx="281047" cy="207679"/>
          </a:xfrm>
          <a:prstGeom prst="horizontalScroll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</a:t>
            </a:r>
          </a:p>
        </p:txBody>
      </p:sp>
    </p:spTree>
    <p:extLst>
      <p:ext uri="{BB962C8B-B14F-4D97-AF65-F5344CB8AC3E}">
        <p14:creationId xmlns:p14="http://schemas.microsoft.com/office/powerpoint/2010/main" val="23379799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50790" y="291145"/>
            <a:ext cx="1963951" cy="439921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342900" indent="-342900"/>
            <a:r>
              <a:rPr lang="zh-CN" altLang="en-US" sz="2000" dirty="0"/>
              <a:t>切换同构数据源</a:t>
            </a:r>
            <a:endParaRPr lang="en-US" altLang="zh-CN" sz="2000" dirty="0"/>
          </a:p>
        </p:txBody>
      </p:sp>
      <p:sp>
        <p:nvSpPr>
          <p:cNvPr id="9" name="矩形: 圆角 107"/>
          <p:cNvSpPr/>
          <p:nvPr/>
        </p:nvSpPr>
        <p:spPr bwMode="auto">
          <a:xfrm>
            <a:off x="634918" y="1099566"/>
            <a:ext cx="11077657" cy="628007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</a:rPr>
              <a:t>history</a:t>
            </a:r>
            <a:r>
              <a:rPr lang="zh-CN" altLang="en-US" sz="1600" dirty="0">
                <a:solidFill>
                  <a:schemeClr val="tx1"/>
                </a:solidFill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</a:rPr>
              <a:t>current</a:t>
            </a:r>
            <a:r>
              <a:rPr lang="zh-CN" altLang="en-US" sz="1600" dirty="0">
                <a:solidFill>
                  <a:schemeClr val="tx1"/>
                </a:solidFill>
              </a:rPr>
              <a:t>是两个同类型的数据库，两者库结构一样但数据不同。查询计算时，中间件须通过参数选择使用哪个数据库。下面用集算器脚本</a:t>
            </a:r>
            <a:r>
              <a:rPr lang="en-US" altLang="zh-CN" sz="1600" dirty="0" err="1">
                <a:solidFill>
                  <a:schemeClr val="tx1"/>
                </a:solidFill>
              </a:rPr>
              <a:t>switch.dfx</a:t>
            </a:r>
            <a:r>
              <a:rPr lang="zh-CN" altLang="en-US" sz="1600" dirty="0">
                <a:solidFill>
                  <a:schemeClr val="tx1"/>
                </a:solidFill>
              </a:rPr>
              <a:t>来实现。</a:t>
            </a:r>
            <a:endParaRPr lang="en-US" altLang="zh-CN" sz="1600" dirty="0">
              <a:solidFill>
                <a:schemeClr val="tx1"/>
              </a:solidFill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32355362"/>
              </p:ext>
            </p:extLst>
          </p:nvPr>
        </p:nvGraphicFramePr>
        <p:xfrm>
          <a:off x="713338" y="1955846"/>
          <a:ext cx="5597892" cy="75386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024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39338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5426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5776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961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=${</a:t>
                      </a:r>
                      <a:r>
                        <a:rPr lang="en-US" altLang="zh-CN" sz="1600" b="0" i="0" kern="120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pSource</a:t>
                      </a:r>
                      <a:r>
                        <a:rPr lang="en-US" altLang="zh-CN" sz="1600" b="0" i="0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+mn-cs"/>
                        </a:rPr>
                        <a:t>}.query(“select * from sales”)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11" name="矩形: 圆角 107"/>
          <p:cNvSpPr/>
          <p:nvPr/>
        </p:nvSpPr>
        <p:spPr bwMode="auto">
          <a:xfrm>
            <a:off x="634918" y="3148942"/>
            <a:ext cx="9564744" cy="1368152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/>
                </a:solidFill>
              </a:rPr>
              <a:t>pSource</a:t>
            </a:r>
            <a:r>
              <a:rPr lang="zh-CN" altLang="en-US" sz="1400" dirty="0">
                <a:solidFill>
                  <a:schemeClr val="tx1"/>
                </a:solidFill>
              </a:rPr>
              <a:t>是宏参数，代表数据源名称。如果</a:t>
            </a:r>
            <a:r>
              <a:rPr lang="en-US" altLang="zh-CN" sz="1400" dirty="0">
                <a:solidFill>
                  <a:schemeClr val="tx1"/>
                </a:solidFill>
              </a:rPr>
              <a:t>java</a:t>
            </a:r>
            <a:r>
              <a:rPr lang="zh-CN" altLang="en-US" sz="1400" dirty="0">
                <a:solidFill>
                  <a:schemeClr val="tx1"/>
                </a:solidFill>
              </a:rPr>
              <a:t>程序中</a:t>
            </a:r>
            <a:r>
              <a:rPr lang="en-US" altLang="zh-CN" sz="1400" dirty="0" err="1">
                <a:solidFill>
                  <a:schemeClr val="tx1"/>
                </a:solidFill>
              </a:rPr>
              <a:t>pSource</a:t>
            </a:r>
            <a:r>
              <a:rPr lang="zh-CN" altLang="en-US" sz="1400" dirty="0">
                <a:solidFill>
                  <a:schemeClr val="tx1"/>
                </a:solidFill>
              </a:rPr>
              <a:t>取值为</a:t>
            </a:r>
            <a:r>
              <a:rPr lang="en-US" altLang="zh-CN" sz="1400" dirty="0">
                <a:solidFill>
                  <a:schemeClr val="tx1"/>
                </a:solidFill>
              </a:rPr>
              <a:t>”history”</a:t>
            </a:r>
            <a:r>
              <a:rPr lang="zh-CN" altLang="en-US" sz="1400" dirty="0">
                <a:solidFill>
                  <a:schemeClr val="tx1"/>
                </a:solidFill>
              </a:rPr>
              <a:t>，则在该库上执行查询，即：</a:t>
            </a:r>
            <a:endParaRPr lang="en-US" altLang="zh-CN" sz="1400" dirty="0">
              <a:solidFill>
                <a:schemeClr val="tx1"/>
              </a:solidFill>
            </a:endParaRPr>
          </a:p>
          <a:p>
            <a:pPr lvl="0"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/>
                </a:solidFill>
              </a:rPr>
              <a:t>PreparedStatement</a:t>
            </a:r>
            <a:r>
              <a:rPr lang="en-US" altLang="zh-CN" sz="1400" dirty="0">
                <a:solidFill>
                  <a:schemeClr val="tx1"/>
                </a:solidFill>
              </a:rPr>
              <a:t> </a:t>
            </a:r>
            <a:r>
              <a:rPr lang="en-US" altLang="zh-CN" sz="1400" dirty="0" err="1">
                <a:solidFill>
                  <a:schemeClr val="tx1"/>
                </a:solidFill>
              </a:rPr>
              <a:t>pstmt</a:t>
            </a:r>
            <a:r>
              <a:rPr lang="en-US" altLang="zh-CN" sz="1400" dirty="0">
                <a:solidFill>
                  <a:schemeClr val="tx1"/>
                </a:solidFill>
              </a:rPr>
              <a:t> = </a:t>
            </a:r>
            <a:r>
              <a:rPr lang="en-US" altLang="zh-CN" sz="1400" dirty="0" err="1">
                <a:solidFill>
                  <a:schemeClr val="tx1"/>
                </a:solidFill>
              </a:rPr>
              <a:t>con.prepareStatement</a:t>
            </a:r>
            <a:r>
              <a:rPr lang="en-US" altLang="zh-CN" sz="1400" dirty="0">
                <a:solidFill>
                  <a:schemeClr val="tx1"/>
                </a:solidFill>
              </a:rPr>
              <a:t>(“call switch(?)");</a:t>
            </a:r>
          </a:p>
          <a:p>
            <a:pPr lvl="0"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/>
                </a:solidFill>
              </a:rPr>
              <a:t>pstmt.setObject</a:t>
            </a:r>
            <a:r>
              <a:rPr lang="en-US" altLang="zh-CN" sz="1400" dirty="0">
                <a:solidFill>
                  <a:schemeClr val="tx1"/>
                </a:solidFill>
              </a:rPr>
              <a:t>(1, “history”);</a:t>
            </a:r>
            <a:endParaRPr lang="en-US" altLang="zh-CN" sz="1400" kern="100" dirty="0">
              <a:solidFill>
                <a:schemeClr val="tx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lnSpc>
                <a:spcPct val="150000"/>
              </a:lnSpc>
            </a:pPr>
            <a:r>
              <a:rPr lang="en-US" altLang="zh-CN" sz="1400" dirty="0" err="1">
                <a:solidFill>
                  <a:schemeClr val="tx1"/>
                </a:solidFill>
              </a:rPr>
              <a:t>pstmt.execute</a:t>
            </a:r>
            <a:r>
              <a:rPr lang="en-US" altLang="zh-CN" sz="1400" dirty="0">
                <a:solidFill>
                  <a:schemeClr val="tx1"/>
                </a:solidFill>
              </a:rPr>
              <a:t>()</a:t>
            </a:r>
          </a:p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tx1"/>
                </a:solidFill>
              </a:rPr>
              <a:t>计算结果如右：</a:t>
            </a:r>
            <a:endParaRPr lang="en-US" altLang="zh-CN" sz="1400" dirty="0">
              <a:solidFill>
                <a:schemeClr val="tx1"/>
              </a:solidFill>
            </a:endParaRPr>
          </a:p>
        </p:txBody>
      </p:sp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3073851"/>
              </p:ext>
            </p:extLst>
          </p:nvPr>
        </p:nvGraphicFramePr>
        <p:xfrm>
          <a:off x="6599262" y="3409221"/>
          <a:ext cx="4938026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5195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773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91256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77741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28366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43224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orderid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sellerid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orderdate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UJRNP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17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2012/11/2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SJCH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4802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2012/11/9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UJRNP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13500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2012/11/5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PWQ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26100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2012/11/8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PWQ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4410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2012/11/12 15:28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8" name="矩形: 圆角 107"/>
          <p:cNvSpPr/>
          <p:nvPr/>
        </p:nvSpPr>
        <p:spPr bwMode="auto">
          <a:xfrm>
            <a:off x="634918" y="5091367"/>
            <a:ext cx="4517772" cy="45759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如果</a:t>
            </a:r>
            <a:r>
              <a:rPr lang="en-US" altLang="zh-CN" sz="1400" dirty="0" err="1">
                <a:solidFill>
                  <a:schemeClr val="tx1"/>
                </a:solidFill>
                <a:latin typeface="+mn-ea"/>
              </a:rPr>
              <a:t>pSource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取值为</a:t>
            </a:r>
            <a:r>
              <a:rPr lang="en-US" altLang="zh-CN" sz="1400" dirty="0">
                <a:solidFill>
                  <a:schemeClr val="tx1"/>
                </a:solidFill>
                <a:latin typeface="+mn-ea"/>
              </a:rPr>
              <a:t>”current”</a:t>
            </a:r>
            <a:r>
              <a:rPr lang="zh-CN" altLang="en-US" sz="1400" dirty="0">
                <a:solidFill>
                  <a:schemeClr val="tx1"/>
                </a:solidFill>
                <a:latin typeface="+mn-ea"/>
              </a:rPr>
              <a:t>，则计算结果不同</a:t>
            </a:r>
            <a:endParaRPr lang="en-US" altLang="zh-CN" sz="14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6855917"/>
              </p:ext>
            </p:extLst>
          </p:nvPr>
        </p:nvGraphicFramePr>
        <p:xfrm>
          <a:off x="6599262" y="5091367"/>
          <a:ext cx="4938026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645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42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8584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2678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80570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orderid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client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sellerid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orderdate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982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SJCH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10900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2019/7/12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983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GLH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8330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2019/7/14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984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SJCH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5684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2019/7/20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985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YZ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27100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2019/7/13 15:28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986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HANAR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2019/7/15 15:28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6" name="标题 5">
            <a:extLst>
              <a:ext uri="{FF2B5EF4-FFF2-40B4-BE49-F238E27FC236}">
                <a16:creationId xmlns="" xmlns:a16="http://schemas.microsoft.com/office/drawing/2014/main" id="{F9EB8C95-8394-4A82-BA43-439FC0DC40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算法举例</a:t>
            </a:r>
          </a:p>
        </p:txBody>
      </p:sp>
    </p:spTree>
    <p:extLst>
      <p:ext uri="{BB962C8B-B14F-4D97-AF65-F5344CB8AC3E}">
        <p14:creationId xmlns:p14="http://schemas.microsoft.com/office/powerpoint/2010/main" val="351989025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2396160" y="338419"/>
            <a:ext cx="2016224" cy="369428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342900" indent="-342900"/>
            <a:r>
              <a:rPr lang="zh-CN" altLang="en-US" sz="2000" dirty="0"/>
              <a:t>切换异构数据源</a:t>
            </a:r>
            <a:endParaRPr lang="en-US" altLang="zh-CN" sz="2000" dirty="0"/>
          </a:p>
        </p:txBody>
      </p:sp>
      <p:sp>
        <p:nvSpPr>
          <p:cNvPr id="9" name="矩形: 圆角 107"/>
          <p:cNvSpPr/>
          <p:nvPr/>
        </p:nvSpPr>
        <p:spPr bwMode="auto">
          <a:xfrm>
            <a:off x="712189" y="1153281"/>
            <a:ext cx="10351570" cy="870769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应用系统可能在多种数据库间迁移，比如从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MySQL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迁移到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Oracle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，两者库结构相同。开发时使用与数据库无关的标准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，迁移时无需修改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语句，只需将数据库类型作为参数传入脚本文件，即可翻译成特定的数据库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。如下是脚本文件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run.dfx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121692"/>
              </p:ext>
            </p:extLst>
          </p:nvPr>
        </p:nvGraphicFramePr>
        <p:xfrm>
          <a:off x="838622" y="2448419"/>
          <a:ext cx="10513167" cy="16093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1823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399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954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39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550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</a:rPr>
                        <a:t>select left(client,2),year(orderDate) y,sum(amount) sAmount from sales group by left(client,2),year(orderDate)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/SPL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标准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SQL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6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=A1.sqltranslate(</a:t>
                      </a:r>
                      <a:r>
                        <a:rPr lang="en-US" altLang="zh-CN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sqlType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根据参数将标准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SQL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翻译成指定数据库的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SQL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3932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connect@l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("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dbsource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").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query@x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(A2)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执行翻译后的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SQL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矩形: 圆角 107"/>
          <p:cNvSpPr/>
          <p:nvPr/>
        </p:nvSpPr>
        <p:spPr bwMode="auto">
          <a:xfrm>
            <a:off x="645496" y="4287590"/>
            <a:ext cx="11168887" cy="1008113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 lvl="0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如果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程序中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sqlType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取值为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”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mysql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，则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A2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中的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将被翻译为：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select left(client,2),</a:t>
            </a:r>
            <a:r>
              <a:rPr lang="en-US" altLang="zh-CN" sz="1600" dirty="0">
                <a:solidFill>
                  <a:srgbClr val="F0AB00"/>
                </a:solidFill>
                <a:latin typeface="+mn-ea"/>
              </a:rPr>
              <a:t>year(</a:t>
            </a:r>
            <a:r>
              <a:rPr lang="en-US" altLang="zh-CN" sz="1600" dirty="0" err="1">
                <a:solidFill>
                  <a:srgbClr val="F0AB00"/>
                </a:solidFill>
                <a:latin typeface="+mn-ea"/>
              </a:rPr>
              <a:t>orderDate</a:t>
            </a:r>
            <a:r>
              <a:rPr lang="en-US" altLang="zh-CN" sz="1600" dirty="0">
                <a:solidFill>
                  <a:srgbClr val="F0AB00"/>
                </a:solidFill>
                <a:latin typeface="+mn-ea"/>
              </a:rPr>
              <a:t>) 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y,sum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(amount) 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sAmount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from sales group by left(client,2),year(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orderDate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13" name="矩形: 圆角 107"/>
          <p:cNvSpPr/>
          <p:nvPr/>
        </p:nvSpPr>
        <p:spPr bwMode="auto">
          <a:xfrm>
            <a:off x="645496" y="5374010"/>
            <a:ext cx="11197391" cy="962445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如果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sqlType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取值为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”oracle”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，则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A2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的翻译结果是：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select left(client,2),</a:t>
            </a:r>
            <a:r>
              <a:rPr lang="en-US" altLang="zh-CN" sz="1600" dirty="0">
                <a:solidFill>
                  <a:srgbClr val="F0AB00"/>
                </a:solidFill>
                <a:latin typeface="+mn-ea"/>
              </a:rPr>
              <a:t>EXTRACT(YEAR FROM </a:t>
            </a:r>
            <a:r>
              <a:rPr lang="en-US" altLang="zh-CN" sz="1600" dirty="0" err="1">
                <a:solidFill>
                  <a:srgbClr val="F0AB00"/>
                </a:solidFill>
                <a:latin typeface="+mn-ea"/>
              </a:rPr>
              <a:t>orderDate</a:t>
            </a:r>
            <a:r>
              <a:rPr lang="en-US" altLang="zh-CN" sz="1600" dirty="0">
                <a:solidFill>
                  <a:srgbClr val="F0AB00"/>
                </a:solidFill>
                <a:latin typeface="+mn-ea"/>
              </a:rPr>
              <a:t>) 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y,sum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(amount) 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sAmount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from sales group by left(client,2),EXTRACT(YEAR FROM 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orderDate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)</a:t>
            </a: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7CCBB34-52FD-4649-8FDE-DF3AC34515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算法举例</a:t>
            </a:r>
          </a:p>
        </p:txBody>
      </p:sp>
    </p:spTree>
    <p:extLst>
      <p:ext uri="{BB962C8B-B14F-4D97-AF65-F5344CB8AC3E}">
        <p14:creationId xmlns:p14="http://schemas.microsoft.com/office/powerpoint/2010/main" val="33382093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2422799" y="318497"/>
            <a:ext cx="1224136" cy="401904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342900" indent="-342900" algn="ctr"/>
            <a:r>
              <a:rPr lang="zh-CN" altLang="en-US" sz="1800" dirty="0"/>
              <a:t>动态对齐</a:t>
            </a:r>
            <a:endParaRPr lang="en-US" altLang="zh-CN" sz="1800" dirty="0"/>
          </a:p>
        </p:txBody>
      </p:sp>
      <p:sp>
        <p:nvSpPr>
          <p:cNvPr id="5" name="矩形: 圆角 107"/>
          <p:cNvSpPr/>
          <p:nvPr/>
        </p:nvSpPr>
        <p:spPr bwMode="auto">
          <a:xfrm>
            <a:off x="743523" y="1187201"/>
            <a:ext cx="10752283" cy="77202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t"/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</a:rPr>
              <a:t>很多算法数据库难以实现，或者部分数据库难以实现，比如：外部参数</a:t>
            </a:r>
            <a:r>
              <a:rPr lang="en-US" altLang="zh-CN" sz="1800" dirty="0" err="1">
                <a:solidFill>
                  <a:schemeClr val="tx1"/>
                </a:solidFill>
              </a:rPr>
              <a:t>pclient</a:t>
            </a:r>
            <a:r>
              <a:rPr lang="zh-CN" altLang="en-US" sz="1800" dirty="0">
                <a:solidFill>
                  <a:schemeClr val="tx1"/>
                </a:solidFill>
              </a:rPr>
              <a:t>是动态的大客户列表，请按该列表的顺序统计订单金额。如果</a:t>
            </a:r>
            <a:r>
              <a:rPr lang="en-US" altLang="zh-CN" sz="1800" dirty="0" err="1">
                <a:solidFill>
                  <a:schemeClr val="tx1"/>
                </a:solidFill>
              </a:rPr>
              <a:t>pclient</a:t>
            </a:r>
            <a:r>
              <a:rPr lang="en-US" altLang="zh-CN" sz="1800" dirty="0">
                <a:solidFill>
                  <a:schemeClr val="tx1"/>
                </a:solidFill>
              </a:rPr>
              <a:t>=</a:t>
            </a:r>
            <a:r>
              <a:rPr lang="zh-CN" altLang="en-US" sz="1800" dirty="0">
                <a:solidFill>
                  <a:schemeClr val="tx1"/>
                </a:solidFill>
              </a:rPr>
              <a:t> </a:t>
            </a:r>
            <a:r>
              <a:rPr lang="en-US" altLang="zh-CN" sz="1800" dirty="0">
                <a:solidFill>
                  <a:schemeClr val="tx1"/>
                </a:solidFill>
              </a:rPr>
              <a:t>[“HL”,“MIP”,“SJCH”]</a:t>
            </a:r>
            <a:r>
              <a:rPr lang="zh-CN" altLang="en-US" sz="1800" dirty="0">
                <a:solidFill>
                  <a:schemeClr val="tx1"/>
                </a:solidFill>
              </a:rPr>
              <a:t>，则计算结果应当如下：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6" name="矩形: 圆角 107"/>
          <p:cNvSpPr/>
          <p:nvPr/>
        </p:nvSpPr>
        <p:spPr bwMode="auto">
          <a:xfrm>
            <a:off x="743523" y="3915678"/>
            <a:ext cx="10678416" cy="503386"/>
          </a:xfrm>
          <a:prstGeom prst="round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1800" dirty="0">
                <a:solidFill>
                  <a:schemeClr val="tx1"/>
                </a:solidFill>
              </a:rPr>
              <a:t>使用集算器脚本文件实现：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8945651"/>
              </p:ext>
            </p:extLst>
          </p:nvPr>
        </p:nvGraphicFramePr>
        <p:xfrm>
          <a:off x="845180" y="2407665"/>
          <a:ext cx="2585730" cy="123882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29286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29286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09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client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HL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305320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MIP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397000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9706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SJCH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500298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707208"/>
              </p:ext>
            </p:extLst>
          </p:nvPr>
        </p:nvGraphicFramePr>
        <p:xfrm>
          <a:off x="845180" y="4632299"/>
          <a:ext cx="10434602" cy="1200647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73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09723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353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=</a:t>
                      </a:r>
                      <a:r>
                        <a:rPr lang="en-US" sz="1400" u="none" strike="noStrike" dirty="0" err="1">
                          <a:effectLst/>
                        </a:rPr>
                        <a:t>connect@l</a:t>
                      </a:r>
                      <a:r>
                        <a:rPr lang="en-US" sz="1400" u="none" strike="noStrike" dirty="0">
                          <a:effectLst/>
                        </a:rPr>
                        <a:t>("</a:t>
                      </a:r>
                      <a:r>
                        <a:rPr lang="en-US" sz="1400" u="none" strike="noStrike" dirty="0" err="1">
                          <a:effectLst/>
                        </a:rPr>
                        <a:t>dbsource</a:t>
                      </a:r>
                      <a:r>
                        <a:rPr lang="en-US" sz="1400" u="none" strike="noStrike" dirty="0">
                          <a:effectLst/>
                        </a:rPr>
                        <a:t>").</a:t>
                      </a:r>
                      <a:r>
                        <a:rPr lang="en-US" sz="1400" u="none" strike="noStrike" dirty="0" err="1">
                          <a:effectLst/>
                        </a:rPr>
                        <a:t>query@x</a:t>
                      </a:r>
                      <a:r>
                        <a:rPr lang="en-US" sz="1400" u="none" strike="noStrike" dirty="0">
                          <a:effectLst/>
                        </a:rPr>
                        <a:t>("select </a:t>
                      </a:r>
                      <a:r>
                        <a:rPr lang="en-US" sz="1400" u="none" strike="noStrike" dirty="0" err="1">
                          <a:effectLst/>
                        </a:rPr>
                        <a:t>client,sum</a:t>
                      </a:r>
                      <a:r>
                        <a:rPr lang="en-US" sz="1400" u="none" strike="noStrike" dirty="0">
                          <a:effectLst/>
                        </a:rPr>
                        <a:t>(amount) </a:t>
                      </a:r>
                      <a:r>
                        <a:rPr lang="en-US" sz="1400" u="none" strike="noStrike" dirty="0" err="1">
                          <a:effectLst/>
                        </a:rPr>
                        <a:t>sAmount</a:t>
                      </a:r>
                      <a:r>
                        <a:rPr lang="en-US" sz="1400" u="none" strike="noStrike" dirty="0">
                          <a:effectLst/>
                        </a:rPr>
                        <a:t> from sales where client in(?) group by client ",</a:t>
                      </a:r>
                      <a:r>
                        <a:rPr lang="en-US" altLang="zh-CN" sz="1400" u="none" strike="noStrike" dirty="0" err="1">
                          <a:effectLst/>
                        </a:rPr>
                        <a:t>pclient</a:t>
                      </a:r>
                      <a:r>
                        <a:rPr lang="en-US" sz="1400" u="none" strike="noStrike" dirty="0">
                          <a:effectLst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355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=A2.align(A1,client)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标题 2">
            <a:extLst>
              <a:ext uri="{FF2B5EF4-FFF2-40B4-BE49-F238E27FC236}">
                <a16:creationId xmlns="" xmlns:a16="http://schemas.microsoft.com/office/drawing/2014/main" id="{A46E14AE-635F-4BBB-9D6D-14B7DF3B9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算法举例</a:t>
            </a:r>
          </a:p>
        </p:txBody>
      </p:sp>
    </p:spTree>
    <p:extLst>
      <p:ext uri="{BB962C8B-B14F-4D97-AF65-F5344CB8AC3E}">
        <p14:creationId xmlns:p14="http://schemas.microsoft.com/office/powerpoint/2010/main" val="12753176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87651841-6E6F-4AD2-B0D9-DC918228275B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34B4D41-7080-4F07-A3CA-B418A4F4BBD4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04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9A7A05D4-4790-4AB9-8676-E4AF1CB5907B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多样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数据源</a:t>
            </a:r>
          </a:p>
        </p:txBody>
      </p:sp>
    </p:spTree>
    <p:extLst>
      <p:ext uri="{BB962C8B-B14F-4D97-AF65-F5344CB8AC3E}">
        <p14:creationId xmlns:p14="http://schemas.microsoft.com/office/powerpoint/2010/main" val="3313831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9BBFEC4F-C02C-43AC-93C8-5A231DE0C8CD}"/>
              </a:ext>
            </a:extLst>
          </p:cNvPr>
          <p:cNvSpPr/>
          <p:nvPr/>
        </p:nvSpPr>
        <p:spPr>
          <a:xfrm>
            <a:off x="622300" y="1449388"/>
            <a:ext cx="5050957" cy="851049"/>
          </a:xfrm>
          <a:prstGeom prst="rect">
            <a:avLst/>
          </a:prstGeom>
          <a:solidFill>
            <a:srgbClr val="2966DF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14C058CF-AD9F-44A0-86CC-DC7087ACF873}"/>
              </a:ext>
            </a:extLst>
          </p:cNvPr>
          <p:cNvSpPr txBox="1"/>
          <p:nvPr/>
        </p:nvSpPr>
        <p:spPr>
          <a:xfrm>
            <a:off x="622299" y="1644080"/>
            <a:ext cx="50509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相同点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E04935F3-604A-45BF-A660-1CBECBECC77A}"/>
              </a:ext>
            </a:extLst>
          </p:cNvPr>
          <p:cNvSpPr/>
          <p:nvPr/>
        </p:nvSpPr>
        <p:spPr>
          <a:xfrm>
            <a:off x="622300" y="2300437"/>
            <a:ext cx="5050957" cy="372164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AEFD0DE3-C738-443C-93E7-2A2D5077532C}"/>
              </a:ext>
            </a:extLst>
          </p:cNvPr>
          <p:cNvSpPr txBox="1"/>
          <p:nvPr/>
        </p:nvSpPr>
        <p:spPr>
          <a:xfrm>
            <a:off x="950102" y="2548254"/>
            <a:ext cx="4395349" cy="9612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</a:rPr>
              <a:t>逻辑架构一致</a:t>
            </a:r>
            <a:endParaRPr lang="en-US" altLang="zh-CN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dirty="0">
                <a:solidFill>
                  <a:schemeClr val="tx1"/>
                </a:solidFill>
              </a:rPr>
              <a:t>实现过程一致</a:t>
            </a:r>
            <a:endParaRPr lang="en-US" altLang="zh-CN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="" xmlns:a16="http://schemas.microsoft.com/office/drawing/2014/main" id="{D3B0263D-828D-480F-9DAE-6BEA87A292B0}"/>
              </a:ext>
            </a:extLst>
          </p:cNvPr>
          <p:cNvSpPr/>
          <p:nvPr/>
        </p:nvSpPr>
        <p:spPr>
          <a:xfrm>
            <a:off x="6445718" y="1449389"/>
            <a:ext cx="5050800" cy="851049"/>
          </a:xfrm>
          <a:prstGeom prst="rect">
            <a:avLst/>
          </a:prstGeom>
          <a:solidFill>
            <a:srgbClr val="2966DF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5" name="文本框 14">
            <a:extLst>
              <a:ext uri="{FF2B5EF4-FFF2-40B4-BE49-F238E27FC236}">
                <a16:creationId xmlns="" xmlns:a16="http://schemas.microsoft.com/office/drawing/2014/main" id="{EA5B0C33-91F6-45B1-8E80-012B02B1FB27}"/>
              </a:ext>
            </a:extLst>
          </p:cNvPr>
          <p:cNvSpPr txBox="1"/>
          <p:nvPr/>
        </p:nvSpPr>
        <p:spPr>
          <a:xfrm>
            <a:off x="6445718" y="1644081"/>
            <a:ext cx="504937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主要区别</a:t>
            </a:r>
          </a:p>
        </p:txBody>
      </p:sp>
      <p:sp>
        <p:nvSpPr>
          <p:cNvPr id="16" name="矩形 15">
            <a:extLst>
              <a:ext uri="{FF2B5EF4-FFF2-40B4-BE49-F238E27FC236}">
                <a16:creationId xmlns="" xmlns:a16="http://schemas.microsoft.com/office/drawing/2014/main" id="{FF04CCBB-92EE-4264-90DA-CBCBA162C11B}"/>
              </a:ext>
            </a:extLst>
          </p:cNvPr>
          <p:cNvSpPr/>
          <p:nvPr/>
        </p:nvSpPr>
        <p:spPr>
          <a:xfrm>
            <a:off x="6445718" y="2300438"/>
            <a:ext cx="5050800" cy="3721644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7" name="文本框 16">
            <a:extLst>
              <a:ext uri="{FF2B5EF4-FFF2-40B4-BE49-F238E27FC236}">
                <a16:creationId xmlns="" xmlns:a16="http://schemas.microsoft.com/office/drawing/2014/main" id="{96436539-5754-4B88-9CE8-38911C6F0B3A}"/>
              </a:ext>
            </a:extLst>
          </p:cNvPr>
          <p:cNvSpPr txBox="1"/>
          <p:nvPr/>
        </p:nvSpPr>
        <p:spPr>
          <a:xfrm>
            <a:off x="6743278" y="2548254"/>
            <a:ext cx="4464496" cy="34738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前端应用查询接口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集算器方案：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硬编码方案：基础类库硬编码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业务逻辑实现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集算器方案：结构化计算函数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硬编码方案：基础类库硬编码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zh-CN" altLang="en-US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非数据库取数接口</a:t>
            </a:r>
            <a:endParaRPr lang="en-US" altLang="zh-CN" sz="20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2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集算器方案：取数库函数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硬编码方案：基础类库硬编码</a:t>
            </a:r>
          </a:p>
        </p:txBody>
      </p:sp>
      <p:sp>
        <p:nvSpPr>
          <p:cNvPr id="12" name="标题 1">
            <a:extLst>
              <a:ext uri="{FF2B5EF4-FFF2-40B4-BE49-F238E27FC236}">
                <a16:creationId xmlns="" xmlns:a16="http://schemas.microsoft.com/office/drawing/2014/main" id="{979C347D-317E-4687-A969-994829F7D26F}"/>
              </a:ext>
            </a:extLst>
          </p:cNvPr>
          <p:cNvSpPr txBox="1">
            <a:spLocks/>
          </p:cNvSpPr>
          <p:nvPr/>
        </p:nvSpPr>
        <p:spPr>
          <a:xfrm>
            <a:off x="4728859" y="1"/>
            <a:ext cx="2732693" cy="693738"/>
          </a:xfrm>
          <a:prstGeom prst="rect">
            <a:avLst/>
          </a:prstGeom>
          <a:solidFill>
            <a:srgbClr val="2966DF"/>
          </a:solidFill>
        </p:spPr>
        <p:txBody>
          <a:bodyPr vert="horz" wrap="square" lIns="121911" tIns="60955" rIns="121911" bIns="60955" rtlCol="0" anchor="ctr">
            <a:noAutofit/>
          </a:bodyPr>
          <a:lstStyle>
            <a:lvl1pPr algn="ctr" defTabSz="121910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zh-CN" altLang="en-US" sz="3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特点对比</a:t>
            </a:r>
          </a:p>
        </p:txBody>
      </p:sp>
    </p:spTree>
    <p:extLst>
      <p:ext uri="{BB962C8B-B14F-4D97-AF65-F5344CB8AC3E}">
        <p14:creationId xmlns:p14="http://schemas.microsoft.com/office/powerpoint/2010/main" val="28336743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圆角矩形 6"/>
          <p:cNvSpPr/>
          <p:nvPr/>
        </p:nvSpPr>
        <p:spPr>
          <a:xfrm>
            <a:off x="752799" y="2383486"/>
            <a:ext cx="2448234" cy="762342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以</a:t>
            </a:r>
            <a:r>
              <a:rPr lang="en-US" altLang="zh-CN" sz="2000" dirty="0" err="1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MongoDB</a:t>
            </a: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为例，首先配置外部库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6934" y="2374796"/>
            <a:ext cx="7632848" cy="4444078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713338" y="1031092"/>
            <a:ext cx="10854773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场景：针对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webService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MongoDB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Hive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等特殊数据源，集算器提供了外部库接口，配合数据源自带的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jar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包，可实现方便快捷的特殊源计算中间件。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9655CF9-54FE-452B-8F22-50B0D09571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特殊数据源</a:t>
            </a:r>
          </a:p>
        </p:txBody>
      </p:sp>
    </p:spTree>
    <p:extLst>
      <p:ext uri="{BB962C8B-B14F-4D97-AF65-F5344CB8AC3E}">
        <p14:creationId xmlns:p14="http://schemas.microsoft.com/office/powerpoint/2010/main" val="281677618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13338" y="885993"/>
            <a:ext cx="11090275" cy="70890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将</a:t>
            </a:r>
            <a:r>
              <a:rPr lang="en-US" altLang="zh-CN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Mongodb</a:t>
            </a: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的</a:t>
            </a:r>
            <a:r>
              <a:rPr lang="en-US" altLang="zh-CN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jar</a:t>
            </a: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包放在外部库</a:t>
            </a:r>
            <a:r>
              <a:rPr lang="en-US" altLang="zh-CN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Mongodb</a:t>
            </a: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目录中，如下：</a:t>
            </a:r>
            <a:endParaRPr lang="en-US" altLang="zh-CN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622" y="1607907"/>
            <a:ext cx="7057082" cy="2022456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713338" y="3755176"/>
            <a:ext cx="10971372" cy="698525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在脚本文件中，使用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shell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命令查询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emp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 collection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，完成查询和分组计算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1379008"/>
              </p:ext>
            </p:extLst>
          </p:nvPr>
        </p:nvGraphicFramePr>
        <p:xfrm>
          <a:off x="838622" y="4453701"/>
          <a:ext cx="8352928" cy="15198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085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78411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602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>
                          <a:solidFill>
                            <a:schemeClr val="tx1"/>
                          </a:solidFill>
                          <a:effectLst/>
                        </a:rPr>
                        <a:t>=mongo_open("mongodb://192.168.1.7:27017/mydb")</a:t>
                      </a:r>
                      <a:endParaRPr lang="en-US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连接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mongo_shell@x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(A1,"emp.find()")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查询取数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997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A2.groups(</a:t>
                      </a:r>
                      <a:r>
                        <a:rPr lang="en-US" altLang="zh-CN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department;count</a:t>
                      </a: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</a:t>
                      </a:r>
                      <a:r>
                        <a:rPr lang="en-US" altLang="zh-CN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empid</a:t>
                      </a: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):total)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分组汇总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713338" y="6385198"/>
            <a:ext cx="109370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>
                <a:latin typeface="+mn-ea"/>
              </a:rPr>
              <a:t>扩展阅读：更多外部库用法，参考</a:t>
            </a:r>
            <a:r>
              <a:rPr lang="en-US" altLang="zh-CN" sz="1600" dirty="0">
                <a:latin typeface="+mn-ea"/>
                <a:hlinkClick r:id="rId3"/>
              </a:rPr>
              <a:t>http://doc.raqsoft.com/esproc/func/wbk.html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EB06C60-EF61-45E3-A01D-6741B53C6D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特殊数据源</a:t>
            </a:r>
          </a:p>
        </p:txBody>
      </p:sp>
    </p:spTree>
    <p:extLst>
      <p:ext uri="{BB962C8B-B14F-4D97-AF65-F5344CB8AC3E}">
        <p14:creationId xmlns:p14="http://schemas.microsoft.com/office/powerpoint/2010/main" val="7043083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608016" y="1045235"/>
            <a:ext cx="10494238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对于文本和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Excel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，集算器已提供内置函数访问，比如前面的例子：文本分组汇总。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74835455"/>
              </p:ext>
            </p:extLst>
          </p:nvPr>
        </p:nvGraphicFramePr>
        <p:xfrm>
          <a:off x="713338" y="1835022"/>
          <a:ext cx="10710460" cy="140784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9780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57446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3818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928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692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=file("d:/sales.txt").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import@t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8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打开文本文件</a:t>
                      </a:r>
                      <a:endParaRPr lang="zh-CN" alt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28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=A1.groups(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client;sum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(amount):</a:t>
                      </a:r>
                      <a:r>
                        <a:rPr lang="en-US" altLang="zh-CN" sz="180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sAmount</a:t>
                      </a:r>
                      <a:r>
                        <a:rPr lang="en-US" altLang="zh-CN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分组汇总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7" name="圆角矩形 6"/>
          <p:cNvSpPr/>
          <p:nvPr/>
        </p:nvSpPr>
        <p:spPr>
          <a:xfrm>
            <a:off x="608013" y="3415099"/>
            <a:ext cx="11104562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除了内置函数，集算器还提供了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语法，可以用更方便的方式访问文本，上面的脚本在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可以写成一句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SQL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：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TextBox 6"/>
          <p:cNvSpPr>
            <a:spLocks noChangeArrowheads="1"/>
          </p:cNvSpPr>
          <p:nvPr/>
        </p:nvSpPr>
        <p:spPr bwMode="auto">
          <a:xfrm>
            <a:off x="713337" y="4270491"/>
            <a:ext cx="10710461" cy="1895607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Class.forName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("</a:t>
            </a:r>
            <a:r>
              <a:rPr lang="en-US" altLang="zh-CN" sz="1800" kern="100" dirty="0" err="1">
                <a:solidFill>
                  <a:srgbClr val="FF0000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com.esproc.jdbc.InternalDriver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");</a:t>
            </a:r>
            <a:endParaRPr lang="zh-CN" altLang="zh-CN" sz="18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con=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DriverManager.getConnection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("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jdbc:esproc:local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://");</a:t>
            </a:r>
            <a:endParaRPr lang="zh-CN" altLang="zh-CN" sz="18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ResultSet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rs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= 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con.executeQuery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(“select client, sum(amount) 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sAmount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from d:/sales.txt")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endParaRPr lang="zh-CN" altLang="zh-CN" sz="18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962986D4-3D38-479B-B595-A6CD47C85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SQL</a:t>
            </a:r>
            <a:r>
              <a:rPr lang="zh-CN" altLang="en-US" dirty="0"/>
              <a:t>语法</a:t>
            </a:r>
          </a:p>
        </p:txBody>
      </p:sp>
    </p:spTree>
    <p:extLst>
      <p:ext uri="{BB962C8B-B14F-4D97-AF65-F5344CB8AC3E}">
        <p14:creationId xmlns:p14="http://schemas.microsoft.com/office/powerpoint/2010/main" val="338869217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圆角矩形 5"/>
          <p:cNvSpPr/>
          <p:nvPr/>
        </p:nvSpPr>
        <p:spPr>
          <a:xfrm>
            <a:off x="838622" y="1433627"/>
            <a:ext cx="1158592" cy="575940"/>
          </a:xfrm>
          <a:prstGeom prst="roundRect">
            <a:avLst/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过滤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206775" y="1521542"/>
            <a:ext cx="9145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ID,NAME,GENDER,AGE from students.txt where GENDER=‘F’ and AGE&gt;24</a:t>
            </a:r>
            <a:r>
              <a:rPr lang="en-US" altLang="zh-CN" sz="2000" dirty="0"/>
              <a:t>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8" name="圆角矩形 7"/>
          <p:cNvSpPr/>
          <p:nvPr/>
        </p:nvSpPr>
        <p:spPr>
          <a:xfrm>
            <a:off x="838622" y="3117996"/>
            <a:ext cx="1158592" cy="575940"/>
          </a:xfrm>
          <a:prstGeom prst="roundRect">
            <a:avLst/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排序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38622" y="4673863"/>
            <a:ext cx="1158592" cy="575940"/>
          </a:xfrm>
          <a:prstGeom prst="roundRect">
            <a:avLst/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集合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2201820" y="3205911"/>
            <a:ext cx="860139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ID,NAME,GENDER,AGE from students.xlsx order by AGE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2206775" y="4555866"/>
            <a:ext cx="860139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20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ID,NAME,GENDER,AGE from class1.txt union select ID,NAME,GENDER,AGE from class2.xls </a:t>
            </a:r>
            <a:endParaRPr lang="zh-CN" altLang="en-US" sz="2000" dirty="0">
              <a:solidFill>
                <a:schemeClr val="bg1"/>
              </a:solidFill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7CADDD0-8BFF-4E0E-BE0C-7DC1D22A6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SQL</a:t>
            </a:r>
            <a:r>
              <a:rPr lang="zh-CN" altLang="en-US" dirty="0"/>
              <a:t>举例</a:t>
            </a:r>
          </a:p>
        </p:txBody>
      </p:sp>
    </p:spTree>
    <p:extLst>
      <p:ext uri="{BB962C8B-B14F-4D97-AF65-F5344CB8AC3E}">
        <p14:creationId xmlns:p14="http://schemas.microsoft.com/office/powerpoint/2010/main" val="139383308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802691" y="800286"/>
            <a:ext cx="10729491" cy="762342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背景：逻辑上的同一张表，被分散在多个物理库中，对这样的数据进行汇合并计算。</a:t>
            </a:r>
            <a:endParaRPr lang="en-US" altLang="zh-CN" sz="18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5924"/>
              </p:ext>
            </p:extLst>
          </p:nvPr>
        </p:nvGraphicFramePr>
        <p:xfrm>
          <a:off x="802691" y="2225358"/>
          <a:ext cx="11090276" cy="122110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95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8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45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=connect("org.hsqldb.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jdbcDriver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","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jdbc:hsqldb:hsql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://127.0.0.1/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demo?user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=connect("com.mysql.jdbc.Driver","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jdbc:mysql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://127.0.0.1:3306/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demo?user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root&amp;password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=password")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=A1.query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@x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("select * from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sales")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=B1.query@x("select   * from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sales")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5000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=A2 | B2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48103" y="1508235"/>
            <a:ext cx="11090276" cy="57594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mysql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存储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2015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年的订单数据，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Oracle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存储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2013-2014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年的数据，请将两个库的数据合并返回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802691" y="3665479"/>
            <a:ext cx="8281989" cy="575940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请合并两库数据，并按订单金额排序。</a:t>
            </a:r>
            <a:endParaRPr lang="en-US" altLang="zh-CN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155886"/>
              </p:ext>
            </p:extLst>
          </p:nvPr>
        </p:nvGraphicFramePr>
        <p:xfrm>
          <a:off x="802691" y="4241419"/>
          <a:ext cx="11090276" cy="126492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959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4894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5453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=connect("org.hsqldb.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jdbcDriver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","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jdbc:hsqldb:hsql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://127.0.0.1/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demo?user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=connect("com.mysql.jdbc.Driver","jdbc:mysql://127.0.0.1:3306/demo?user=root&amp;password=password")</a:t>
                      </a:r>
                      <a:endParaRPr lang="en-US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527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=A1.query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@x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("select * from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sales  order by amount")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=B1.query@x("select   * from 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sales order by amount")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6670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=[A2,B2].merge(AMOUNT)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1" name="文本框 10"/>
          <p:cNvSpPr txBox="1"/>
          <p:nvPr/>
        </p:nvSpPr>
        <p:spPr>
          <a:xfrm>
            <a:off x="802691" y="5665540"/>
            <a:ext cx="9612995" cy="7875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>
                <a:latin typeface="+mn-ea"/>
              </a:rPr>
              <a:t>说明：例子中用到了归并函数</a:t>
            </a:r>
            <a:r>
              <a:rPr lang="en-US" altLang="zh-CN" sz="1600" dirty="0">
                <a:latin typeface="+mn-ea"/>
              </a:rPr>
              <a:t>merge</a:t>
            </a:r>
            <a:r>
              <a:rPr lang="zh-CN" altLang="en-US" sz="1600" dirty="0">
                <a:latin typeface="+mn-ea"/>
              </a:rPr>
              <a:t>，比简单排序</a:t>
            </a:r>
            <a:r>
              <a:rPr lang="en-US" altLang="zh-CN" sz="1600" dirty="0">
                <a:latin typeface="+mn-ea"/>
              </a:rPr>
              <a:t>sort</a:t>
            </a:r>
            <a:r>
              <a:rPr lang="zh-CN" altLang="en-US" sz="1600" dirty="0">
                <a:latin typeface="+mn-ea"/>
              </a:rPr>
              <a:t>快得多。多库汇总还有很多技巧，参见</a:t>
            </a:r>
            <a:r>
              <a:rPr lang="en-US" altLang="zh-CN" sz="1600" dirty="0">
                <a:latin typeface="+mn-ea"/>
                <a:hlinkClick r:id="rId2"/>
              </a:rPr>
              <a:t>http://c.raqsoft.com.cn/article/1536666621882</a:t>
            </a:r>
            <a:endParaRPr lang="en-US" altLang="zh-CN" sz="1600" dirty="0"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CE2975C-D60B-4414-B417-872665A207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多库汇合</a:t>
            </a:r>
          </a:p>
        </p:txBody>
      </p:sp>
    </p:spTree>
    <p:extLst>
      <p:ext uri="{BB962C8B-B14F-4D97-AF65-F5344CB8AC3E}">
        <p14:creationId xmlns:p14="http://schemas.microsoft.com/office/powerpoint/2010/main" val="233301676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B90BF2F1-E99F-402C-BAC3-6B1D56C3CEEE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7ACA263A-02D9-4C09-9098-A2BADBE73D0C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05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96AE5B33-0F74-456F-8934-3D35EA306268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Java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算法外置</a:t>
            </a:r>
          </a:p>
        </p:txBody>
      </p:sp>
    </p:spTree>
    <p:extLst>
      <p:ext uri="{BB962C8B-B14F-4D97-AF65-F5344CB8AC3E}">
        <p14:creationId xmlns:p14="http://schemas.microsoft.com/office/powerpoint/2010/main" val="1375830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375126" y="4096595"/>
            <a:ext cx="167034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rgbClr val="2966DF"/>
                </a:solidFill>
              </a:rPr>
              <a:t>计算中间件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5375126" y="2526058"/>
            <a:ext cx="1670348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rgbClr val="468BFC"/>
                </a:solidFill>
              </a:rPr>
              <a:t>前端应用</a:t>
            </a:r>
          </a:p>
        </p:txBody>
      </p:sp>
      <p:sp>
        <p:nvSpPr>
          <p:cNvPr id="70" name="文本框 69"/>
          <p:cNvSpPr txBox="1"/>
          <p:nvPr/>
        </p:nvSpPr>
        <p:spPr>
          <a:xfrm>
            <a:off x="5347021" y="5478934"/>
            <a:ext cx="1717953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rgbClr val="F0AB00"/>
                </a:solidFill>
              </a:rPr>
              <a:t>源数据</a:t>
            </a:r>
          </a:p>
        </p:txBody>
      </p:sp>
      <p:sp>
        <p:nvSpPr>
          <p:cNvPr id="101" name="文本框 100"/>
          <p:cNvSpPr txBox="1"/>
          <p:nvPr/>
        </p:nvSpPr>
        <p:spPr>
          <a:xfrm>
            <a:off x="890084" y="1861691"/>
            <a:ext cx="44750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/>
              <a:t>算法内置</a:t>
            </a:r>
          </a:p>
        </p:txBody>
      </p:sp>
      <p:sp>
        <p:nvSpPr>
          <p:cNvPr id="102" name="文本框 101"/>
          <p:cNvSpPr txBox="1"/>
          <p:nvPr/>
        </p:nvSpPr>
        <p:spPr>
          <a:xfrm>
            <a:off x="7045474" y="1861691"/>
            <a:ext cx="44824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800" b="1" dirty="0"/>
              <a:t>算法外置</a:t>
            </a:r>
          </a:p>
        </p:txBody>
      </p:sp>
      <p:sp>
        <p:nvSpPr>
          <p:cNvPr id="107" name="圆角矩形 106"/>
          <p:cNvSpPr/>
          <p:nvPr/>
        </p:nvSpPr>
        <p:spPr>
          <a:xfrm>
            <a:off x="745230" y="762270"/>
            <a:ext cx="10945813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算法外置于文件系统，使用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call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语句（字符串）降低主程序和算法之间的耦合性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="" xmlns:a16="http://schemas.microsoft.com/office/drawing/2014/main" id="{50D5E87F-E130-44D2-9B08-14E4B2098F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算法外置</a:t>
            </a:r>
          </a:p>
        </p:txBody>
      </p:sp>
      <p:grpSp>
        <p:nvGrpSpPr>
          <p:cNvPr id="88" name="组合 87">
            <a:extLst>
              <a:ext uri="{FF2B5EF4-FFF2-40B4-BE49-F238E27FC236}">
                <a16:creationId xmlns="" xmlns:a16="http://schemas.microsoft.com/office/drawing/2014/main" id="{671EA4AE-1942-423C-97DB-951BF0C9110C}"/>
              </a:ext>
            </a:extLst>
          </p:cNvPr>
          <p:cNvGrpSpPr/>
          <p:nvPr/>
        </p:nvGrpSpPr>
        <p:grpSpPr>
          <a:xfrm>
            <a:off x="892651" y="2377240"/>
            <a:ext cx="4754093" cy="3720632"/>
            <a:chOff x="-3707392" y="1970916"/>
            <a:chExt cx="4754093" cy="3720632"/>
          </a:xfrm>
        </p:grpSpPr>
        <p:grpSp>
          <p:nvGrpSpPr>
            <p:cNvPr id="121" name="组合 120">
              <a:extLst>
                <a:ext uri="{FF2B5EF4-FFF2-40B4-BE49-F238E27FC236}">
                  <a16:creationId xmlns="" xmlns:a16="http://schemas.microsoft.com/office/drawing/2014/main" id="{F96E5C01-ACA6-4F56-B3E0-62978748887E}"/>
                </a:ext>
              </a:extLst>
            </p:cNvPr>
            <p:cNvGrpSpPr/>
            <p:nvPr/>
          </p:nvGrpSpPr>
          <p:grpSpPr>
            <a:xfrm>
              <a:off x="-3707392" y="1970916"/>
              <a:ext cx="4482475" cy="2792146"/>
              <a:chOff x="11689253" y="2353078"/>
              <a:chExt cx="4482475" cy="2792146"/>
            </a:xfrm>
          </p:grpSpPr>
          <p:sp>
            <p:nvSpPr>
              <p:cNvPr id="124" name="矩形 123">
                <a:extLst>
                  <a:ext uri="{FF2B5EF4-FFF2-40B4-BE49-F238E27FC236}">
                    <a16:creationId xmlns="" xmlns:a16="http://schemas.microsoft.com/office/drawing/2014/main" id="{7636390B-F665-4490-9818-A417AF4B6B34}"/>
                  </a:ext>
                </a:extLst>
              </p:cNvPr>
              <p:cNvSpPr/>
              <p:nvPr/>
            </p:nvSpPr>
            <p:spPr>
              <a:xfrm>
                <a:off x="11689253" y="2353078"/>
                <a:ext cx="4482475" cy="1483662"/>
              </a:xfrm>
              <a:prstGeom prst="rect">
                <a:avLst/>
              </a:prstGeom>
              <a:solidFill>
                <a:srgbClr val="468BFC"/>
              </a:solidFill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200">
                  <a:spcAft>
                    <a:spcPct val="35000"/>
                  </a:spcAft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25" name="矩形 124">
                <a:extLst>
                  <a:ext uri="{FF2B5EF4-FFF2-40B4-BE49-F238E27FC236}">
                    <a16:creationId xmlns="" xmlns:a16="http://schemas.microsoft.com/office/drawing/2014/main" id="{E00A9536-48F3-43C7-A71E-8E8D0324EFE4}"/>
                  </a:ext>
                </a:extLst>
              </p:cNvPr>
              <p:cNvSpPr/>
              <p:nvPr/>
            </p:nvSpPr>
            <p:spPr>
              <a:xfrm>
                <a:off x="11689253" y="3840652"/>
                <a:ext cx="4482475" cy="1304572"/>
              </a:xfrm>
              <a:prstGeom prst="rect">
                <a:avLst/>
              </a:prstGeom>
              <a:solidFill>
                <a:srgbClr val="2966D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1800" b="1" dirty="0">
                    <a:solidFill>
                      <a:schemeClr val="lt1"/>
                    </a:solidFill>
                  </a:rPr>
                  <a:t> </a:t>
                </a:r>
                <a:endParaRPr lang="zh-CN" altLang="en-US" sz="18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26" name="矩形 125">
                <a:extLst>
                  <a:ext uri="{FF2B5EF4-FFF2-40B4-BE49-F238E27FC236}">
                    <a16:creationId xmlns="" xmlns:a16="http://schemas.microsoft.com/office/drawing/2014/main" id="{4A82BF7D-C9B5-4A13-AF8D-85707FC51676}"/>
                  </a:ext>
                </a:extLst>
              </p:cNvPr>
              <p:cNvSpPr/>
              <p:nvPr/>
            </p:nvSpPr>
            <p:spPr>
              <a:xfrm>
                <a:off x="12715809" y="2416956"/>
                <a:ext cx="3248052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主程序</a:t>
                </a:r>
              </a:p>
            </p:txBody>
          </p:sp>
          <p:sp>
            <p:nvSpPr>
              <p:cNvPr id="127" name="矩形 126">
                <a:extLst>
                  <a:ext uri="{FF2B5EF4-FFF2-40B4-BE49-F238E27FC236}">
                    <a16:creationId xmlns="" xmlns:a16="http://schemas.microsoft.com/office/drawing/2014/main" id="{6B29F542-1DE9-44BA-958F-618DB14D77A4}"/>
                  </a:ext>
                </a:extLst>
              </p:cNvPr>
              <p:cNvSpPr/>
              <p:nvPr/>
            </p:nvSpPr>
            <p:spPr>
              <a:xfrm>
                <a:off x="11782691" y="4000565"/>
                <a:ext cx="4287943" cy="5454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</a:rPr>
                  <a:t>jar</a:t>
                </a:r>
                <a:r>
                  <a:rPr lang="zh-CN" altLang="en-US" sz="1400" dirty="0">
                    <a:solidFill>
                      <a:schemeClr val="bg1"/>
                    </a:solidFill>
                  </a:rPr>
                  <a:t>包</a:t>
                </a:r>
              </a:p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编译执行</a:t>
                </a:r>
              </a:p>
            </p:txBody>
          </p:sp>
          <p:sp>
            <p:nvSpPr>
              <p:cNvPr id="128" name="矩形 127">
                <a:extLst>
                  <a:ext uri="{FF2B5EF4-FFF2-40B4-BE49-F238E27FC236}">
                    <a16:creationId xmlns="" xmlns:a16="http://schemas.microsoft.com/office/drawing/2014/main" id="{1E4CBBA8-8078-453C-989B-849ABC762E75}"/>
                  </a:ext>
                </a:extLst>
              </p:cNvPr>
              <p:cNvSpPr/>
              <p:nvPr/>
            </p:nvSpPr>
            <p:spPr>
              <a:xfrm>
                <a:off x="12735726" y="4123471"/>
                <a:ext cx="1570592" cy="314009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硬编码</a:t>
                </a:r>
              </a:p>
            </p:txBody>
          </p:sp>
          <p:sp>
            <p:nvSpPr>
              <p:cNvPr id="129" name="矩形 128">
                <a:extLst>
                  <a:ext uri="{FF2B5EF4-FFF2-40B4-BE49-F238E27FC236}">
                    <a16:creationId xmlns="" xmlns:a16="http://schemas.microsoft.com/office/drawing/2014/main" id="{45700CC4-F898-4D93-89E6-79D01D435819}"/>
                  </a:ext>
                </a:extLst>
              </p:cNvPr>
              <p:cNvSpPr/>
              <p:nvPr/>
            </p:nvSpPr>
            <p:spPr>
              <a:xfrm>
                <a:off x="11780143" y="4652630"/>
                <a:ext cx="4290491" cy="38840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取数接口</a:t>
                </a:r>
              </a:p>
            </p:txBody>
          </p:sp>
          <p:sp>
            <p:nvSpPr>
              <p:cNvPr id="130" name="矩形 129">
                <a:extLst>
                  <a:ext uri="{FF2B5EF4-FFF2-40B4-BE49-F238E27FC236}">
                    <a16:creationId xmlns="" xmlns:a16="http://schemas.microsoft.com/office/drawing/2014/main" id="{159DE5D6-9E11-4F90-8209-EA6E7E418398}"/>
                  </a:ext>
                </a:extLst>
              </p:cNvPr>
              <p:cNvSpPr/>
              <p:nvPr/>
            </p:nvSpPr>
            <p:spPr>
              <a:xfrm>
                <a:off x="12735726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endParaRPr lang="zh-CN" altLang="en-US" sz="1400" dirty="0"/>
              </a:p>
            </p:txBody>
          </p:sp>
          <p:sp>
            <p:nvSpPr>
              <p:cNvPr id="132" name="矩形 131">
                <a:extLst>
                  <a:ext uri="{FF2B5EF4-FFF2-40B4-BE49-F238E27FC236}">
                    <a16:creationId xmlns="" xmlns:a16="http://schemas.microsoft.com/office/drawing/2014/main" id="{0E8880E4-300D-498A-BEE3-BA9E2DCA1D01}"/>
                  </a:ext>
                </a:extLst>
              </p:cNvPr>
              <p:cNvSpPr/>
              <p:nvPr/>
            </p:nvSpPr>
            <p:spPr>
              <a:xfrm>
                <a:off x="11782691" y="3303731"/>
                <a:ext cx="4324047" cy="4432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查询接口</a:t>
                </a:r>
              </a:p>
            </p:txBody>
          </p:sp>
          <p:sp>
            <p:nvSpPr>
              <p:cNvPr id="133" name="矩形 132">
                <a:extLst>
                  <a:ext uri="{FF2B5EF4-FFF2-40B4-BE49-F238E27FC236}">
                    <a16:creationId xmlns="" xmlns:a16="http://schemas.microsoft.com/office/drawing/2014/main" id="{FDFDDEA5-530D-47E3-8A57-71F497674572}"/>
                  </a:ext>
                </a:extLst>
              </p:cNvPr>
              <p:cNvSpPr/>
              <p:nvPr/>
            </p:nvSpPr>
            <p:spPr>
              <a:xfrm>
                <a:off x="12741483" y="3386204"/>
                <a:ext cx="3222378" cy="2635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类调用（高耦合）</a:t>
                </a:r>
              </a:p>
            </p:txBody>
          </p:sp>
          <p:sp>
            <p:nvSpPr>
              <p:cNvPr id="134" name="矩形 133">
                <a:extLst>
                  <a:ext uri="{FF2B5EF4-FFF2-40B4-BE49-F238E27FC236}">
                    <a16:creationId xmlns="" xmlns:a16="http://schemas.microsoft.com/office/drawing/2014/main" id="{6E4A4FC6-CD39-40EA-8FE9-6D191F8C262D}"/>
                  </a:ext>
                </a:extLst>
              </p:cNvPr>
              <p:cNvSpPr/>
              <p:nvPr/>
            </p:nvSpPr>
            <p:spPr>
              <a:xfrm>
                <a:off x="12715808" y="2871177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类方法</a:t>
                </a:r>
              </a:p>
            </p:txBody>
          </p:sp>
          <p:sp>
            <p:nvSpPr>
              <p:cNvPr id="135" name="矩形 134">
                <a:extLst>
                  <a:ext uri="{FF2B5EF4-FFF2-40B4-BE49-F238E27FC236}">
                    <a16:creationId xmlns="" xmlns:a16="http://schemas.microsoft.com/office/drawing/2014/main" id="{6F8E002A-B69C-4DE7-A483-5282F34DCE11}"/>
                  </a:ext>
                </a:extLst>
              </p:cNvPr>
              <p:cNvSpPr/>
              <p:nvPr/>
            </p:nvSpPr>
            <p:spPr>
              <a:xfrm>
                <a:off x="14582758" y="2876146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类方法</a:t>
                </a:r>
              </a:p>
            </p:txBody>
          </p:sp>
          <p:sp>
            <p:nvSpPr>
              <p:cNvPr id="136" name="矩形 135">
                <a:extLst>
                  <a:ext uri="{FF2B5EF4-FFF2-40B4-BE49-F238E27FC236}">
                    <a16:creationId xmlns="" xmlns:a16="http://schemas.microsoft.com/office/drawing/2014/main" id="{E9090B99-057E-4161-9A3A-0AAAB5FA38C4}"/>
                  </a:ext>
                </a:extLst>
              </p:cNvPr>
              <p:cNvSpPr/>
              <p:nvPr/>
            </p:nvSpPr>
            <p:spPr>
              <a:xfrm>
                <a:off x="13850182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内置函数</a:t>
                </a:r>
              </a:p>
            </p:txBody>
          </p:sp>
          <p:sp>
            <p:nvSpPr>
              <p:cNvPr id="137" name="矩形 136">
                <a:extLst>
                  <a:ext uri="{FF2B5EF4-FFF2-40B4-BE49-F238E27FC236}">
                    <a16:creationId xmlns="" xmlns:a16="http://schemas.microsoft.com/office/drawing/2014/main" id="{7BE13D72-AFC6-428F-8FDF-585D4CE3ED5F}"/>
                  </a:ext>
                </a:extLst>
              </p:cNvPr>
              <p:cNvSpPr/>
              <p:nvPr/>
            </p:nvSpPr>
            <p:spPr>
              <a:xfrm>
                <a:off x="14964638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外部库</a:t>
                </a:r>
              </a:p>
            </p:txBody>
          </p:sp>
          <p:cxnSp>
            <p:nvCxnSpPr>
              <p:cNvPr id="138" name="直接箭头连接符 137">
                <a:extLst>
                  <a:ext uri="{FF2B5EF4-FFF2-40B4-BE49-F238E27FC236}">
                    <a16:creationId xmlns="" xmlns:a16="http://schemas.microsoft.com/office/drawing/2014/main" id="{BFB23F8D-DFAB-4EBA-81FD-6FBDD95BA27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6260" y="320870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9" name="直接箭头连接符 138">
                <a:extLst>
                  <a:ext uri="{FF2B5EF4-FFF2-40B4-BE49-F238E27FC236}">
                    <a16:creationId xmlns="" xmlns:a16="http://schemas.microsoft.com/office/drawing/2014/main" id="{CC70F24F-7562-4A56-9E11-4E3CF674554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6185" y="321478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1" name="矩形 140">
                <a:extLst>
                  <a:ext uri="{FF2B5EF4-FFF2-40B4-BE49-F238E27FC236}">
                    <a16:creationId xmlns="" xmlns:a16="http://schemas.microsoft.com/office/drawing/2014/main" id="{BC1B7929-4815-45B1-9740-6B3736F44D21}"/>
                  </a:ext>
                </a:extLst>
              </p:cNvPr>
              <p:cNvSpPr/>
              <p:nvPr/>
            </p:nvSpPr>
            <p:spPr>
              <a:xfrm>
                <a:off x="14383577" y="4123471"/>
                <a:ext cx="1570592" cy="314009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硬编码</a:t>
                </a:r>
              </a:p>
            </p:txBody>
          </p:sp>
        </p:grpSp>
        <p:grpSp>
          <p:nvGrpSpPr>
            <p:cNvPr id="93" name="组合 92">
              <a:extLst>
                <a:ext uri="{FF2B5EF4-FFF2-40B4-BE49-F238E27FC236}">
                  <a16:creationId xmlns="" xmlns:a16="http://schemas.microsoft.com/office/drawing/2014/main" id="{4F66E541-8862-4D79-A46E-837DF351F8F3}"/>
                </a:ext>
              </a:extLst>
            </p:cNvPr>
            <p:cNvGrpSpPr/>
            <p:nvPr/>
          </p:nvGrpSpPr>
          <p:grpSpPr>
            <a:xfrm>
              <a:off x="-3707392" y="4857946"/>
              <a:ext cx="4475082" cy="833602"/>
              <a:chOff x="765943" y="5266300"/>
              <a:chExt cx="4475082" cy="833602"/>
            </a:xfrm>
          </p:grpSpPr>
          <p:sp>
            <p:nvSpPr>
              <p:cNvPr id="105" name="矩形 104">
                <a:extLst>
                  <a:ext uri="{FF2B5EF4-FFF2-40B4-BE49-F238E27FC236}">
                    <a16:creationId xmlns="" xmlns:a16="http://schemas.microsoft.com/office/drawing/2014/main" id="{AC2E497E-458B-4C3A-B5A9-CA8D726EE612}"/>
                  </a:ext>
                </a:extLst>
              </p:cNvPr>
              <p:cNvSpPr/>
              <p:nvPr/>
            </p:nvSpPr>
            <p:spPr>
              <a:xfrm>
                <a:off x="765943" y="5266300"/>
                <a:ext cx="4475082" cy="833602"/>
              </a:xfrm>
              <a:prstGeom prst="rect">
                <a:avLst/>
              </a:prstGeom>
              <a:solidFill>
                <a:srgbClr val="F0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zh-CN" altLang="en-US" sz="2000" b="1" dirty="0"/>
              </a:p>
            </p:txBody>
          </p:sp>
          <p:grpSp>
            <p:nvGrpSpPr>
              <p:cNvPr id="106" name="组合 105">
                <a:extLst>
                  <a:ext uri="{FF2B5EF4-FFF2-40B4-BE49-F238E27FC236}">
                    <a16:creationId xmlns="" xmlns:a16="http://schemas.microsoft.com/office/drawing/2014/main" id="{1452AC2B-25E7-4127-93B6-00ED6EA78AF1}"/>
                  </a:ext>
                </a:extLst>
              </p:cNvPr>
              <p:cNvGrpSpPr/>
              <p:nvPr/>
            </p:nvGrpSpPr>
            <p:grpSpPr>
              <a:xfrm>
                <a:off x="824181" y="5396132"/>
                <a:ext cx="789106" cy="674050"/>
                <a:chOff x="347847" y="6797294"/>
                <a:chExt cx="789106" cy="702246"/>
              </a:xfrm>
            </p:grpSpPr>
            <p:sp>
              <p:nvSpPr>
                <p:cNvPr id="119" name="文本框 118">
                  <a:extLst>
                    <a:ext uri="{FF2B5EF4-FFF2-40B4-BE49-F238E27FC236}">
                      <a16:creationId xmlns="" xmlns:a16="http://schemas.microsoft.com/office/drawing/2014/main" id="{C4D0A6ED-4F62-4442-A4BF-4D26D0CBA8FD}"/>
                    </a:ext>
                  </a:extLst>
                </p:cNvPr>
                <p:cNvSpPr txBox="1"/>
                <p:nvPr/>
              </p:nvSpPr>
              <p:spPr>
                <a:xfrm>
                  <a:off x="347847" y="7178889"/>
                  <a:ext cx="789106" cy="320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Oracle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20" name="new-database_76148">
                  <a:extLst>
                    <a:ext uri="{FF2B5EF4-FFF2-40B4-BE49-F238E27FC236}">
                      <a16:creationId xmlns="" xmlns:a16="http://schemas.microsoft.com/office/drawing/2014/main" id="{B707A45D-E225-455A-9756-7435D0165959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108" name="组合 107">
                <a:extLst>
                  <a:ext uri="{FF2B5EF4-FFF2-40B4-BE49-F238E27FC236}">
                    <a16:creationId xmlns="" xmlns:a16="http://schemas.microsoft.com/office/drawing/2014/main" id="{552E725B-AA6B-4AE8-A59E-5FF201C86B7E}"/>
                  </a:ext>
                </a:extLst>
              </p:cNvPr>
              <p:cNvGrpSpPr/>
              <p:nvPr/>
            </p:nvGrpSpPr>
            <p:grpSpPr>
              <a:xfrm>
                <a:off x="1452416" y="5396127"/>
                <a:ext cx="876460" cy="659331"/>
                <a:chOff x="302931" y="6797294"/>
                <a:chExt cx="876460" cy="686911"/>
              </a:xfrm>
            </p:grpSpPr>
            <p:sp>
              <p:nvSpPr>
                <p:cNvPr id="117" name="文本框 116">
                  <a:extLst>
                    <a:ext uri="{FF2B5EF4-FFF2-40B4-BE49-F238E27FC236}">
                      <a16:creationId xmlns="" xmlns:a16="http://schemas.microsoft.com/office/drawing/2014/main" id="{A9934BAA-DBE5-4BA6-AC4C-26092DBB5421}"/>
                    </a:ext>
                  </a:extLst>
                </p:cNvPr>
                <p:cNvSpPr txBox="1"/>
                <p:nvPr/>
              </p:nvSpPr>
              <p:spPr>
                <a:xfrm>
                  <a:off x="302931" y="7163553"/>
                  <a:ext cx="876460" cy="3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mySQL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18" name="new-database_76148">
                  <a:extLst>
                    <a:ext uri="{FF2B5EF4-FFF2-40B4-BE49-F238E27FC236}">
                      <a16:creationId xmlns="" xmlns:a16="http://schemas.microsoft.com/office/drawing/2014/main" id="{9E7F6843-D38D-48AE-9F08-86AE3DF7A4DA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109" name="组合 108">
                <a:extLst>
                  <a:ext uri="{FF2B5EF4-FFF2-40B4-BE49-F238E27FC236}">
                    <a16:creationId xmlns="" xmlns:a16="http://schemas.microsoft.com/office/drawing/2014/main" id="{2CCA2AC2-B847-45BE-9C4D-210677C19478}"/>
                  </a:ext>
                </a:extLst>
              </p:cNvPr>
              <p:cNvGrpSpPr/>
              <p:nvPr/>
            </p:nvGrpSpPr>
            <p:grpSpPr>
              <a:xfrm>
                <a:off x="3146883" y="5359687"/>
                <a:ext cx="1098680" cy="706583"/>
                <a:chOff x="5617321" y="5176235"/>
                <a:chExt cx="1098680" cy="706583"/>
              </a:xfrm>
            </p:grpSpPr>
            <p:sp>
              <p:nvSpPr>
                <p:cNvPr id="115" name="文本框 57">
                  <a:extLst>
                    <a:ext uri="{FF2B5EF4-FFF2-40B4-BE49-F238E27FC236}">
                      <a16:creationId xmlns="" xmlns:a16="http://schemas.microsoft.com/office/drawing/2014/main" id="{C95B319D-85B2-4A51-9F1C-940F984BFD79}"/>
                    </a:ext>
                  </a:extLst>
                </p:cNvPr>
                <p:cNvSpPr txBox="1"/>
                <p:nvPr/>
              </p:nvSpPr>
              <p:spPr>
                <a:xfrm>
                  <a:off x="5617321" y="5575041"/>
                  <a:ext cx="1098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hadoop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16" name="Picture 5" descr="C:\Users\Mars\Downloads\数据文件.png">
                  <a:extLst>
                    <a:ext uri="{FF2B5EF4-FFF2-40B4-BE49-F238E27FC236}">
                      <a16:creationId xmlns="" xmlns:a16="http://schemas.microsoft.com/office/drawing/2014/main" id="{D4246440-6D62-4EA6-B542-6EAC8FAE8FC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2350" y="5176235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10" name="组合 109">
                <a:extLst>
                  <a:ext uri="{FF2B5EF4-FFF2-40B4-BE49-F238E27FC236}">
                    <a16:creationId xmlns="" xmlns:a16="http://schemas.microsoft.com/office/drawing/2014/main" id="{6C413D74-939D-4D7F-93DF-620CFDD80302}"/>
                  </a:ext>
                </a:extLst>
              </p:cNvPr>
              <p:cNvGrpSpPr/>
              <p:nvPr/>
            </p:nvGrpSpPr>
            <p:grpSpPr>
              <a:xfrm>
                <a:off x="3924917" y="5381487"/>
                <a:ext cx="1200602" cy="688695"/>
                <a:chOff x="6651306" y="5240210"/>
                <a:chExt cx="1200602" cy="688695"/>
              </a:xfrm>
            </p:grpSpPr>
            <p:pic>
              <p:nvPicPr>
                <p:cNvPr id="113" name="Picture 3" descr="C:\Users\Mars\Downloads\hdfs.png">
                  <a:extLst>
                    <a:ext uri="{FF2B5EF4-FFF2-40B4-BE49-F238E27FC236}">
                      <a16:creationId xmlns="" xmlns:a16="http://schemas.microsoft.com/office/drawing/2014/main" id="{DC058C0A-DF9E-47B7-BD1E-C20D61EA5B76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65" y="5240210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14" name="文本框 57">
                  <a:extLst>
                    <a:ext uri="{FF2B5EF4-FFF2-40B4-BE49-F238E27FC236}">
                      <a16:creationId xmlns="" xmlns:a16="http://schemas.microsoft.com/office/drawing/2014/main" id="{8A5EF173-DB12-4776-A1C1-4A69B9499A83}"/>
                    </a:ext>
                  </a:extLst>
                </p:cNvPr>
                <p:cNvSpPr txBox="1"/>
                <p:nvPr/>
              </p:nvSpPr>
              <p:spPr>
                <a:xfrm>
                  <a:off x="6651306" y="5618222"/>
                  <a:ext cx="1200602" cy="310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Web Service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11" name="txt-file-symbol_28878">
                <a:extLst>
                  <a:ext uri="{FF2B5EF4-FFF2-40B4-BE49-F238E27FC236}">
                    <a16:creationId xmlns="" xmlns:a16="http://schemas.microsoft.com/office/drawing/2014/main" id="{B703E453-200F-4D1B-8793-EE1251C68301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7907" y="5404971"/>
                <a:ext cx="339709" cy="383023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2286 w 6474"/>
                  <a:gd name="T37" fmla="*/ 3001 h 7311"/>
                  <a:gd name="T38" fmla="*/ 3029 w 6474"/>
                  <a:gd name="T39" fmla="*/ 3391 h 7311"/>
                  <a:gd name="T40" fmla="*/ 3198 w 6474"/>
                  <a:gd name="T41" fmla="*/ 3747 h 7311"/>
                  <a:gd name="T42" fmla="*/ 3525 w 6474"/>
                  <a:gd name="T43" fmla="*/ 3001 h 7311"/>
                  <a:gd name="T44" fmla="*/ 3474 w 6474"/>
                  <a:gd name="T45" fmla="*/ 4045 h 7311"/>
                  <a:gd name="T46" fmla="*/ 3550 w 6474"/>
                  <a:gd name="T47" fmla="*/ 5141 h 7311"/>
                  <a:gd name="T48" fmla="*/ 3166 w 6474"/>
                  <a:gd name="T49" fmla="*/ 4369 h 7311"/>
                  <a:gd name="T50" fmla="*/ 2994 w 6474"/>
                  <a:gd name="T51" fmla="*/ 4754 h 7311"/>
                  <a:gd name="T52" fmla="*/ 2264 w 6474"/>
                  <a:gd name="T53" fmla="*/ 5141 h 7311"/>
                  <a:gd name="T54" fmla="*/ 2286 w 6474"/>
                  <a:gd name="T55" fmla="*/ 3001 h 7311"/>
                  <a:gd name="T56" fmla="*/ 463 w 6474"/>
                  <a:gd name="T57" fmla="*/ 3001 h 7311"/>
                  <a:gd name="T58" fmla="*/ 2108 w 6474"/>
                  <a:gd name="T59" fmla="*/ 3407 h 7311"/>
                  <a:gd name="T60" fmla="*/ 1524 w 6474"/>
                  <a:gd name="T61" fmla="*/ 5141 h 7311"/>
                  <a:gd name="T62" fmla="*/ 1038 w 6474"/>
                  <a:gd name="T63" fmla="*/ 3407 h 7311"/>
                  <a:gd name="T64" fmla="*/ 5602 w 6474"/>
                  <a:gd name="T65" fmla="*/ 6946 h 7311"/>
                  <a:gd name="T66" fmla="*/ 872 w 6474"/>
                  <a:gd name="T67" fmla="*/ 5565 h 7311"/>
                  <a:gd name="T68" fmla="*/ 5602 w 6474"/>
                  <a:gd name="T69" fmla="*/ 6946 h 7311"/>
                  <a:gd name="T70" fmla="*/ 5288 w 6474"/>
                  <a:gd name="T71" fmla="*/ 3407 h 7311"/>
                  <a:gd name="T72" fmla="*/ 4802 w 6474"/>
                  <a:gd name="T73" fmla="*/ 5141 h 7311"/>
                  <a:gd name="T74" fmla="*/ 4227 w 6474"/>
                  <a:gd name="T75" fmla="*/ 3407 h 7311"/>
                  <a:gd name="T76" fmla="*/ 5872 w 6474"/>
                  <a:gd name="T77" fmla="*/ 3001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9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2286" y="3001"/>
                    </a:moveTo>
                    <a:lnTo>
                      <a:pt x="2842" y="3001"/>
                    </a:lnTo>
                    <a:lnTo>
                      <a:pt x="3029" y="3391"/>
                    </a:lnTo>
                    <a:cubicBezTo>
                      <a:pt x="3093" y="3521"/>
                      <a:pt x="3141" y="3626"/>
                      <a:pt x="3191" y="3747"/>
                    </a:cubicBezTo>
                    <a:lnTo>
                      <a:pt x="3198" y="3747"/>
                    </a:lnTo>
                    <a:cubicBezTo>
                      <a:pt x="3248" y="3610"/>
                      <a:pt x="3290" y="3515"/>
                      <a:pt x="3344" y="3391"/>
                    </a:cubicBezTo>
                    <a:lnTo>
                      <a:pt x="3525" y="3001"/>
                    </a:lnTo>
                    <a:lnTo>
                      <a:pt x="4078" y="3001"/>
                    </a:lnTo>
                    <a:lnTo>
                      <a:pt x="3474" y="4045"/>
                    </a:lnTo>
                    <a:lnTo>
                      <a:pt x="4109" y="5141"/>
                    </a:lnTo>
                    <a:lnTo>
                      <a:pt x="3550" y="5141"/>
                    </a:lnTo>
                    <a:lnTo>
                      <a:pt x="3357" y="4754"/>
                    </a:lnTo>
                    <a:cubicBezTo>
                      <a:pt x="3277" y="4604"/>
                      <a:pt x="3226" y="4493"/>
                      <a:pt x="3166" y="4369"/>
                    </a:cubicBezTo>
                    <a:lnTo>
                      <a:pt x="3160" y="4369"/>
                    </a:lnTo>
                    <a:cubicBezTo>
                      <a:pt x="3115" y="4493"/>
                      <a:pt x="3061" y="4604"/>
                      <a:pt x="2994" y="4754"/>
                    </a:cubicBezTo>
                    <a:lnTo>
                      <a:pt x="2817" y="5141"/>
                    </a:lnTo>
                    <a:lnTo>
                      <a:pt x="2264" y="5141"/>
                    </a:lnTo>
                    <a:lnTo>
                      <a:pt x="2883" y="4058"/>
                    </a:lnTo>
                    <a:lnTo>
                      <a:pt x="2286" y="3001"/>
                    </a:lnTo>
                    <a:close/>
                    <a:moveTo>
                      <a:pt x="463" y="3407"/>
                    </a:moveTo>
                    <a:lnTo>
                      <a:pt x="463" y="3001"/>
                    </a:lnTo>
                    <a:lnTo>
                      <a:pt x="2108" y="3001"/>
                    </a:lnTo>
                    <a:lnTo>
                      <a:pt x="2108" y="3407"/>
                    </a:lnTo>
                    <a:lnTo>
                      <a:pt x="1524" y="3407"/>
                    </a:lnTo>
                    <a:lnTo>
                      <a:pt x="1524" y="5141"/>
                    </a:lnTo>
                    <a:lnTo>
                      <a:pt x="1038" y="5141"/>
                    </a:lnTo>
                    <a:lnTo>
                      <a:pt x="1038" y="3407"/>
                    </a:lnTo>
                    <a:lnTo>
                      <a:pt x="463" y="34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872" y="3407"/>
                    </a:moveTo>
                    <a:lnTo>
                      <a:pt x="5288" y="3407"/>
                    </a:lnTo>
                    <a:lnTo>
                      <a:pt x="5288" y="5141"/>
                    </a:lnTo>
                    <a:lnTo>
                      <a:pt x="4802" y="5141"/>
                    </a:lnTo>
                    <a:lnTo>
                      <a:pt x="4802" y="3407"/>
                    </a:lnTo>
                    <a:lnTo>
                      <a:pt x="4227" y="3407"/>
                    </a:lnTo>
                    <a:lnTo>
                      <a:pt x="4227" y="3001"/>
                    </a:lnTo>
                    <a:lnTo>
                      <a:pt x="5872" y="3001"/>
                    </a:lnTo>
                    <a:lnTo>
                      <a:pt x="5872" y="3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112" name="xlsx-file-format-extension_28841">
                <a:extLst>
                  <a:ext uri="{FF2B5EF4-FFF2-40B4-BE49-F238E27FC236}">
                    <a16:creationId xmlns="" xmlns:a16="http://schemas.microsoft.com/office/drawing/2014/main" id="{0331639C-9C3B-4FBF-8650-9B8C839822A9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2592" y="5403963"/>
                <a:ext cx="341594" cy="385150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3776 w 6474"/>
                  <a:gd name="T37" fmla="*/ 4195 h 7311"/>
                  <a:gd name="T38" fmla="*/ 3952 w 6474"/>
                  <a:gd name="T39" fmla="*/ 3184 h 7311"/>
                  <a:gd name="T40" fmla="*/ 4300 w 6474"/>
                  <a:gd name="T41" fmla="*/ 3579 h 7311"/>
                  <a:gd name="T42" fmla="*/ 3698 w 6474"/>
                  <a:gd name="T43" fmla="*/ 3662 h 7311"/>
                  <a:gd name="T44" fmla="*/ 4453 w 6474"/>
                  <a:gd name="T45" fmla="*/ 4407 h 7311"/>
                  <a:gd name="T46" fmla="*/ 3288 w 6474"/>
                  <a:gd name="T47" fmla="*/ 4829 h 7311"/>
                  <a:gd name="T48" fmla="*/ 3791 w 6474"/>
                  <a:gd name="T49" fmla="*/ 4618 h 7311"/>
                  <a:gd name="T50" fmla="*/ 3776 w 6474"/>
                  <a:gd name="T51" fmla="*/ 4195 h 7311"/>
                  <a:gd name="T52" fmla="*/ 3128 w 6474"/>
                  <a:gd name="T53" fmla="*/ 4907 h 7311"/>
                  <a:gd name="T54" fmla="*/ 2068 w 6474"/>
                  <a:gd name="T55" fmla="*/ 3212 h 7311"/>
                  <a:gd name="T56" fmla="*/ 2453 w 6474"/>
                  <a:gd name="T57" fmla="*/ 4585 h 7311"/>
                  <a:gd name="T58" fmla="*/ 838 w 6474"/>
                  <a:gd name="T59" fmla="*/ 4907 h 7311"/>
                  <a:gd name="T60" fmla="*/ 891 w 6474"/>
                  <a:gd name="T61" fmla="*/ 4049 h 7311"/>
                  <a:gd name="T62" fmla="*/ 859 w 6474"/>
                  <a:gd name="T63" fmla="*/ 3212 h 7311"/>
                  <a:gd name="T64" fmla="*/ 1135 w 6474"/>
                  <a:gd name="T65" fmla="*/ 3803 h 7311"/>
                  <a:gd name="T66" fmla="*/ 1256 w 6474"/>
                  <a:gd name="T67" fmla="*/ 3521 h 7311"/>
                  <a:gd name="T68" fmla="*/ 1837 w 6474"/>
                  <a:gd name="T69" fmla="*/ 3212 h 7311"/>
                  <a:gd name="T70" fmla="*/ 1862 w 6474"/>
                  <a:gd name="T71" fmla="*/ 4907 h 7311"/>
                  <a:gd name="T72" fmla="*/ 1266 w 6474"/>
                  <a:gd name="T73" fmla="*/ 4600 h 7311"/>
                  <a:gd name="T74" fmla="*/ 1110 w 6474"/>
                  <a:gd name="T75" fmla="*/ 4296 h 7311"/>
                  <a:gd name="T76" fmla="*/ 838 w 6474"/>
                  <a:gd name="T77" fmla="*/ 4907 h 7311"/>
                  <a:gd name="T78" fmla="*/ 872 w 6474"/>
                  <a:gd name="T79" fmla="*/ 6946 h 7311"/>
                  <a:gd name="T80" fmla="*/ 5602 w 6474"/>
                  <a:gd name="T81" fmla="*/ 5565 h 7311"/>
                  <a:gd name="T82" fmla="*/ 5605 w 6474"/>
                  <a:gd name="T83" fmla="*/ 4907 h 7311"/>
                  <a:gd name="T84" fmla="*/ 5301 w 6474"/>
                  <a:gd name="T85" fmla="*/ 4296 h 7311"/>
                  <a:gd name="T86" fmla="*/ 5165 w 6474"/>
                  <a:gd name="T87" fmla="*/ 4600 h 7311"/>
                  <a:gd name="T88" fmla="*/ 4586 w 6474"/>
                  <a:gd name="T89" fmla="*/ 4907 h 7311"/>
                  <a:gd name="T90" fmla="*/ 4604 w 6474"/>
                  <a:gd name="T91" fmla="*/ 3212 h 7311"/>
                  <a:gd name="T92" fmla="*/ 5193 w 6474"/>
                  <a:gd name="T93" fmla="*/ 3521 h 7311"/>
                  <a:gd name="T94" fmla="*/ 5326 w 6474"/>
                  <a:gd name="T95" fmla="*/ 3803 h 7311"/>
                  <a:gd name="T96" fmla="*/ 5585 w 6474"/>
                  <a:gd name="T97" fmla="*/ 3212 h 7311"/>
                  <a:gd name="T98" fmla="*/ 5545 w 6474"/>
                  <a:gd name="T99" fmla="*/ 4039 h 7311"/>
                  <a:gd name="T100" fmla="*/ 5605 w 6474"/>
                  <a:gd name="T101" fmla="*/ 4907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8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3776" y="4195"/>
                    </a:moveTo>
                    <a:cubicBezTo>
                      <a:pt x="3495" y="4097"/>
                      <a:pt x="3311" y="3942"/>
                      <a:pt x="3311" y="3695"/>
                    </a:cubicBezTo>
                    <a:cubicBezTo>
                      <a:pt x="3311" y="3406"/>
                      <a:pt x="3552" y="3184"/>
                      <a:pt x="3952" y="3184"/>
                    </a:cubicBezTo>
                    <a:cubicBezTo>
                      <a:pt x="4144" y="3184"/>
                      <a:pt x="4284" y="3224"/>
                      <a:pt x="4385" y="3270"/>
                    </a:cubicBezTo>
                    <a:lnTo>
                      <a:pt x="4300" y="3579"/>
                    </a:lnTo>
                    <a:cubicBezTo>
                      <a:pt x="4232" y="3546"/>
                      <a:pt x="4111" y="3499"/>
                      <a:pt x="3945" y="3499"/>
                    </a:cubicBezTo>
                    <a:cubicBezTo>
                      <a:pt x="3779" y="3499"/>
                      <a:pt x="3698" y="3574"/>
                      <a:pt x="3698" y="3662"/>
                    </a:cubicBezTo>
                    <a:cubicBezTo>
                      <a:pt x="3698" y="3770"/>
                      <a:pt x="3794" y="3818"/>
                      <a:pt x="4013" y="3901"/>
                    </a:cubicBezTo>
                    <a:cubicBezTo>
                      <a:pt x="4312" y="4012"/>
                      <a:pt x="4453" y="4168"/>
                      <a:pt x="4453" y="4407"/>
                    </a:cubicBezTo>
                    <a:cubicBezTo>
                      <a:pt x="4453" y="4691"/>
                      <a:pt x="4234" y="4933"/>
                      <a:pt x="3769" y="4933"/>
                    </a:cubicBezTo>
                    <a:cubicBezTo>
                      <a:pt x="3575" y="4933"/>
                      <a:pt x="3384" y="4882"/>
                      <a:pt x="3288" y="4829"/>
                    </a:cubicBezTo>
                    <a:lnTo>
                      <a:pt x="3366" y="4512"/>
                    </a:lnTo>
                    <a:cubicBezTo>
                      <a:pt x="3469" y="4565"/>
                      <a:pt x="3628" y="4618"/>
                      <a:pt x="3791" y="4618"/>
                    </a:cubicBezTo>
                    <a:cubicBezTo>
                      <a:pt x="3968" y="4618"/>
                      <a:pt x="4061" y="4545"/>
                      <a:pt x="4061" y="4434"/>
                    </a:cubicBezTo>
                    <a:cubicBezTo>
                      <a:pt x="4061" y="4329"/>
                      <a:pt x="3980" y="4268"/>
                      <a:pt x="3776" y="4195"/>
                    </a:cubicBezTo>
                    <a:close/>
                    <a:moveTo>
                      <a:pt x="3128" y="4585"/>
                    </a:moveTo>
                    <a:lnTo>
                      <a:pt x="3128" y="4907"/>
                    </a:lnTo>
                    <a:lnTo>
                      <a:pt x="2068" y="4907"/>
                    </a:lnTo>
                    <a:lnTo>
                      <a:pt x="2068" y="3212"/>
                    </a:lnTo>
                    <a:lnTo>
                      <a:pt x="2453" y="3212"/>
                    </a:lnTo>
                    <a:lnTo>
                      <a:pt x="2453" y="4585"/>
                    </a:lnTo>
                    <a:lnTo>
                      <a:pt x="3128" y="4585"/>
                    </a:lnTo>
                    <a:close/>
                    <a:moveTo>
                      <a:pt x="838" y="4907"/>
                    </a:moveTo>
                    <a:lnTo>
                      <a:pt x="401" y="4907"/>
                    </a:lnTo>
                    <a:lnTo>
                      <a:pt x="891" y="4049"/>
                    </a:lnTo>
                    <a:lnTo>
                      <a:pt x="418" y="3212"/>
                    </a:lnTo>
                    <a:lnTo>
                      <a:pt x="859" y="3212"/>
                    </a:lnTo>
                    <a:lnTo>
                      <a:pt x="1007" y="3521"/>
                    </a:lnTo>
                    <a:cubicBezTo>
                      <a:pt x="1057" y="3624"/>
                      <a:pt x="1095" y="3707"/>
                      <a:pt x="1135" y="3803"/>
                    </a:cubicBezTo>
                    <a:lnTo>
                      <a:pt x="1140" y="3803"/>
                    </a:lnTo>
                    <a:cubicBezTo>
                      <a:pt x="1181" y="3695"/>
                      <a:pt x="1213" y="3619"/>
                      <a:pt x="1256" y="3521"/>
                    </a:cubicBezTo>
                    <a:lnTo>
                      <a:pt x="1399" y="3212"/>
                    </a:lnTo>
                    <a:lnTo>
                      <a:pt x="1837" y="3212"/>
                    </a:lnTo>
                    <a:lnTo>
                      <a:pt x="1359" y="4039"/>
                    </a:lnTo>
                    <a:lnTo>
                      <a:pt x="1862" y="4907"/>
                    </a:lnTo>
                    <a:lnTo>
                      <a:pt x="1420" y="4907"/>
                    </a:lnTo>
                    <a:lnTo>
                      <a:pt x="1266" y="4600"/>
                    </a:lnTo>
                    <a:cubicBezTo>
                      <a:pt x="1203" y="4482"/>
                      <a:pt x="1163" y="4394"/>
                      <a:pt x="1115" y="4296"/>
                    </a:cubicBezTo>
                    <a:lnTo>
                      <a:pt x="1110" y="4296"/>
                    </a:lnTo>
                    <a:cubicBezTo>
                      <a:pt x="1075" y="4394"/>
                      <a:pt x="1032" y="4482"/>
                      <a:pt x="979" y="4600"/>
                    </a:cubicBezTo>
                    <a:lnTo>
                      <a:pt x="838" y="49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605" y="4907"/>
                    </a:moveTo>
                    <a:lnTo>
                      <a:pt x="5452" y="4600"/>
                    </a:lnTo>
                    <a:cubicBezTo>
                      <a:pt x="5389" y="4482"/>
                      <a:pt x="5348" y="4394"/>
                      <a:pt x="5301" y="4296"/>
                    </a:cubicBezTo>
                    <a:lnTo>
                      <a:pt x="5296" y="4296"/>
                    </a:lnTo>
                    <a:cubicBezTo>
                      <a:pt x="5260" y="4394"/>
                      <a:pt x="5218" y="4482"/>
                      <a:pt x="5165" y="4600"/>
                    </a:cubicBezTo>
                    <a:lnTo>
                      <a:pt x="5024" y="4907"/>
                    </a:lnTo>
                    <a:lnTo>
                      <a:pt x="4586" y="4907"/>
                    </a:lnTo>
                    <a:lnTo>
                      <a:pt x="5077" y="4049"/>
                    </a:lnTo>
                    <a:lnTo>
                      <a:pt x="4604" y="3212"/>
                    </a:lnTo>
                    <a:lnTo>
                      <a:pt x="5044" y="3212"/>
                    </a:lnTo>
                    <a:lnTo>
                      <a:pt x="5193" y="3521"/>
                    </a:lnTo>
                    <a:cubicBezTo>
                      <a:pt x="5243" y="3624"/>
                      <a:pt x="5280" y="3707"/>
                      <a:pt x="5321" y="3803"/>
                    </a:cubicBezTo>
                    <a:lnTo>
                      <a:pt x="5326" y="3803"/>
                    </a:lnTo>
                    <a:cubicBezTo>
                      <a:pt x="5366" y="3695"/>
                      <a:pt x="5399" y="3619"/>
                      <a:pt x="5441" y="3521"/>
                    </a:cubicBezTo>
                    <a:lnTo>
                      <a:pt x="5585" y="3212"/>
                    </a:lnTo>
                    <a:lnTo>
                      <a:pt x="6023" y="3212"/>
                    </a:lnTo>
                    <a:lnTo>
                      <a:pt x="5545" y="4039"/>
                    </a:lnTo>
                    <a:lnTo>
                      <a:pt x="6048" y="4907"/>
                    </a:lnTo>
                    <a:lnTo>
                      <a:pt x="5605" y="4907"/>
                    </a:lnTo>
                    <a:lnTo>
                      <a:pt x="5605" y="49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97" name="文本框 57">
              <a:extLst>
                <a:ext uri="{FF2B5EF4-FFF2-40B4-BE49-F238E27FC236}">
                  <a16:creationId xmlns="" xmlns:a16="http://schemas.microsoft.com/office/drawing/2014/main" id="{EFB8602B-E478-45A7-8456-5E563241F752}"/>
                </a:ext>
              </a:extLst>
            </p:cNvPr>
            <p:cNvSpPr txBox="1"/>
            <p:nvPr/>
          </p:nvSpPr>
          <p:spPr>
            <a:xfrm>
              <a:off x="354320" y="5011585"/>
              <a:ext cx="69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CECEB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grpSp>
        <p:nvGrpSpPr>
          <p:cNvPr id="142" name="组合 141">
            <a:extLst>
              <a:ext uri="{FF2B5EF4-FFF2-40B4-BE49-F238E27FC236}">
                <a16:creationId xmlns="" xmlns:a16="http://schemas.microsoft.com/office/drawing/2014/main" id="{F5F923D5-8D1B-452D-BBE3-566D06375293}"/>
              </a:ext>
            </a:extLst>
          </p:cNvPr>
          <p:cNvGrpSpPr/>
          <p:nvPr/>
        </p:nvGrpSpPr>
        <p:grpSpPr>
          <a:xfrm>
            <a:off x="7058068" y="2379471"/>
            <a:ext cx="4754093" cy="3720632"/>
            <a:chOff x="-3707392" y="1970916"/>
            <a:chExt cx="4754093" cy="3720632"/>
          </a:xfrm>
        </p:grpSpPr>
        <p:grpSp>
          <p:nvGrpSpPr>
            <p:cNvPr id="143" name="组合 142">
              <a:extLst>
                <a:ext uri="{FF2B5EF4-FFF2-40B4-BE49-F238E27FC236}">
                  <a16:creationId xmlns="" xmlns:a16="http://schemas.microsoft.com/office/drawing/2014/main" id="{D52F24C1-E54A-425D-B6C2-EEB06CFEB466}"/>
                </a:ext>
              </a:extLst>
            </p:cNvPr>
            <p:cNvGrpSpPr/>
            <p:nvPr/>
          </p:nvGrpSpPr>
          <p:grpSpPr>
            <a:xfrm>
              <a:off x="-3707392" y="1970916"/>
              <a:ext cx="4482475" cy="2792146"/>
              <a:chOff x="11689253" y="2353078"/>
              <a:chExt cx="4482475" cy="2792146"/>
            </a:xfrm>
          </p:grpSpPr>
          <p:sp>
            <p:nvSpPr>
              <p:cNvPr id="161" name="矩形 160">
                <a:extLst>
                  <a:ext uri="{FF2B5EF4-FFF2-40B4-BE49-F238E27FC236}">
                    <a16:creationId xmlns="" xmlns:a16="http://schemas.microsoft.com/office/drawing/2014/main" id="{4EAF87AB-6217-4795-9798-C620BD520C6E}"/>
                  </a:ext>
                </a:extLst>
              </p:cNvPr>
              <p:cNvSpPr/>
              <p:nvPr/>
            </p:nvSpPr>
            <p:spPr>
              <a:xfrm>
                <a:off x="11689253" y="2353078"/>
                <a:ext cx="4482475" cy="1483662"/>
              </a:xfrm>
              <a:prstGeom prst="rect">
                <a:avLst/>
              </a:prstGeom>
              <a:solidFill>
                <a:srgbClr val="468BFC"/>
              </a:solidFill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200">
                  <a:spcAft>
                    <a:spcPct val="35000"/>
                  </a:spcAft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62" name="矩形 161">
                <a:extLst>
                  <a:ext uri="{FF2B5EF4-FFF2-40B4-BE49-F238E27FC236}">
                    <a16:creationId xmlns="" xmlns:a16="http://schemas.microsoft.com/office/drawing/2014/main" id="{0867A43E-84D3-44A1-A6AE-E7E9F57E9C55}"/>
                  </a:ext>
                </a:extLst>
              </p:cNvPr>
              <p:cNvSpPr/>
              <p:nvPr/>
            </p:nvSpPr>
            <p:spPr>
              <a:xfrm>
                <a:off x="11689253" y="3840652"/>
                <a:ext cx="4482475" cy="1304572"/>
              </a:xfrm>
              <a:prstGeom prst="rect">
                <a:avLst/>
              </a:prstGeom>
              <a:solidFill>
                <a:srgbClr val="2966D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1800" b="1" dirty="0">
                    <a:solidFill>
                      <a:schemeClr val="lt1"/>
                    </a:solidFill>
                  </a:rPr>
                  <a:t> </a:t>
                </a:r>
                <a:endParaRPr lang="zh-CN" altLang="en-US" sz="18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63" name="矩形 162">
                <a:extLst>
                  <a:ext uri="{FF2B5EF4-FFF2-40B4-BE49-F238E27FC236}">
                    <a16:creationId xmlns="" xmlns:a16="http://schemas.microsoft.com/office/drawing/2014/main" id="{B995E760-2871-4D57-A322-4E16E4170D58}"/>
                  </a:ext>
                </a:extLst>
              </p:cNvPr>
              <p:cNvSpPr/>
              <p:nvPr/>
            </p:nvSpPr>
            <p:spPr>
              <a:xfrm>
                <a:off x="12715809" y="2416956"/>
                <a:ext cx="3248052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主程序</a:t>
                </a:r>
              </a:p>
            </p:txBody>
          </p:sp>
          <p:sp>
            <p:nvSpPr>
              <p:cNvPr id="164" name="矩形 163">
                <a:extLst>
                  <a:ext uri="{FF2B5EF4-FFF2-40B4-BE49-F238E27FC236}">
                    <a16:creationId xmlns="" xmlns:a16="http://schemas.microsoft.com/office/drawing/2014/main" id="{3A04D12B-287C-4D17-BD0D-7830E8204F20}"/>
                  </a:ext>
                </a:extLst>
              </p:cNvPr>
              <p:cNvSpPr/>
              <p:nvPr/>
            </p:nvSpPr>
            <p:spPr>
              <a:xfrm>
                <a:off x="11782691" y="4000565"/>
                <a:ext cx="4287943" cy="5454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文件系统</a:t>
                </a:r>
              </a:p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解释执行</a:t>
                </a:r>
              </a:p>
            </p:txBody>
          </p:sp>
          <p:sp>
            <p:nvSpPr>
              <p:cNvPr id="165" name="矩形 164">
                <a:extLst>
                  <a:ext uri="{FF2B5EF4-FFF2-40B4-BE49-F238E27FC236}">
                    <a16:creationId xmlns="" xmlns:a16="http://schemas.microsoft.com/office/drawing/2014/main" id="{7F3623D6-850E-42C2-BD0A-B77CA2143AB6}"/>
                  </a:ext>
                </a:extLst>
              </p:cNvPr>
              <p:cNvSpPr/>
              <p:nvPr/>
            </p:nvSpPr>
            <p:spPr>
              <a:xfrm>
                <a:off x="12735726" y="4123471"/>
                <a:ext cx="1570592" cy="314009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SPL</a:t>
                </a:r>
                <a:r>
                  <a:rPr lang="zh-CN" altLang="en-US" sz="1400" dirty="0"/>
                  <a:t>文件</a:t>
                </a:r>
              </a:p>
            </p:txBody>
          </p:sp>
          <p:sp>
            <p:nvSpPr>
              <p:cNvPr id="166" name="矩形 165">
                <a:extLst>
                  <a:ext uri="{FF2B5EF4-FFF2-40B4-BE49-F238E27FC236}">
                    <a16:creationId xmlns="" xmlns:a16="http://schemas.microsoft.com/office/drawing/2014/main" id="{C9122324-543D-4C0E-9E81-02E1000A9982}"/>
                  </a:ext>
                </a:extLst>
              </p:cNvPr>
              <p:cNvSpPr/>
              <p:nvPr/>
            </p:nvSpPr>
            <p:spPr>
              <a:xfrm>
                <a:off x="11780143" y="4652630"/>
                <a:ext cx="4290491" cy="38840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取数接口</a:t>
                </a:r>
              </a:p>
            </p:txBody>
          </p:sp>
          <p:sp>
            <p:nvSpPr>
              <p:cNvPr id="167" name="矩形 166">
                <a:extLst>
                  <a:ext uri="{FF2B5EF4-FFF2-40B4-BE49-F238E27FC236}">
                    <a16:creationId xmlns="" xmlns:a16="http://schemas.microsoft.com/office/drawing/2014/main" id="{6D3B1BB4-A486-4BB6-886C-89075E4899AB}"/>
                  </a:ext>
                </a:extLst>
              </p:cNvPr>
              <p:cNvSpPr/>
              <p:nvPr/>
            </p:nvSpPr>
            <p:spPr>
              <a:xfrm>
                <a:off x="12735726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endParaRPr lang="zh-CN" altLang="en-US" sz="1400" dirty="0"/>
              </a:p>
            </p:txBody>
          </p:sp>
          <p:sp>
            <p:nvSpPr>
              <p:cNvPr id="168" name="矩形 167">
                <a:extLst>
                  <a:ext uri="{FF2B5EF4-FFF2-40B4-BE49-F238E27FC236}">
                    <a16:creationId xmlns="" xmlns:a16="http://schemas.microsoft.com/office/drawing/2014/main" id="{69B1C514-F27D-4CAF-AC02-E3F6223947DE}"/>
                  </a:ext>
                </a:extLst>
              </p:cNvPr>
              <p:cNvSpPr/>
              <p:nvPr/>
            </p:nvSpPr>
            <p:spPr>
              <a:xfrm>
                <a:off x="11782691" y="3303731"/>
                <a:ext cx="4324047" cy="4432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查询接口</a:t>
                </a:r>
              </a:p>
            </p:txBody>
          </p:sp>
          <p:sp>
            <p:nvSpPr>
              <p:cNvPr id="169" name="矩形 168">
                <a:extLst>
                  <a:ext uri="{FF2B5EF4-FFF2-40B4-BE49-F238E27FC236}">
                    <a16:creationId xmlns="" xmlns:a16="http://schemas.microsoft.com/office/drawing/2014/main" id="{FFEA32D5-142C-4DB9-A74F-A9584E4262DE}"/>
                  </a:ext>
                </a:extLst>
              </p:cNvPr>
              <p:cNvSpPr/>
              <p:nvPr/>
            </p:nvSpPr>
            <p:spPr>
              <a:xfrm>
                <a:off x="12741483" y="3386204"/>
                <a:ext cx="3222378" cy="2635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r>
                  <a:rPr lang="zh-CN" altLang="en-US" sz="1400" dirty="0"/>
                  <a:t>（低耦合）</a:t>
                </a:r>
              </a:p>
            </p:txBody>
          </p:sp>
          <p:sp>
            <p:nvSpPr>
              <p:cNvPr id="170" name="矩形 169">
                <a:extLst>
                  <a:ext uri="{FF2B5EF4-FFF2-40B4-BE49-F238E27FC236}">
                    <a16:creationId xmlns="" xmlns:a16="http://schemas.microsoft.com/office/drawing/2014/main" id="{A5ECDE9B-E748-4945-AC96-971D3BEFB8FE}"/>
                  </a:ext>
                </a:extLst>
              </p:cNvPr>
              <p:cNvSpPr/>
              <p:nvPr/>
            </p:nvSpPr>
            <p:spPr>
              <a:xfrm>
                <a:off x="12715808" y="2871177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171" name="矩形 170">
                <a:extLst>
                  <a:ext uri="{FF2B5EF4-FFF2-40B4-BE49-F238E27FC236}">
                    <a16:creationId xmlns="" xmlns:a16="http://schemas.microsoft.com/office/drawing/2014/main" id="{6223C106-B1A9-484E-B9F8-28F9213567EA}"/>
                  </a:ext>
                </a:extLst>
              </p:cNvPr>
              <p:cNvSpPr/>
              <p:nvPr/>
            </p:nvSpPr>
            <p:spPr>
              <a:xfrm>
                <a:off x="14582758" y="2876146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172" name="矩形 171">
                <a:extLst>
                  <a:ext uri="{FF2B5EF4-FFF2-40B4-BE49-F238E27FC236}">
                    <a16:creationId xmlns="" xmlns:a16="http://schemas.microsoft.com/office/drawing/2014/main" id="{51F68598-0D55-4543-A154-75AA97EF83C5}"/>
                  </a:ext>
                </a:extLst>
              </p:cNvPr>
              <p:cNvSpPr/>
              <p:nvPr/>
            </p:nvSpPr>
            <p:spPr>
              <a:xfrm>
                <a:off x="13850182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内置函数</a:t>
                </a:r>
              </a:p>
            </p:txBody>
          </p:sp>
          <p:sp>
            <p:nvSpPr>
              <p:cNvPr id="173" name="矩形 172">
                <a:extLst>
                  <a:ext uri="{FF2B5EF4-FFF2-40B4-BE49-F238E27FC236}">
                    <a16:creationId xmlns="" xmlns:a16="http://schemas.microsoft.com/office/drawing/2014/main" id="{CCD0EA56-40EE-4417-824D-650A5C17A500}"/>
                  </a:ext>
                </a:extLst>
              </p:cNvPr>
              <p:cNvSpPr/>
              <p:nvPr/>
            </p:nvSpPr>
            <p:spPr>
              <a:xfrm>
                <a:off x="14964638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外部库</a:t>
                </a:r>
              </a:p>
            </p:txBody>
          </p:sp>
          <p:cxnSp>
            <p:nvCxnSpPr>
              <p:cNvPr id="174" name="直接箭头连接符 173">
                <a:extLst>
                  <a:ext uri="{FF2B5EF4-FFF2-40B4-BE49-F238E27FC236}">
                    <a16:creationId xmlns="" xmlns:a16="http://schemas.microsoft.com/office/drawing/2014/main" id="{7F33EAE0-84EF-4E1E-AC0C-A3BA9C56E95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6260" y="320870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5" name="直接箭头连接符 174">
                <a:extLst>
                  <a:ext uri="{FF2B5EF4-FFF2-40B4-BE49-F238E27FC236}">
                    <a16:creationId xmlns="" xmlns:a16="http://schemas.microsoft.com/office/drawing/2014/main" id="{85C1E00E-C4ED-493B-8DCE-B187B9D7FE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6185" y="321478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76" name="矩形 175">
                <a:extLst>
                  <a:ext uri="{FF2B5EF4-FFF2-40B4-BE49-F238E27FC236}">
                    <a16:creationId xmlns="" xmlns:a16="http://schemas.microsoft.com/office/drawing/2014/main" id="{24C01EF3-9FE8-450D-A1A4-D39FF5DF5184}"/>
                  </a:ext>
                </a:extLst>
              </p:cNvPr>
              <p:cNvSpPr/>
              <p:nvPr/>
            </p:nvSpPr>
            <p:spPr>
              <a:xfrm>
                <a:off x="14383577" y="4123471"/>
                <a:ext cx="1570592" cy="314009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SPL</a:t>
                </a:r>
                <a:r>
                  <a:rPr lang="zh-CN" altLang="en-US" sz="1400" dirty="0"/>
                  <a:t>文件</a:t>
                </a:r>
              </a:p>
            </p:txBody>
          </p:sp>
        </p:grpSp>
        <p:grpSp>
          <p:nvGrpSpPr>
            <p:cNvPr id="144" name="组合 143">
              <a:extLst>
                <a:ext uri="{FF2B5EF4-FFF2-40B4-BE49-F238E27FC236}">
                  <a16:creationId xmlns="" xmlns:a16="http://schemas.microsoft.com/office/drawing/2014/main" id="{A6FFD356-EB34-4F64-9D2F-5515EE69A3C6}"/>
                </a:ext>
              </a:extLst>
            </p:cNvPr>
            <p:cNvGrpSpPr/>
            <p:nvPr/>
          </p:nvGrpSpPr>
          <p:grpSpPr>
            <a:xfrm>
              <a:off x="-3707392" y="4857946"/>
              <a:ext cx="4475082" cy="833602"/>
              <a:chOff x="765943" y="5266300"/>
              <a:chExt cx="4475082" cy="833602"/>
            </a:xfrm>
          </p:grpSpPr>
          <p:sp>
            <p:nvSpPr>
              <p:cNvPr id="146" name="矩形 145">
                <a:extLst>
                  <a:ext uri="{FF2B5EF4-FFF2-40B4-BE49-F238E27FC236}">
                    <a16:creationId xmlns="" xmlns:a16="http://schemas.microsoft.com/office/drawing/2014/main" id="{5FF50E8F-40ED-4202-A4D8-8390D4F49638}"/>
                  </a:ext>
                </a:extLst>
              </p:cNvPr>
              <p:cNvSpPr/>
              <p:nvPr/>
            </p:nvSpPr>
            <p:spPr>
              <a:xfrm>
                <a:off x="765943" y="5266300"/>
                <a:ext cx="4475082" cy="833602"/>
              </a:xfrm>
              <a:prstGeom prst="rect">
                <a:avLst/>
              </a:prstGeom>
              <a:solidFill>
                <a:srgbClr val="F0AB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endParaRPr lang="zh-CN" altLang="en-US" sz="2000" b="1" dirty="0"/>
              </a:p>
            </p:txBody>
          </p:sp>
          <p:grpSp>
            <p:nvGrpSpPr>
              <p:cNvPr id="147" name="组合 146">
                <a:extLst>
                  <a:ext uri="{FF2B5EF4-FFF2-40B4-BE49-F238E27FC236}">
                    <a16:creationId xmlns="" xmlns:a16="http://schemas.microsoft.com/office/drawing/2014/main" id="{2DC7F694-FBAB-4EBC-9D60-6D27B752BDC7}"/>
                  </a:ext>
                </a:extLst>
              </p:cNvPr>
              <p:cNvGrpSpPr/>
              <p:nvPr/>
            </p:nvGrpSpPr>
            <p:grpSpPr>
              <a:xfrm>
                <a:off x="824181" y="5396132"/>
                <a:ext cx="789106" cy="674050"/>
                <a:chOff x="347847" y="6797294"/>
                <a:chExt cx="789106" cy="702246"/>
              </a:xfrm>
            </p:grpSpPr>
            <p:sp>
              <p:nvSpPr>
                <p:cNvPr id="159" name="文本框 158">
                  <a:extLst>
                    <a:ext uri="{FF2B5EF4-FFF2-40B4-BE49-F238E27FC236}">
                      <a16:creationId xmlns="" xmlns:a16="http://schemas.microsoft.com/office/drawing/2014/main" id="{49818CF6-A052-48AB-838B-944C89C7BBBA}"/>
                    </a:ext>
                  </a:extLst>
                </p:cNvPr>
                <p:cNvSpPr txBox="1"/>
                <p:nvPr/>
              </p:nvSpPr>
              <p:spPr>
                <a:xfrm>
                  <a:off x="347847" y="7178889"/>
                  <a:ext cx="789106" cy="320651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>
                      <a:solidFill>
                        <a:schemeClr val="bg1"/>
                      </a:solidFill>
                    </a:rPr>
                    <a:t>Oracle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60" name="new-database_76148">
                  <a:extLst>
                    <a:ext uri="{FF2B5EF4-FFF2-40B4-BE49-F238E27FC236}">
                      <a16:creationId xmlns="" xmlns:a16="http://schemas.microsoft.com/office/drawing/2014/main" id="{C392BC5F-8B0F-4EA6-B2A5-A67323D05655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148" name="组合 147">
                <a:extLst>
                  <a:ext uri="{FF2B5EF4-FFF2-40B4-BE49-F238E27FC236}">
                    <a16:creationId xmlns="" xmlns:a16="http://schemas.microsoft.com/office/drawing/2014/main" id="{D7F879AD-BE1B-47D7-9754-7CF31C1FE4A6}"/>
                  </a:ext>
                </a:extLst>
              </p:cNvPr>
              <p:cNvGrpSpPr/>
              <p:nvPr/>
            </p:nvGrpSpPr>
            <p:grpSpPr>
              <a:xfrm>
                <a:off x="1452416" y="5396127"/>
                <a:ext cx="876460" cy="659331"/>
                <a:chOff x="302931" y="6797294"/>
                <a:chExt cx="876460" cy="686911"/>
              </a:xfrm>
            </p:grpSpPr>
            <p:sp>
              <p:nvSpPr>
                <p:cNvPr id="157" name="文本框 156">
                  <a:extLst>
                    <a:ext uri="{FF2B5EF4-FFF2-40B4-BE49-F238E27FC236}">
                      <a16:creationId xmlns="" xmlns:a16="http://schemas.microsoft.com/office/drawing/2014/main" id="{E79E9379-D88A-4A21-84F8-090B1285B1FA}"/>
                    </a:ext>
                  </a:extLst>
                </p:cNvPr>
                <p:cNvSpPr txBox="1"/>
                <p:nvPr/>
              </p:nvSpPr>
              <p:spPr>
                <a:xfrm>
                  <a:off x="302931" y="7163553"/>
                  <a:ext cx="876460" cy="32065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zh-CN" sz="1400" dirty="0" err="1">
                      <a:solidFill>
                        <a:schemeClr val="bg1"/>
                      </a:solidFill>
                    </a:rPr>
                    <a:t>mySQL</a:t>
                  </a:r>
                  <a:endParaRPr lang="zh-CN" altLang="en-US" sz="1400" dirty="0">
                    <a:solidFill>
                      <a:schemeClr val="bg1"/>
                    </a:solidFill>
                  </a:endParaRPr>
                </a:p>
              </p:txBody>
            </p:sp>
            <p:sp>
              <p:nvSpPr>
                <p:cNvPr id="158" name="new-database_76148">
                  <a:extLst>
                    <a:ext uri="{FF2B5EF4-FFF2-40B4-BE49-F238E27FC236}">
                      <a16:creationId xmlns="" xmlns:a16="http://schemas.microsoft.com/office/drawing/2014/main" id="{63A3C929-E083-4546-9E2E-795873F45077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591209" y="6797294"/>
                  <a:ext cx="297646" cy="382138"/>
                </a:xfrm>
                <a:custGeom>
                  <a:avLst/>
                  <a:gdLst>
                    <a:gd name="T0" fmla="*/ 427 w 2800"/>
                    <a:gd name="T1" fmla="*/ 202 h 3600"/>
                    <a:gd name="T2" fmla="*/ 0 w 2800"/>
                    <a:gd name="T3" fmla="*/ 2867 h 3600"/>
                    <a:gd name="T4" fmla="*/ 1400 w 2800"/>
                    <a:gd name="T5" fmla="*/ 3600 h 3600"/>
                    <a:gd name="T6" fmla="*/ 2800 w 2800"/>
                    <a:gd name="T7" fmla="*/ 2867 h 3600"/>
                    <a:gd name="T8" fmla="*/ 2373 w 2800"/>
                    <a:gd name="T9" fmla="*/ 202 h 3600"/>
                    <a:gd name="T10" fmla="*/ 1400 w 2800"/>
                    <a:gd name="T11" fmla="*/ 133 h 3600"/>
                    <a:gd name="T12" fmla="*/ 2667 w 2800"/>
                    <a:gd name="T13" fmla="*/ 733 h 3600"/>
                    <a:gd name="T14" fmla="*/ 1400 w 2800"/>
                    <a:gd name="T15" fmla="*/ 1333 h 3600"/>
                    <a:gd name="T16" fmla="*/ 133 w 2800"/>
                    <a:gd name="T17" fmla="*/ 733 h 3600"/>
                    <a:gd name="T18" fmla="*/ 1400 w 2800"/>
                    <a:gd name="T19" fmla="*/ 133 h 3600"/>
                    <a:gd name="T20" fmla="*/ 532 w 2800"/>
                    <a:gd name="T21" fmla="*/ 411 h 3600"/>
                    <a:gd name="T22" fmla="*/ 266 w 2800"/>
                    <a:gd name="T23" fmla="*/ 767 h 3600"/>
                    <a:gd name="T24" fmla="*/ 300 w 2800"/>
                    <a:gd name="T25" fmla="*/ 733 h 3600"/>
                    <a:gd name="T26" fmla="*/ 1400 w 2800"/>
                    <a:gd name="T27" fmla="*/ 300 h 3600"/>
                    <a:gd name="T28" fmla="*/ 1401 w 2800"/>
                    <a:gd name="T29" fmla="*/ 233 h 3600"/>
                    <a:gd name="T30" fmla="*/ 133 w 2800"/>
                    <a:gd name="T31" fmla="*/ 1051 h 3600"/>
                    <a:gd name="T32" fmla="*/ 1400 w 2800"/>
                    <a:gd name="T33" fmla="*/ 1467 h 3600"/>
                    <a:gd name="T34" fmla="*/ 2667 w 2800"/>
                    <a:gd name="T35" fmla="*/ 1051 h 3600"/>
                    <a:gd name="T36" fmla="*/ 2313 w 2800"/>
                    <a:gd name="T37" fmla="*/ 1856 h 3600"/>
                    <a:gd name="T38" fmla="*/ 487 w 2800"/>
                    <a:gd name="T39" fmla="*/ 1856 h 3600"/>
                    <a:gd name="T40" fmla="*/ 133 w 2800"/>
                    <a:gd name="T41" fmla="*/ 1051 h 3600"/>
                    <a:gd name="T42" fmla="*/ 427 w 2800"/>
                    <a:gd name="T43" fmla="*/ 1975 h 3600"/>
                    <a:gd name="T44" fmla="*/ 2373 w 2800"/>
                    <a:gd name="T45" fmla="*/ 1975 h 3600"/>
                    <a:gd name="T46" fmla="*/ 2667 w 2800"/>
                    <a:gd name="T47" fmla="*/ 2156 h 3600"/>
                    <a:gd name="T48" fmla="*/ 1400 w 2800"/>
                    <a:gd name="T49" fmla="*/ 2756 h 3600"/>
                    <a:gd name="T50" fmla="*/ 133 w 2800"/>
                    <a:gd name="T51" fmla="*/ 2156 h 3600"/>
                    <a:gd name="T52" fmla="*/ 133 w 2800"/>
                    <a:gd name="T53" fmla="*/ 2473 h 3600"/>
                    <a:gd name="T54" fmla="*/ 1400 w 2800"/>
                    <a:gd name="T55" fmla="*/ 2889 h 3600"/>
                    <a:gd name="T56" fmla="*/ 2667 w 2800"/>
                    <a:gd name="T57" fmla="*/ 2473 h 3600"/>
                    <a:gd name="T58" fmla="*/ 2313 w 2800"/>
                    <a:gd name="T59" fmla="*/ 3278 h 3600"/>
                    <a:gd name="T60" fmla="*/ 487 w 2800"/>
                    <a:gd name="T61" fmla="*/ 3278 h 3600"/>
                    <a:gd name="T62" fmla="*/ 133 w 2800"/>
                    <a:gd name="T63" fmla="*/ 2473 h 360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</a:cxnLst>
                  <a:rect l="0" t="0" r="r" b="b"/>
                  <a:pathLst>
                    <a:path w="2800" h="3600">
                      <a:moveTo>
                        <a:pt x="1400" y="0"/>
                      </a:moveTo>
                      <a:cubicBezTo>
                        <a:pt x="1023" y="0"/>
                        <a:pt x="681" y="76"/>
                        <a:pt x="427" y="202"/>
                      </a:cubicBezTo>
                      <a:cubicBezTo>
                        <a:pt x="174" y="329"/>
                        <a:pt x="0" y="513"/>
                        <a:pt x="0" y="733"/>
                      </a:cubicBezTo>
                      <a:lnTo>
                        <a:pt x="0" y="2867"/>
                      </a:lnTo>
                      <a:cubicBezTo>
                        <a:pt x="0" y="3087"/>
                        <a:pt x="174" y="3271"/>
                        <a:pt x="427" y="3398"/>
                      </a:cubicBezTo>
                      <a:cubicBezTo>
                        <a:pt x="681" y="3524"/>
                        <a:pt x="1023" y="3600"/>
                        <a:pt x="1400" y="3600"/>
                      </a:cubicBezTo>
                      <a:cubicBezTo>
                        <a:pt x="1777" y="3600"/>
                        <a:pt x="2119" y="3524"/>
                        <a:pt x="2373" y="3398"/>
                      </a:cubicBezTo>
                      <a:cubicBezTo>
                        <a:pt x="2626" y="3271"/>
                        <a:pt x="2800" y="3087"/>
                        <a:pt x="2800" y="2867"/>
                      </a:cubicBezTo>
                      <a:lnTo>
                        <a:pt x="2800" y="733"/>
                      </a:lnTo>
                      <a:cubicBezTo>
                        <a:pt x="2800" y="513"/>
                        <a:pt x="2626" y="329"/>
                        <a:pt x="2373" y="202"/>
                      </a:cubicBezTo>
                      <a:cubicBezTo>
                        <a:pt x="2119" y="76"/>
                        <a:pt x="1777" y="0"/>
                        <a:pt x="1400" y="0"/>
                      </a:cubicBezTo>
                      <a:close/>
                      <a:moveTo>
                        <a:pt x="1400" y="133"/>
                      </a:moveTo>
                      <a:cubicBezTo>
                        <a:pt x="1759" y="133"/>
                        <a:pt x="2084" y="207"/>
                        <a:pt x="2313" y="322"/>
                      </a:cubicBezTo>
                      <a:cubicBezTo>
                        <a:pt x="2542" y="436"/>
                        <a:pt x="2667" y="585"/>
                        <a:pt x="2667" y="733"/>
                      </a:cubicBezTo>
                      <a:cubicBezTo>
                        <a:pt x="2667" y="881"/>
                        <a:pt x="2542" y="1031"/>
                        <a:pt x="2313" y="1145"/>
                      </a:cubicBezTo>
                      <a:cubicBezTo>
                        <a:pt x="2084" y="1260"/>
                        <a:pt x="1759" y="1333"/>
                        <a:pt x="1400" y="1333"/>
                      </a:cubicBezTo>
                      <a:cubicBezTo>
                        <a:pt x="1041" y="1333"/>
                        <a:pt x="716" y="1260"/>
                        <a:pt x="487" y="1145"/>
                      </a:cubicBezTo>
                      <a:cubicBezTo>
                        <a:pt x="258" y="1031"/>
                        <a:pt x="133" y="881"/>
                        <a:pt x="133" y="733"/>
                      </a:cubicBezTo>
                      <a:cubicBezTo>
                        <a:pt x="133" y="585"/>
                        <a:pt x="258" y="436"/>
                        <a:pt x="487" y="322"/>
                      </a:cubicBezTo>
                      <a:cubicBezTo>
                        <a:pt x="716" y="207"/>
                        <a:pt x="1041" y="133"/>
                        <a:pt x="1400" y="133"/>
                      </a:cubicBezTo>
                      <a:close/>
                      <a:moveTo>
                        <a:pt x="1400" y="233"/>
                      </a:moveTo>
                      <a:cubicBezTo>
                        <a:pt x="1054" y="233"/>
                        <a:pt x="743" y="306"/>
                        <a:pt x="532" y="411"/>
                      </a:cubicBezTo>
                      <a:cubicBezTo>
                        <a:pt x="321" y="517"/>
                        <a:pt x="233" y="637"/>
                        <a:pt x="233" y="733"/>
                      </a:cubicBezTo>
                      <a:cubicBezTo>
                        <a:pt x="233" y="752"/>
                        <a:pt x="248" y="767"/>
                        <a:pt x="266" y="767"/>
                      </a:cubicBezTo>
                      <a:cubicBezTo>
                        <a:pt x="285" y="767"/>
                        <a:pt x="300" y="753"/>
                        <a:pt x="300" y="734"/>
                      </a:cubicBezTo>
                      <a:lnTo>
                        <a:pt x="300" y="733"/>
                      </a:lnTo>
                      <a:cubicBezTo>
                        <a:pt x="300" y="683"/>
                        <a:pt x="363" y="570"/>
                        <a:pt x="562" y="471"/>
                      </a:cubicBezTo>
                      <a:cubicBezTo>
                        <a:pt x="760" y="372"/>
                        <a:pt x="1064" y="300"/>
                        <a:pt x="1400" y="300"/>
                      </a:cubicBezTo>
                      <a:cubicBezTo>
                        <a:pt x="1418" y="300"/>
                        <a:pt x="1434" y="286"/>
                        <a:pt x="1434" y="267"/>
                      </a:cubicBezTo>
                      <a:cubicBezTo>
                        <a:pt x="1434" y="249"/>
                        <a:pt x="1419" y="234"/>
                        <a:pt x="1401" y="233"/>
                      </a:cubicBezTo>
                      <a:lnTo>
                        <a:pt x="1400" y="233"/>
                      </a:lnTo>
                      <a:close/>
                      <a:moveTo>
                        <a:pt x="133" y="1051"/>
                      </a:moveTo>
                      <a:cubicBezTo>
                        <a:pt x="207" y="1133"/>
                        <a:pt x="309" y="1205"/>
                        <a:pt x="427" y="1264"/>
                      </a:cubicBezTo>
                      <a:cubicBezTo>
                        <a:pt x="681" y="1391"/>
                        <a:pt x="1023" y="1467"/>
                        <a:pt x="1400" y="1467"/>
                      </a:cubicBezTo>
                      <a:cubicBezTo>
                        <a:pt x="1777" y="1467"/>
                        <a:pt x="2119" y="1391"/>
                        <a:pt x="2373" y="1264"/>
                      </a:cubicBezTo>
                      <a:cubicBezTo>
                        <a:pt x="2491" y="1205"/>
                        <a:pt x="2593" y="1133"/>
                        <a:pt x="2667" y="1051"/>
                      </a:cubicBezTo>
                      <a:lnTo>
                        <a:pt x="2667" y="1444"/>
                      </a:lnTo>
                      <a:cubicBezTo>
                        <a:pt x="2667" y="1593"/>
                        <a:pt x="2542" y="1742"/>
                        <a:pt x="2313" y="1856"/>
                      </a:cubicBezTo>
                      <a:cubicBezTo>
                        <a:pt x="2084" y="1971"/>
                        <a:pt x="1759" y="2044"/>
                        <a:pt x="1400" y="2044"/>
                      </a:cubicBezTo>
                      <a:cubicBezTo>
                        <a:pt x="1041" y="2044"/>
                        <a:pt x="716" y="1971"/>
                        <a:pt x="487" y="1856"/>
                      </a:cubicBezTo>
                      <a:cubicBezTo>
                        <a:pt x="258" y="1742"/>
                        <a:pt x="133" y="1593"/>
                        <a:pt x="133" y="1444"/>
                      </a:cubicBezTo>
                      <a:lnTo>
                        <a:pt x="133" y="1051"/>
                      </a:lnTo>
                      <a:close/>
                      <a:moveTo>
                        <a:pt x="133" y="1762"/>
                      </a:moveTo>
                      <a:cubicBezTo>
                        <a:pt x="207" y="1844"/>
                        <a:pt x="309" y="1916"/>
                        <a:pt x="427" y="1975"/>
                      </a:cubicBezTo>
                      <a:cubicBezTo>
                        <a:pt x="681" y="2102"/>
                        <a:pt x="1023" y="2178"/>
                        <a:pt x="1400" y="2178"/>
                      </a:cubicBezTo>
                      <a:cubicBezTo>
                        <a:pt x="1777" y="2178"/>
                        <a:pt x="2119" y="2102"/>
                        <a:pt x="2373" y="1975"/>
                      </a:cubicBezTo>
                      <a:cubicBezTo>
                        <a:pt x="2491" y="1916"/>
                        <a:pt x="2593" y="1844"/>
                        <a:pt x="2667" y="1762"/>
                      </a:cubicBezTo>
                      <a:lnTo>
                        <a:pt x="2667" y="2156"/>
                      </a:lnTo>
                      <a:cubicBezTo>
                        <a:pt x="2667" y="2304"/>
                        <a:pt x="2542" y="2453"/>
                        <a:pt x="2313" y="2567"/>
                      </a:cubicBezTo>
                      <a:cubicBezTo>
                        <a:pt x="2084" y="2682"/>
                        <a:pt x="1759" y="2756"/>
                        <a:pt x="1400" y="2756"/>
                      </a:cubicBezTo>
                      <a:cubicBezTo>
                        <a:pt x="1041" y="2756"/>
                        <a:pt x="716" y="2682"/>
                        <a:pt x="487" y="2567"/>
                      </a:cubicBezTo>
                      <a:cubicBezTo>
                        <a:pt x="258" y="2453"/>
                        <a:pt x="133" y="2304"/>
                        <a:pt x="133" y="2156"/>
                      </a:cubicBezTo>
                      <a:lnTo>
                        <a:pt x="133" y="1762"/>
                      </a:lnTo>
                      <a:close/>
                      <a:moveTo>
                        <a:pt x="133" y="2473"/>
                      </a:moveTo>
                      <a:cubicBezTo>
                        <a:pt x="207" y="2555"/>
                        <a:pt x="309" y="2627"/>
                        <a:pt x="427" y="2687"/>
                      </a:cubicBezTo>
                      <a:cubicBezTo>
                        <a:pt x="681" y="2813"/>
                        <a:pt x="1023" y="2889"/>
                        <a:pt x="1400" y="2889"/>
                      </a:cubicBezTo>
                      <a:cubicBezTo>
                        <a:pt x="1777" y="2889"/>
                        <a:pt x="2119" y="2813"/>
                        <a:pt x="2373" y="2687"/>
                      </a:cubicBezTo>
                      <a:cubicBezTo>
                        <a:pt x="2491" y="2627"/>
                        <a:pt x="2593" y="2555"/>
                        <a:pt x="2667" y="2473"/>
                      </a:cubicBezTo>
                      <a:lnTo>
                        <a:pt x="2667" y="2867"/>
                      </a:lnTo>
                      <a:cubicBezTo>
                        <a:pt x="2667" y="3015"/>
                        <a:pt x="2542" y="3164"/>
                        <a:pt x="2313" y="3278"/>
                      </a:cubicBezTo>
                      <a:cubicBezTo>
                        <a:pt x="2084" y="3393"/>
                        <a:pt x="1759" y="3467"/>
                        <a:pt x="1400" y="3467"/>
                      </a:cubicBezTo>
                      <a:cubicBezTo>
                        <a:pt x="1041" y="3467"/>
                        <a:pt x="716" y="3393"/>
                        <a:pt x="487" y="3278"/>
                      </a:cubicBezTo>
                      <a:cubicBezTo>
                        <a:pt x="258" y="3164"/>
                        <a:pt x="133" y="3015"/>
                        <a:pt x="133" y="2867"/>
                      </a:cubicBezTo>
                      <a:lnTo>
                        <a:pt x="133" y="2473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grpSp>
            <p:nvGrpSpPr>
              <p:cNvPr id="149" name="组合 148">
                <a:extLst>
                  <a:ext uri="{FF2B5EF4-FFF2-40B4-BE49-F238E27FC236}">
                    <a16:creationId xmlns="" xmlns:a16="http://schemas.microsoft.com/office/drawing/2014/main" id="{4BDE8DE1-1AA4-4EC7-AC8D-15C05CFDC079}"/>
                  </a:ext>
                </a:extLst>
              </p:cNvPr>
              <p:cNvGrpSpPr/>
              <p:nvPr/>
            </p:nvGrpSpPr>
            <p:grpSpPr>
              <a:xfrm>
                <a:off x="3146883" y="5359687"/>
                <a:ext cx="1098680" cy="706583"/>
                <a:chOff x="5617321" y="5176235"/>
                <a:chExt cx="1098680" cy="706583"/>
              </a:xfrm>
            </p:grpSpPr>
            <p:sp>
              <p:nvSpPr>
                <p:cNvPr id="155" name="文本框 57">
                  <a:extLst>
                    <a:ext uri="{FF2B5EF4-FFF2-40B4-BE49-F238E27FC236}">
                      <a16:creationId xmlns="" xmlns:a16="http://schemas.microsoft.com/office/drawing/2014/main" id="{7A87F01B-6462-40BE-BC0D-75060BFCFE7C}"/>
                    </a:ext>
                  </a:extLst>
                </p:cNvPr>
                <p:cNvSpPr txBox="1"/>
                <p:nvPr/>
              </p:nvSpPr>
              <p:spPr>
                <a:xfrm>
                  <a:off x="5617321" y="5575041"/>
                  <a:ext cx="1098680" cy="307777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hadoop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  <p:pic>
              <p:nvPicPr>
                <p:cNvPr id="156" name="Picture 5" descr="C:\Users\Mars\Downloads\数据文件.png">
                  <a:extLst>
                    <a:ext uri="{FF2B5EF4-FFF2-40B4-BE49-F238E27FC236}">
                      <a16:creationId xmlns="" xmlns:a16="http://schemas.microsoft.com/office/drawing/2014/main" id="{1F909E40-ECE2-4A77-AA0A-E2B20AAF214E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2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822350" y="5176235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50" name="组合 149">
                <a:extLst>
                  <a:ext uri="{FF2B5EF4-FFF2-40B4-BE49-F238E27FC236}">
                    <a16:creationId xmlns="" xmlns:a16="http://schemas.microsoft.com/office/drawing/2014/main" id="{46C3EE28-8C49-43D2-A355-B057FD8BDF9A}"/>
                  </a:ext>
                </a:extLst>
              </p:cNvPr>
              <p:cNvGrpSpPr/>
              <p:nvPr/>
            </p:nvGrpSpPr>
            <p:grpSpPr>
              <a:xfrm>
                <a:off x="3924917" y="5381487"/>
                <a:ext cx="1200602" cy="688695"/>
                <a:chOff x="6651306" y="5240210"/>
                <a:chExt cx="1200602" cy="688695"/>
              </a:xfrm>
            </p:grpSpPr>
            <p:pic>
              <p:nvPicPr>
                <p:cNvPr id="153" name="Picture 3" descr="C:\Users\Mars\Downloads\hdfs.png">
                  <a:extLst>
                    <a:ext uri="{FF2B5EF4-FFF2-40B4-BE49-F238E27FC236}">
                      <a16:creationId xmlns="" xmlns:a16="http://schemas.microsoft.com/office/drawing/2014/main" id="{8F62B583-1223-490C-A8DF-B2DDF47F96D8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3" cstate="email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001765" y="5240210"/>
                  <a:ext cx="407626" cy="40762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54" name="文本框 57">
                  <a:extLst>
                    <a:ext uri="{FF2B5EF4-FFF2-40B4-BE49-F238E27FC236}">
                      <a16:creationId xmlns="" xmlns:a16="http://schemas.microsoft.com/office/drawing/2014/main" id="{586AEED7-A6B8-44ED-8201-2E89A08CCC5D}"/>
                    </a:ext>
                  </a:extLst>
                </p:cNvPr>
                <p:cNvSpPr txBox="1"/>
                <p:nvPr/>
              </p:nvSpPr>
              <p:spPr>
                <a:xfrm>
                  <a:off x="6651306" y="5618222"/>
                  <a:ext cx="1200602" cy="31068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zh-CN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rPr>
                    <a:t>Web Service</a:t>
                  </a:r>
                  <a:endParaRPr lang="zh-CN" altLang="en-US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151" name="txt-file-symbol_28878">
                <a:extLst>
                  <a:ext uri="{FF2B5EF4-FFF2-40B4-BE49-F238E27FC236}">
                    <a16:creationId xmlns="" xmlns:a16="http://schemas.microsoft.com/office/drawing/2014/main" id="{D9CA0545-F3B6-4F52-8426-0052E354A2C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717907" y="5404971"/>
                <a:ext cx="339709" cy="383023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2286 w 6474"/>
                  <a:gd name="T37" fmla="*/ 3001 h 7311"/>
                  <a:gd name="T38" fmla="*/ 3029 w 6474"/>
                  <a:gd name="T39" fmla="*/ 3391 h 7311"/>
                  <a:gd name="T40" fmla="*/ 3198 w 6474"/>
                  <a:gd name="T41" fmla="*/ 3747 h 7311"/>
                  <a:gd name="T42" fmla="*/ 3525 w 6474"/>
                  <a:gd name="T43" fmla="*/ 3001 h 7311"/>
                  <a:gd name="T44" fmla="*/ 3474 w 6474"/>
                  <a:gd name="T45" fmla="*/ 4045 h 7311"/>
                  <a:gd name="T46" fmla="*/ 3550 w 6474"/>
                  <a:gd name="T47" fmla="*/ 5141 h 7311"/>
                  <a:gd name="T48" fmla="*/ 3166 w 6474"/>
                  <a:gd name="T49" fmla="*/ 4369 h 7311"/>
                  <a:gd name="T50" fmla="*/ 2994 w 6474"/>
                  <a:gd name="T51" fmla="*/ 4754 h 7311"/>
                  <a:gd name="T52" fmla="*/ 2264 w 6474"/>
                  <a:gd name="T53" fmla="*/ 5141 h 7311"/>
                  <a:gd name="T54" fmla="*/ 2286 w 6474"/>
                  <a:gd name="T55" fmla="*/ 3001 h 7311"/>
                  <a:gd name="T56" fmla="*/ 463 w 6474"/>
                  <a:gd name="T57" fmla="*/ 3001 h 7311"/>
                  <a:gd name="T58" fmla="*/ 2108 w 6474"/>
                  <a:gd name="T59" fmla="*/ 3407 h 7311"/>
                  <a:gd name="T60" fmla="*/ 1524 w 6474"/>
                  <a:gd name="T61" fmla="*/ 5141 h 7311"/>
                  <a:gd name="T62" fmla="*/ 1038 w 6474"/>
                  <a:gd name="T63" fmla="*/ 3407 h 7311"/>
                  <a:gd name="T64" fmla="*/ 5602 w 6474"/>
                  <a:gd name="T65" fmla="*/ 6946 h 7311"/>
                  <a:gd name="T66" fmla="*/ 872 w 6474"/>
                  <a:gd name="T67" fmla="*/ 5565 h 7311"/>
                  <a:gd name="T68" fmla="*/ 5602 w 6474"/>
                  <a:gd name="T69" fmla="*/ 6946 h 7311"/>
                  <a:gd name="T70" fmla="*/ 5288 w 6474"/>
                  <a:gd name="T71" fmla="*/ 3407 h 7311"/>
                  <a:gd name="T72" fmla="*/ 4802 w 6474"/>
                  <a:gd name="T73" fmla="*/ 5141 h 7311"/>
                  <a:gd name="T74" fmla="*/ 4227 w 6474"/>
                  <a:gd name="T75" fmla="*/ 3407 h 7311"/>
                  <a:gd name="T76" fmla="*/ 5872 w 6474"/>
                  <a:gd name="T77" fmla="*/ 3001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9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2286" y="3001"/>
                    </a:moveTo>
                    <a:lnTo>
                      <a:pt x="2842" y="3001"/>
                    </a:lnTo>
                    <a:lnTo>
                      <a:pt x="3029" y="3391"/>
                    </a:lnTo>
                    <a:cubicBezTo>
                      <a:pt x="3093" y="3521"/>
                      <a:pt x="3141" y="3626"/>
                      <a:pt x="3191" y="3747"/>
                    </a:cubicBezTo>
                    <a:lnTo>
                      <a:pt x="3198" y="3747"/>
                    </a:lnTo>
                    <a:cubicBezTo>
                      <a:pt x="3248" y="3610"/>
                      <a:pt x="3290" y="3515"/>
                      <a:pt x="3344" y="3391"/>
                    </a:cubicBezTo>
                    <a:lnTo>
                      <a:pt x="3525" y="3001"/>
                    </a:lnTo>
                    <a:lnTo>
                      <a:pt x="4078" y="3001"/>
                    </a:lnTo>
                    <a:lnTo>
                      <a:pt x="3474" y="4045"/>
                    </a:lnTo>
                    <a:lnTo>
                      <a:pt x="4109" y="5141"/>
                    </a:lnTo>
                    <a:lnTo>
                      <a:pt x="3550" y="5141"/>
                    </a:lnTo>
                    <a:lnTo>
                      <a:pt x="3357" y="4754"/>
                    </a:lnTo>
                    <a:cubicBezTo>
                      <a:pt x="3277" y="4604"/>
                      <a:pt x="3226" y="4493"/>
                      <a:pt x="3166" y="4369"/>
                    </a:cubicBezTo>
                    <a:lnTo>
                      <a:pt x="3160" y="4369"/>
                    </a:lnTo>
                    <a:cubicBezTo>
                      <a:pt x="3115" y="4493"/>
                      <a:pt x="3061" y="4604"/>
                      <a:pt x="2994" y="4754"/>
                    </a:cubicBezTo>
                    <a:lnTo>
                      <a:pt x="2817" y="5141"/>
                    </a:lnTo>
                    <a:lnTo>
                      <a:pt x="2264" y="5141"/>
                    </a:lnTo>
                    <a:lnTo>
                      <a:pt x="2883" y="4058"/>
                    </a:lnTo>
                    <a:lnTo>
                      <a:pt x="2286" y="3001"/>
                    </a:lnTo>
                    <a:close/>
                    <a:moveTo>
                      <a:pt x="463" y="3407"/>
                    </a:moveTo>
                    <a:lnTo>
                      <a:pt x="463" y="3001"/>
                    </a:lnTo>
                    <a:lnTo>
                      <a:pt x="2108" y="3001"/>
                    </a:lnTo>
                    <a:lnTo>
                      <a:pt x="2108" y="3407"/>
                    </a:lnTo>
                    <a:lnTo>
                      <a:pt x="1524" y="3407"/>
                    </a:lnTo>
                    <a:lnTo>
                      <a:pt x="1524" y="5141"/>
                    </a:lnTo>
                    <a:lnTo>
                      <a:pt x="1038" y="5141"/>
                    </a:lnTo>
                    <a:lnTo>
                      <a:pt x="1038" y="3407"/>
                    </a:lnTo>
                    <a:lnTo>
                      <a:pt x="463" y="34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872" y="3407"/>
                    </a:moveTo>
                    <a:lnTo>
                      <a:pt x="5288" y="3407"/>
                    </a:lnTo>
                    <a:lnTo>
                      <a:pt x="5288" y="5141"/>
                    </a:lnTo>
                    <a:lnTo>
                      <a:pt x="4802" y="5141"/>
                    </a:lnTo>
                    <a:lnTo>
                      <a:pt x="4802" y="3407"/>
                    </a:lnTo>
                    <a:lnTo>
                      <a:pt x="4227" y="3407"/>
                    </a:lnTo>
                    <a:lnTo>
                      <a:pt x="4227" y="3001"/>
                    </a:lnTo>
                    <a:lnTo>
                      <a:pt x="5872" y="3001"/>
                    </a:lnTo>
                    <a:lnTo>
                      <a:pt x="5872" y="34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  <p:sp>
            <p:nvSpPr>
              <p:cNvPr id="152" name="xlsx-file-format-extension_28841">
                <a:extLst>
                  <a:ext uri="{FF2B5EF4-FFF2-40B4-BE49-F238E27FC236}">
                    <a16:creationId xmlns="" xmlns:a16="http://schemas.microsoft.com/office/drawing/2014/main" id="{332D7252-2818-455D-8DD2-7754ABD59C1E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2272592" y="5403963"/>
                <a:ext cx="341594" cy="385150"/>
              </a:xfrm>
              <a:custGeom>
                <a:avLst/>
                <a:gdLst>
                  <a:gd name="T0" fmla="*/ 5889 w 6474"/>
                  <a:gd name="T1" fmla="*/ 2615 h 7311"/>
                  <a:gd name="T2" fmla="*/ 5888 w 6474"/>
                  <a:gd name="T3" fmla="*/ 1752 h 7311"/>
                  <a:gd name="T4" fmla="*/ 4444 w 6474"/>
                  <a:gd name="T5" fmla="*/ 49 h 7311"/>
                  <a:gd name="T6" fmla="*/ 4414 w 6474"/>
                  <a:gd name="T7" fmla="*/ 24 h 7311"/>
                  <a:gd name="T8" fmla="*/ 4377 w 6474"/>
                  <a:gd name="T9" fmla="*/ 7 h 7311"/>
                  <a:gd name="T10" fmla="*/ 4336 w 6474"/>
                  <a:gd name="T11" fmla="*/ 0 h 7311"/>
                  <a:gd name="T12" fmla="*/ 585 w 6474"/>
                  <a:gd name="T13" fmla="*/ 287 h 7311"/>
                  <a:gd name="T14" fmla="*/ 410 w 6474"/>
                  <a:gd name="T15" fmla="*/ 2615 h 7311"/>
                  <a:gd name="T16" fmla="*/ 0 w 6474"/>
                  <a:gd name="T17" fmla="*/ 5155 h 7311"/>
                  <a:gd name="T18" fmla="*/ 585 w 6474"/>
                  <a:gd name="T19" fmla="*/ 5565 h 7311"/>
                  <a:gd name="T20" fmla="*/ 872 w 6474"/>
                  <a:gd name="T21" fmla="*/ 7311 h 7311"/>
                  <a:gd name="T22" fmla="*/ 5889 w 6474"/>
                  <a:gd name="T23" fmla="*/ 7024 h 7311"/>
                  <a:gd name="T24" fmla="*/ 6065 w 6474"/>
                  <a:gd name="T25" fmla="*/ 5565 h 7311"/>
                  <a:gd name="T26" fmla="*/ 6474 w 6474"/>
                  <a:gd name="T27" fmla="*/ 3025 h 7311"/>
                  <a:gd name="T28" fmla="*/ 872 w 6474"/>
                  <a:gd name="T29" fmla="*/ 287 h 7311"/>
                  <a:gd name="T30" fmla="*/ 4193 w 6474"/>
                  <a:gd name="T31" fmla="*/ 1753 h 7311"/>
                  <a:gd name="T32" fmla="*/ 5602 w 6474"/>
                  <a:gd name="T33" fmla="*/ 1897 h 7311"/>
                  <a:gd name="T34" fmla="*/ 872 w 6474"/>
                  <a:gd name="T35" fmla="*/ 2615 h 7311"/>
                  <a:gd name="T36" fmla="*/ 3776 w 6474"/>
                  <a:gd name="T37" fmla="*/ 4195 h 7311"/>
                  <a:gd name="T38" fmla="*/ 3952 w 6474"/>
                  <a:gd name="T39" fmla="*/ 3184 h 7311"/>
                  <a:gd name="T40" fmla="*/ 4300 w 6474"/>
                  <a:gd name="T41" fmla="*/ 3579 h 7311"/>
                  <a:gd name="T42" fmla="*/ 3698 w 6474"/>
                  <a:gd name="T43" fmla="*/ 3662 h 7311"/>
                  <a:gd name="T44" fmla="*/ 4453 w 6474"/>
                  <a:gd name="T45" fmla="*/ 4407 h 7311"/>
                  <a:gd name="T46" fmla="*/ 3288 w 6474"/>
                  <a:gd name="T47" fmla="*/ 4829 h 7311"/>
                  <a:gd name="T48" fmla="*/ 3791 w 6474"/>
                  <a:gd name="T49" fmla="*/ 4618 h 7311"/>
                  <a:gd name="T50" fmla="*/ 3776 w 6474"/>
                  <a:gd name="T51" fmla="*/ 4195 h 7311"/>
                  <a:gd name="T52" fmla="*/ 3128 w 6474"/>
                  <a:gd name="T53" fmla="*/ 4907 h 7311"/>
                  <a:gd name="T54" fmla="*/ 2068 w 6474"/>
                  <a:gd name="T55" fmla="*/ 3212 h 7311"/>
                  <a:gd name="T56" fmla="*/ 2453 w 6474"/>
                  <a:gd name="T57" fmla="*/ 4585 h 7311"/>
                  <a:gd name="T58" fmla="*/ 838 w 6474"/>
                  <a:gd name="T59" fmla="*/ 4907 h 7311"/>
                  <a:gd name="T60" fmla="*/ 891 w 6474"/>
                  <a:gd name="T61" fmla="*/ 4049 h 7311"/>
                  <a:gd name="T62" fmla="*/ 859 w 6474"/>
                  <a:gd name="T63" fmla="*/ 3212 h 7311"/>
                  <a:gd name="T64" fmla="*/ 1135 w 6474"/>
                  <a:gd name="T65" fmla="*/ 3803 h 7311"/>
                  <a:gd name="T66" fmla="*/ 1256 w 6474"/>
                  <a:gd name="T67" fmla="*/ 3521 h 7311"/>
                  <a:gd name="T68" fmla="*/ 1837 w 6474"/>
                  <a:gd name="T69" fmla="*/ 3212 h 7311"/>
                  <a:gd name="T70" fmla="*/ 1862 w 6474"/>
                  <a:gd name="T71" fmla="*/ 4907 h 7311"/>
                  <a:gd name="T72" fmla="*/ 1266 w 6474"/>
                  <a:gd name="T73" fmla="*/ 4600 h 7311"/>
                  <a:gd name="T74" fmla="*/ 1110 w 6474"/>
                  <a:gd name="T75" fmla="*/ 4296 h 7311"/>
                  <a:gd name="T76" fmla="*/ 838 w 6474"/>
                  <a:gd name="T77" fmla="*/ 4907 h 7311"/>
                  <a:gd name="T78" fmla="*/ 872 w 6474"/>
                  <a:gd name="T79" fmla="*/ 6946 h 7311"/>
                  <a:gd name="T80" fmla="*/ 5602 w 6474"/>
                  <a:gd name="T81" fmla="*/ 5565 h 7311"/>
                  <a:gd name="T82" fmla="*/ 5605 w 6474"/>
                  <a:gd name="T83" fmla="*/ 4907 h 7311"/>
                  <a:gd name="T84" fmla="*/ 5301 w 6474"/>
                  <a:gd name="T85" fmla="*/ 4296 h 7311"/>
                  <a:gd name="T86" fmla="*/ 5165 w 6474"/>
                  <a:gd name="T87" fmla="*/ 4600 h 7311"/>
                  <a:gd name="T88" fmla="*/ 4586 w 6474"/>
                  <a:gd name="T89" fmla="*/ 4907 h 7311"/>
                  <a:gd name="T90" fmla="*/ 4604 w 6474"/>
                  <a:gd name="T91" fmla="*/ 3212 h 7311"/>
                  <a:gd name="T92" fmla="*/ 5193 w 6474"/>
                  <a:gd name="T93" fmla="*/ 3521 h 7311"/>
                  <a:gd name="T94" fmla="*/ 5326 w 6474"/>
                  <a:gd name="T95" fmla="*/ 3803 h 7311"/>
                  <a:gd name="T96" fmla="*/ 5585 w 6474"/>
                  <a:gd name="T97" fmla="*/ 3212 h 7311"/>
                  <a:gd name="T98" fmla="*/ 5545 w 6474"/>
                  <a:gd name="T99" fmla="*/ 4039 h 7311"/>
                  <a:gd name="T100" fmla="*/ 5605 w 6474"/>
                  <a:gd name="T101" fmla="*/ 4907 h 73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6474" h="7311">
                    <a:moveTo>
                      <a:pt x="6065" y="2615"/>
                    </a:moveTo>
                    <a:lnTo>
                      <a:pt x="5889" y="2615"/>
                    </a:lnTo>
                    <a:lnTo>
                      <a:pt x="5889" y="1768"/>
                    </a:lnTo>
                    <a:cubicBezTo>
                      <a:pt x="5889" y="1763"/>
                      <a:pt x="5888" y="1757"/>
                      <a:pt x="5888" y="1752"/>
                    </a:cubicBezTo>
                    <a:cubicBezTo>
                      <a:pt x="5887" y="1718"/>
                      <a:pt x="5877" y="1685"/>
                      <a:pt x="5854" y="1659"/>
                    </a:cubicBezTo>
                    <a:lnTo>
                      <a:pt x="4444" y="49"/>
                    </a:lnTo>
                    <a:cubicBezTo>
                      <a:pt x="4444" y="49"/>
                      <a:pt x="4443" y="48"/>
                      <a:pt x="4443" y="48"/>
                    </a:cubicBezTo>
                    <a:cubicBezTo>
                      <a:pt x="4435" y="39"/>
                      <a:pt x="4425" y="31"/>
                      <a:pt x="4414" y="24"/>
                    </a:cubicBezTo>
                    <a:cubicBezTo>
                      <a:pt x="4411" y="22"/>
                      <a:pt x="4408" y="20"/>
                      <a:pt x="4405" y="18"/>
                    </a:cubicBezTo>
                    <a:cubicBezTo>
                      <a:pt x="4396" y="14"/>
                      <a:pt x="4387" y="10"/>
                      <a:pt x="4377" y="7"/>
                    </a:cubicBezTo>
                    <a:cubicBezTo>
                      <a:pt x="4374" y="6"/>
                      <a:pt x="4372" y="5"/>
                      <a:pt x="4369" y="4"/>
                    </a:cubicBezTo>
                    <a:cubicBezTo>
                      <a:pt x="4358" y="2"/>
                      <a:pt x="4347" y="0"/>
                      <a:pt x="4336" y="0"/>
                    </a:cubicBezTo>
                    <a:lnTo>
                      <a:pt x="872" y="0"/>
                    </a:lnTo>
                    <a:cubicBezTo>
                      <a:pt x="714" y="0"/>
                      <a:pt x="585" y="129"/>
                      <a:pt x="585" y="287"/>
                    </a:cubicBezTo>
                    <a:lnTo>
                      <a:pt x="585" y="2615"/>
                    </a:lnTo>
                    <a:lnTo>
                      <a:pt x="410" y="2615"/>
                    </a:lnTo>
                    <a:cubicBezTo>
                      <a:pt x="184" y="2615"/>
                      <a:pt x="0" y="2798"/>
                      <a:pt x="0" y="3025"/>
                    </a:cubicBezTo>
                    <a:lnTo>
                      <a:pt x="0" y="5155"/>
                    </a:lnTo>
                    <a:cubicBezTo>
                      <a:pt x="0" y="5382"/>
                      <a:pt x="184" y="5565"/>
                      <a:pt x="410" y="5565"/>
                    </a:cubicBezTo>
                    <a:lnTo>
                      <a:pt x="585" y="5565"/>
                    </a:lnTo>
                    <a:lnTo>
                      <a:pt x="585" y="7024"/>
                    </a:lnTo>
                    <a:cubicBezTo>
                      <a:pt x="585" y="7182"/>
                      <a:pt x="714" y="7311"/>
                      <a:pt x="872" y="7311"/>
                    </a:cubicBezTo>
                    <a:lnTo>
                      <a:pt x="5602" y="7311"/>
                    </a:lnTo>
                    <a:cubicBezTo>
                      <a:pt x="5760" y="7311"/>
                      <a:pt x="5889" y="7182"/>
                      <a:pt x="5889" y="7024"/>
                    </a:cubicBezTo>
                    <a:lnTo>
                      <a:pt x="5889" y="5565"/>
                    </a:lnTo>
                    <a:lnTo>
                      <a:pt x="6065" y="5565"/>
                    </a:lnTo>
                    <a:cubicBezTo>
                      <a:pt x="6291" y="5565"/>
                      <a:pt x="6474" y="5382"/>
                      <a:pt x="6474" y="5155"/>
                    </a:cubicBezTo>
                    <a:lnTo>
                      <a:pt x="6474" y="3025"/>
                    </a:lnTo>
                    <a:cubicBezTo>
                      <a:pt x="6474" y="2798"/>
                      <a:pt x="6291" y="2615"/>
                      <a:pt x="6065" y="2615"/>
                    </a:cubicBezTo>
                    <a:close/>
                    <a:moveTo>
                      <a:pt x="872" y="287"/>
                    </a:moveTo>
                    <a:lnTo>
                      <a:pt x="4193" y="287"/>
                    </a:lnTo>
                    <a:lnTo>
                      <a:pt x="4193" y="1753"/>
                    </a:lnTo>
                    <a:cubicBezTo>
                      <a:pt x="4193" y="1833"/>
                      <a:pt x="4257" y="1897"/>
                      <a:pt x="4336" y="1897"/>
                    </a:cubicBezTo>
                    <a:lnTo>
                      <a:pt x="5602" y="1897"/>
                    </a:lnTo>
                    <a:lnTo>
                      <a:pt x="5602" y="2615"/>
                    </a:lnTo>
                    <a:lnTo>
                      <a:pt x="872" y="2615"/>
                    </a:lnTo>
                    <a:lnTo>
                      <a:pt x="872" y="287"/>
                    </a:lnTo>
                    <a:close/>
                    <a:moveTo>
                      <a:pt x="3776" y="4195"/>
                    </a:moveTo>
                    <a:cubicBezTo>
                      <a:pt x="3495" y="4097"/>
                      <a:pt x="3311" y="3942"/>
                      <a:pt x="3311" y="3695"/>
                    </a:cubicBezTo>
                    <a:cubicBezTo>
                      <a:pt x="3311" y="3406"/>
                      <a:pt x="3552" y="3184"/>
                      <a:pt x="3952" y="3184"/>
                    </a:cubicBezTo>
                    <a:cubicBezTo>
                      <a:pt x="4144" y="3184"/>
                      <a:pt x="4284" y="3224"/>
                      <a:pt x="4385" y="3270"/>
                    </a:cubicBezTo>
                    <a:lnTo>
                      <a:pt x="4300" y="3579"/>
                    </a:lnTo>
                    <a:cubicBezTo>
                      <a:pt x="4232" y="3546"/>
                      <a:pt x="4111" y="3499"/>
                      <a:pt x="3945" y="3499"/>
                    </a:cubicBezTo>
                    <a:cubicBezTo>
                      <a:pt x="3779" y="3499"/>
                      <a:pt x="3698" y="3574"/>
                      <a:pt x="3698" y="3662"/>
                    </a:cubicBezTo>
                    <a:cubicBezTo>
                      <a:pt x="3698" y="3770"/>
                      <a:pt x="3794" y="3818"/>
                      <a:pt x="4013" y="3901"/>
                    </a:cubicBezTo>
                    <a:cubicBezTo>
                      <a:pt x="4312" y="4012"/>
                      <a:pt x="4453" y="4168"/>
                      <a:pt x="4453" y="4407"/>
                    </a:cubicBezTo>
                    <a:cubicBezTo>
                      <a:pt x="4453" y="4691"/>
                      <a:pt x="4234" y="4933"/>
                      <a:pt x="3769" y="4933"/>
                    </a:cubicBezTo>
                    <a:cubicBezTo>
                      <a:pt x="3575" y="4933"/>
                      <a:pt x="3384" y="4882"/>
                      <a:pt x="3288" y="4829"/>
                    </a:cubicBezTo>
                    <a:lnTo>
                      <a:pt x="3366" y="4512"/>
                    </a:lnTo>
                    <a:cubicBezTo>
                      <a:pt x="3469" y="4565"/>
                      <a:pt x="3628" y="4618"/>
                      <a:pt x="3791" y="4618"/>
                    </a:cubicBezTo>
                    <a:cubicBezTo>
                      <a:pt x="3968" y="4618"/>
                      <a:pt x="4061" y="4545"/>
                      <a:pt x="4061" y="4434"/>
                    </a:cubicBezTo>
                    <a:cubicBezTo>
                      <a:pt x="4061" y="4329"/>
                      <a:pt x="3980" y="4268"/>
                      <a:pt x="3776" y="4195"/>
                    </a:cubicBezTo>
                    <a:close/>
                    <a:moveTo>
                      <a:pt x="3128" y="4585"/>
                    </a:moveTo>
                    <a:lnTo>
                      <a:pt x="3128" y="4907"/>
                    </a:lnTo>
                    <a:lnTo>
                      <a:pt x="2068" y="4907"/>
                    </a:lnTo>
                    <a:lnTo>
                      <a:pt x="2068" y="3212"/>
                    </a:lnTo>
                    <a:lnTo>
                      <a:pt x="2453" y="3212"/>
                    </a:lnTo>
                    <a:lnTo>
                      <a:pt x="2453" y="4585"/>
                    </a:lnTo>
                    <a:lnTo>
                      <a:pt x="3128" y="4585"/>
                    </a:lnTo>
                    <a:close/>
                    <a:moveTo>
                      <a:pt x="838" y="4907"/>
                    </a:moveTo>
                    <a:lnTo>
                      <a:pt x="401" y="4907"/>
                    </a:lnTo>
                    <a:lnTo>
                      <a:pt x="891" y="4049"/>
                    </a:lnTo>
                    <a:lnTo>
                      <a:pt x="418" y="3212"/>
                    </a:lnTo>
                    <a:lnTo>
                      <a:pt x="859" y="3212"/>
                    </a:lnTo>
                    <a:lnTo>
                      <a:pt x="1007" y="3521"/>
                    </a:lnTo>
                    <a:cubicBezTo>
                      <a:pt x="1057" y="3624"/>
                      <a:pt x="1095" y="3707"/>
                      <a:pt x="1135" y="3803"/>
                    </a:cubicBezTo>
                    <a:lnTo>
                      <a:pt x="1140" y="3803"/>
                    </a:lnTo>
                    <a:cubicBezTo>
                      <a:pt x="1181" y="3695"/>
                      <a:pt x="1213" y="3619"/>
                      <a:pt x="1256" y="3521"/>
                    </a:cubicBezTo>
                    <a:lnTo>
                      <a:pt x="1399" y="3212"/>
                    </a:lnTo>
                    <a:lnTo>
                      <a:pt x="1837" y="3212"/>
                    </a:lnTo>
                    <a:lnTo>
                      <a:pt x="1359" y="4039"/>
                    </a:lnTo>
                    <a:lnTo>
                      <a:pt x="1862" y="4907"/>
                    </a:lnTo>
                    <a:lnTo>
                      <a:pt x="1420" y="4907"/>
                    </a:lnTo>
                    <a:lnTo>
                      <a:pt x="1266" y="4600"/>
                    </a:lnTo>
                    <a:cubicBezTo>
                      <a:pt x="1203" y="4482"/>
                      <a:pt x="1163" y="4394"/>
                      <a:pt x="1115" y="4296"/>
                    </a:cubicBezTo>
                    <a:lnTo>
                      <a:pt x="1110" y="4296"/>
                    </a:lnTo>
                    <a:cubicBezTo>
                      <a:pt x="1075" y="4394"/>
                      <a:pt x="1032" y="4482"/>
                      <a:pt x="979" y="4600"/>
                    </a:cubicBezTo>
                    <a:lnTo>
                      <a:pt x="838" y="4907"/>
                    </a:lnTo>
                    <a:close/>
                    <a:moveTo>
                      <a:pt x="5602" y="6946"/>
                    </a:moveTo>
                    <a:lnTo>
                      <a:pt x="872" y="6946"/>
                    </a:lnTo>
                    <a:lnTo>
                      <a:pt x="872" y="5565"/>
                    </a:lnTo>
                    <a:lnTo>
                      <a:pt x="5602" y="5565"/>
                    </a:lnTo>
                    <a:lnTo>
                      <a:pt x="5602" y="6946"/>
                    </a:lnTo>
                    <a:close/>
                    <a:moveTo>
                      <a:pt x="5605" y="4907"/>
                    </a:moveTo>
                    <a:lnTo>
                      <a:pt x="5452" y="4600"/>
                    </a:lnTo>
                    <a:cubicBezTo>
                      <a:pt x="5389" y="4482"/>
                      <a:pt x="5348" y="4394"/>
                      <a:pt x="5301" y="4296"/>
                    </a:cubicBezTo>
                    <a:lnTo>
                      <a:pt x="5296" y="4296"/>
                    </a:lnTo>
                    <a:cubicBezTo>
                      <a:pt x="5260" y="4394"/>
                      <a:pt x="5218" y="4482"/>
                      <a:pt x="5165" y="4600"/>
                    </a:cubicBezTo>
                    <a:lnTo>
                      <a:pt x="5024" y="4907"/>
                    </a:lnTo>
                    <a:lnTo>
                      <a:pt x="4586" y="4907"/>
                    </a:lnTo>
                    <a:lnTo>
                      <a:pt x="5077" y="4049"/>
                    </a:lnTo>
                    <a:lnTo>
                      <a:pt x="4604" y="3212"/>
                    </a:lnTo>
                    <a:lnTo>
                      <a:pt x="5044" y="3212"/>
                    </a:lnTo>
                    <a:lnTo>
                      <a:pt x="5193" y="3521"/>
                    </a:lnTo>
                    <a:cubicBezTo>
                      <a:pt x="5243" y="3624"/>
                      <a:pt x="5280" y="3707"/>
                      <a:pt x="5321" y="3803"/>
                    </a:cubicBezTo>
                    <a:lnTo>
                      <a:pt x="5326" y="3803"/>
                    </a:lnTo>
                    <a:cubicBezTo>
                      <a:pt x="5366" y="3695"/>
                      <a:pt x="5399" y="3619"/>
                      <a:pt x="5441" y="3521"/>
                    </a:cubicBezTo>
                    <a:lnTo>
                      <a:pt x="5585" y="3212"/>
                    </a:lnTo>
                    <a:lnTo>
                      <a:pt x="6023" y="3212"/>
                    </a:lnTo>
                    <a:lnTo>
                      <a:pt x="5545" y="4039"/>
                    </a:lnTo>
                    <a:lnTo>
                      <a:pt x="6048" y="4907"/>
                    </a:lnTo>
                    <a:lnTo>
                      <a:pt x="5605" y="4907"/>
                    </a:lnTo>
                    <a:lnTo>
                      <a:pt x="5605" y="4907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sp>
          <p:nvSpPr>
            <p:cNvPr id="145" name="文本框 57">
              <a:extLst>
                <a:ext uri="{FF2B5EF4-FFF2-40B4-BE49-F238E27FC236}">
                  <a16:creationId xmlns="" xmlns:a16="http://schemas.microsoft.com/office/drawing/2014/main" id="{B993B3C9-CDFE-4CD2-82F8-4053E011FAF1}"/>
                </a:ext>
              </a:extLst>
            </p:cNvPr>
            <p:cNvSpPr txBox="1"/>
            <p:nvPr/>
          </p:nvSpPr>
          <p:spPr>
            <a:xfrm>
              <a:off x="354320" y="5011585"/>
              <a:ext cx="69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CECEB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93751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8" y="1030916"/>
            <a:ext cx="10999237" cy="53587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热切换：业务算法修改后，直接替换即可，无须编译，无须停机</a:t>
            </a:r>
            <a:endParaRPr lang="en-US" altLang="zh-CN" sz="18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4250" y="2106282"/>
            <a:ext cx="8281989" cy="57594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业务算法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queryOrder.dfx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原本需要查询文本文件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06799233"/>
              </p:ext>
            </p:extLst>
          </p:nvPr>
        </p:nvGraphicFramePr>
        <p:xfrm>
          <a:off x="804377" y="2755008"/>
          <a:ext cx="10619422" cy="11979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46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2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9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=file(“sales.txt”).</a:t>
                      </a:r>
                      <a:r>
                        <a:rPr lang="en-US" sz="18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import@t</a:t>
                      </a:r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()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8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打开文本文件</a:t>
                      </a:r>
                      <a:endParaRPr lang="en-US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=A1.select(</a:t>
                      </a:r>
                      <a:r>
                        <a:rPr lang="en-US" sz="1800" u="none" strike="noStrike" dirty="0" err="1">
                          <a:effectLst/>
                        </a:rPr>
                        <a:t>orderID</a:t>
                      </a:r>
                      <a:r>
                        <a:rPr lang="en-US" sz="1800" u="none" strike="noStrike" dirty="0">
                          <a:effectLst/>
                        </a:rPr>
                        <a:t>==</a:t>
                      </a:r>
                      <a:r>
                        <a:rPr lang="en-US" sz="1800" u="none" strike="noStrike" dirty="0" err="1">
                          <a:effectLst/>
                        </a:rPr>
                        <a:t>p</a:t>
                      </a:r>
                      <a:r>
                        <a:rPr lang="en-US" altLang="zh-CN" sz="1800" u="none" strike="noStrike" dirty="0" err="1">
                          <a:effectLst/>
                        </a:rPr>
                        <a:t>Client</a:t>
                      </a:r>
                      <a:r>
                        <a:rPr lang="en-US" altLang="zh-CN" sz="1800" u="none" strike="noStrike" dirty="0">
                          <a:effectLst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effectLst/>
                        </a:rPr>
                        <a:t>/</a:t>
                      </a:r>
                      <a:r>
                        <a:rPr lang="zh-CN" altLang="en-US" sz="1800" u="none" strike="noStrike" dirty="0">
                          <a:effectLst/>
                        </a:rPr>
                        <a:t>返回查询结果，</a:t>
                      </a:r>
                      <a:r>
                        <a:rPr lang="en-US" altLang="zh-CN" sz="1800" u="none" strike="noStrike" dirty="0" err="1">
                          <a:effectLst/>
                        </a:rPr>
                        <a:t>pClient</a:t>
                      </a:r>
                      <a:r>
                        <a:rPr lang="zh-CN" altLang="en-US" sz="1800" u="none" strike="noStrike" dirty="0">
                          <a:effectLst/>
                        </a:rPr>
                        <a:t>是参数，代表客户编号</a:t>
                      </a:r>
                      <a:endParaRPr lang="en-US" altLang="zh-CN" sz="18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圆角矩形 5"/>
          <p:cNvSpPr/>
          <p:nvPr/>
        </p:nvSpPr>
        <p:spPr>
          <a:xfrm>
            <a:off x="713338" y="4175119"/>
            <a:ext cx="8281989" cy="57594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将算法改为从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Excel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查询数据，直接覆盖原算法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4652720"/>
              </p:ext>
            </p:extLst>
          </p:nvPr>
        </p:nvGraphicFramePr>
        <p:xfrm>
          <a:off x="804377" y="4752078"/>
          <a:ext cx="10619422" cy="119799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64656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6293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3099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889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8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0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=file(“sales.</a:t>
                      </a: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xlsx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”).</a:t>
                      </a:r>
                      <a:r>
                        <a:rPr lang="en-US" sz="18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xlsimport@t</a:t>
                      </a:r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()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打开</a:t>
                      </a:r>
                      <a:r>
                        <a:rPr lang="en-US" altLang="zh-CN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Excel</a:t>
                      </a:r>
                      <a:r>
                        <a:rPr lang="zh-CN" altLang="en-US" sz="18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文件</a:t>
                      </a:r>
                      <a:endParaRPr lang="en-US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0455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800" u="none" strike="noStrike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8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=A1.select(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orderID</a:t>
                      </a:r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==</a:t>
                      </a:r>
                      <a:r>
                        <a:rPr lang="en-US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p</a:t>
                      </a:r>
                      <a:r>
                        <a:rPr lang="en-US" altLang="zh-CN" sz="18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Client</a:t>
                      </a:r>
                      <a:r>
                        <a:rPr lang="en-US" altLang="zh-CN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800" u="none" strike="noStrike" dirty="0">
                          <a:solidFill>
                            <a:schemeClr val="tx1"/>
                          </a:solidFill>
                          <a:effectLst/>
                        </a:rPr>
                        <a:t>返回查询结果</a:t>
                      </a:r>
                      <a:endParaRPr lang="en-US" altLang="zh-CN" sz="18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标题 7">
            <a:extLst>
              <a:ext uri="{FF2B5EF4-FFF2-40B4-BE49-F238E27FC236}">
                <a16:creationId xmlns="" xmlns:a16="http://schemas.microsoft.com/office/drawing/2014/main" id="{D4CD1A3D-1EC6-4D02-8C12-6A7EC3F105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算法外置</a:t>
            </a:r>
          </a:p>
        </p:txBody>
      </p:sp>
    </p:spTree>
    <p:extLst>
      <p:ext uri="{BB962C8B-B14F-4D97-AF65-F5344CB8AC3E}">
        <p14:creationId xmlns:p14="http://schemas.microsoft.com/office/powerpoint/2010/main" val="3227541150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文本框 8"/>
          <p:cNvSpPr txBox="1"/>
          <p:nvPr/>
        </p:nvSpPr>
        <p:spPr>
          <a:xfrm>
            <a:off x="713338" y="3069754"/>
            <a:ext cx="110902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/>
              <a:t>[{</a:t>
            </a:r>
          </a:p>
          <a:p>
            <a:r>
              <a:rPr lang="en-US" altLang="zh-CN" sz="1200" dirty="0"/>
              <a:t>"EID":1,"NAME":"Rebecca","SURNAME":"Moore","GENDER":"F","STATE":"California","BIRTHDAY":"1974-11-20","HIREDATE":"2005-03-11","DEPT":"R&amp;D","SALARY":7000,</a:t>
            </a:r>
          </a:p>
          <a:p>
            <a:r>
              <a:rPr lang="en-US" altLang="zh-CN" sz="1200" dirty="0"/>
              <a:t>"orders":[{"ORDERID":14,"CLIENT":"JAYB","SELLERID":1,"AMOUNT":7644.0,"ORDERDATE":"2012-11-16 15:28:05"},</a:t>
            </a:r>
          </a:p>
          <a:p>
            <a:r>
              <a:rPr lang="en-US" altLang="zh-CN" sz="1200" dirty="0"/>
              <a:t>          {"ORDERID":77,"CLIENT":"HANAR","SELLERID":1,"AMOUNT":13200.0,"ORDERDATE":"2013-01-17 15:28:05"},</a:t>
            </a:r>
          </a:p>
          <a:p>
            <a:r>
              <a:rPr lang="en-US" altLang="zh-CN" sz="1200" dirty="0"/>
              <a:t>	  {"ORDERID":78,"CLIENT":"YZ","SELLERID":1,"AMOUNT":11600.0,"ORDERDATE":"2013-01-20 15:28:05"}</a:t>
            </a:r>
          </a:p>
          <a:p>
            <a:r>
              <a:rPr lang="en-US" altLang="zh-CN" sz="1200" dirty="0"/>
              <a:t>	 ]</a:t>
            </a:r>
          </a:p>
          <a:p>
            <a:r>
              <a:rPr lang="en-US" altLang="zh-CN" sz="1200" dirty="0"/>
              <a:t>},{</a:t>
            </a:r>
          </a:p>
          <a:p>
            <a:r>
              <a:rPr lang="en-US" altLang="zh-CN" sz="1200" dirty="0"/>
              <a:t>"EID":2,"NAME":"Ashley","SURNAME":"Wilson","GENDER":"F","STATE":"New York","BIRTHDAY":"1980-07-19","HIREDATE":"2008-03-16","DEPT":"Finance","SALARY":11000,</a:t>
            </a:r>
          </a:p>
          <a:p>
            <a:r>
              <a:rPr lang="en-US" altLang="zh-CN" sz="1200" dirty="0"/>
              <a:t>"orders":[{"ORDERID":7,"CLIENT":"EGU","SELLERID":2,"AMOUNT":17800.0,"ORDERDATE":"2012-11-06 15:28:05"},</a:t>
            </a:r>
          </a:p>
          <a:p>
            <a:r>
              <a:rPr lang="en-US" altLang="zh-CN" sz="1200" dirty="0"/>
              <a:t>	  {"ORDERID":19,"CLIENT":"JOPO","SELLERID":2,"AMOUNT":3430.0,"ORDERDATE":"2012-11-18 15:28:05"},</a:t>
            </a:r>
          </a:p>
          <a:p>
            <a:r>
              <a:rPr lang="en-US" altLang="zh-CN" sz="1200" dirty="0"/>
              <a:t>	  {"ORDERID":46,"CLIENT":"UJRNP","SELLERID":2,"AMOUNT":1274.0,"ORDERDATE":"2012-12-20 15:28:05"}</a:t>
            </a:r>
          </a:p>
          <a:p>
            <a:r>
              <a:rPr lang="en-US" altLang="zh-CN" sz="1200" dirty="0"/>
              <a:t>	 ]</a:t>
            </a:r>
          </a:p>
          <a:p>
            <a:r>
              <a:rPr lang="en-US" altLang="zh-CN" sz="1200" dirty="0"/>
              <a:t>},{</a:t>
            </a:r>
          </a:p>
          <a:p>
            <a:r>
              <a:rPr lang="en-US" altLang="zh-CN" sz="1200" dirty="0"/>
              <a:t>"EID":3,"NAME":"Rachel","SURNAME":"Johnson","GENDER":"F","STATE":"New Mexico","BIRTHDAY":"1970-12-17","HIREDATE":"2010-12-01","DEPT":"Sales","SALARY":9000,</a:t>
            </a:r>
          </a:p>
          <a:p>
            <a:r>
              <a:rPr lang="en-US" altLang="zh-CN" sz="1200" dirty="0"/>
              <a:t>"orders":[{"ORDERID":17,"CLIENT":"PJIPE","SELLERID":3,"AMOUNT":7154.0,"ORDERDATE":"2012-11-19 15:28:05"},</a:t>
            </a:r>
          </a:p>
          <a:p>
            <a:r>
              <a:rPr lang="en-US" altLang="zh-CN" sz="1200" dirty="0"/>
              <a:t> ...</a:t>
            </a:r>
            <a:endParaRPr lang="zh-CN" altLang="en-US" sz="1200" dirty="0"/>
          </a:p>
        </p:txBody>
      </p:sp>
      <p:sp>
        <p:nvSpPr>
          <p:cNvPr id="10" name="圆角矩形 9"/>
          <p:cNvSpPr/>
          <p:nvPr/>
        </p:nvSpPr>
        <p:spPr>
          <a:xfrm>
            <a:off x="622300" y="1061265"/>
            <a:ext cx="10945813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为了彻底降低系统耦合性，有些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应用需要从微服务取数据，这就要求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程序具备计算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的能力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" name="圆角矩形 10"/>
          <p:cNvSpPr/>
          <p:nvPr/>
        </p:nvSpPr>
        <p:spPr>
          <a:xfrm>
            <a:off x="622300" y="1848200"/>
            <a:ext cx="10513466" cy="792336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访问微服务，读取多层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，计算每个员工的订单金额，作为员工记录的新字段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aMount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，结果输出为二维表。源数据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如下：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F4115-5C8A-40BB-8D6B-DF9A71BAD3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json</a:t>
            </a:r>
            <a:r>
              <a:rPr lang="zh-CN" altLang="en-US" dirty="0"/>
              <a:t>计算</a:t>
            </a:r>
          </a:p>
        </p:txBody>
      </p:sp>
    </p:spTree>
    <p:extLst>
      <p:ext uri="{BB962C8B-B14F-4D97-AF65-F5344CB8AC3E}">
        <p14:creationId xmlns:p14="http://schemas.microsoft.com/office/powerpoint/2010/main" val="37278685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708740" y="1004981"/>
            <a:ext cx="8281989" cy="41322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使用集算器外置算法，脚本如下：</a:t>
            </a:r>
            <a:endParaRPr lang="en-US" altLang="zh-CN" sz="20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74600944"/>
              </p:ext>
            </p:extLst>
          </p:nvPr>
        </p:nvGraphicFramePr>
        <p:xfrm>
          <a:off x="838622" y="1565880"/>
          <a:ext cx="10873955" cy="165181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970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7083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60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2525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0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=httpfile("10.0.0.4:8080/recordQuery?comp=cidc").read()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读取微服务</a:t>
                      </a:r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6009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json(A1)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将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json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转为序表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6063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6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=A8.new(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EID,NAME,SURNAME,GENDER,DEPT,SALARY,orders.sum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(AMOUNT):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sAmount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计算员工的订单金额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662" y="3672452"/>
            <a:ext cx="6066667" cy="1114286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8289" y="3454584"/>
            <a:ext cx="3914286" cy="752381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8289" y="4405605"/>
            <a:ext cx="3914286" cy="752381"/>
          </a:xfrm>
          <a:prstGeom prst="rect">
            <a:avLst/>
          </a:prstGeom>
        </p:spPr>
      </p:pic>
      <p:pic>
        <p:nvPicPr>
          <p:cNvPr id="14" name="图片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85361" y="5481135"/>
            <a:ext cx="5009524" cy="1209524"/>
          </a:xfrm>
          <a:prstGeom prst="rect">
            <a:avLst/>
          </a:prstGeom>
        </p:spPr>
      </p:pic>
      <p:sp>
        <p:nvSpPr>
          <p:cNvPr id="15" name="圆角矩形 14"/>
          <p:cNvSpPr/>
          <p:nvPr/>
        </p:nvSpPr>
        <p:spPr>
          <a:xfrm>
            <a:off x="622299" y="3593881"/>
            <a:ext cx="1656483" cy="4834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A2</a:t>
            </a: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的计算结果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cxnSp>
        <p:nvCxnSpPr>
          <p:cNvPr id="16" name="直接箭头连接符 15"/>
          <p:cNvCxnSpPr>
            <a:cxnSpLocks/>
          </p:cNvCxnSpPr>
          <p:nvPr/>
        </p:nvCxnSpPr>
        <p:spPr>
          <a:xfrm flipV="1">
            <a:off x="7265329" y="3852472"/>
            <a:ext cx="529556" cy="8613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>
            <a:cxnSpLocks/>
            <a:endCxn id="13" idx="1"/>
          </p:cNvCxnSpPr>
          <p:nvPr/>
        </p:nvCxnSpPr>
        <p:spPr>
          <a:xfrm>
            <a:off x="7270230" y="4706911"/>
            <a:ext cx="528059" cy="74885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圆角矩形 24"/>
          <p:cNvSpPr/>
          <p:nvPr/>
        </p:nvSpPr>
        <p:spPr>
          <a:xfrm>
            <a:off x="615791" y="5481135"/>
            <a:ext cx="1662991" cy="4834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bg1"/>
                </a:solidFill>
                <a:latin typeface="+mn-ea"/>
              </a:rPr>
              <a:t>A3</a:t>
            </a: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的计算结果</a:t>
            </a:r>
            <a:endParaRPr lang="en-US" altLang="zh-CN" sz="1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664CA7F7-710A-4C0D-8C06-4EF7F585E1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json</a:t>
            </a:r>
            <a:r>
              <a:rPr lang="zh-CN" altLang="en-US" dirty="0"/>
              <a:t>计算</a:t>
            </a:r>
          </a:p>
        </p:txBody>
      </p:sp>
    </p:spTree>
    <p:extLst>
      <p:ext uri="{BB962C8B-B14F-4D97-AF65-F5344CB8AC3E}">
        <p14:creationId xmlns:p14="http://schemas.microsoft.com/office/powerpoint/2010/main" val="101277809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î$liḍe"/>
          <p:cNvSpPr/>
          <p:nvPr/>
        </p:nvSpPr>
        <p:spPr>
          <a:xfrm>
            <a:off x="677621" y="1499093"/>
            <a:ext cx="2897286" cy="831013"/>
          </a:xfrm>
          <a:prstGeom prst="homePlate">
            <a:avLst/>
          </a:prstGeom>
          <a:solidFill>
            <a:srgbClr val="2966D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r>
              <a:rPr lang="zh-CN" altLang="en-US" sz="1800" dirty="0">
                <a:sym typeface="Wingdings" panose="05000000000000000000" pitchFamily="2" charset="2"/>
              </a:rPr>
              <a:t>独立计算脚本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26" name="îśḷíḓê">
            <a:extLst>
              <a:ext uri="{FF2B5EF4-FFF2-40B4-BE49-F238E27FC236}">
                <a16:creationId xmlns=""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5015209" y="1804387"/>
            <a:ext cx="4409528" cy="346348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ym typeface="Wingdings" panose="05000000000000000000" pitchFamily="2" charset="2"/>
              </a:rPr>
              <a:t>算法与主应用分离</a:t>
            </a:r>
            <a:endParaRPr lang="en-US" altLang="zh-CN" dirty="0">
              <a:sym typeface="Wingdings" panose="05000000000000000000" pitchFamily="2" charset="2"/>
            </a:endParaRPr>
          </a:p>
          <a:p>
            <a:r>
              <a:rPr lang="zh-CN" altLang="en-US" dirty="0">
                <a:sym typeface="Wingdings" panose="05000000000000000000" pitchFamily="2" charset="2"/>
              </a:rPr>
              <a:t>可实现热切换</a:t>
            </a:r>
            <a:endParaRPr lang="id-ID" b="1" dirty="0"/>
          </a:p>
        </p:txBody>
      </p:sp>
      <p:sp>
        <p:nvSpPr>
          <p:cNvPr id="28" name="矩形 27"/>
          <p:cNvSpPr/>
          <p:nvPr/>
        </p:nvSpPr>
        <p:spPr>
          <a:xfrm>
            <a:off x="8759502" y="1557586"/>
            <a:ext cx="3168352" cy="580597"/>
          </a:xfrm>
          <a:prstGeom prst="rect">
            <a:avLst/>
          </a:prstGeom>
          <a:solidFill>
            <a:srgbClr val="2966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ym typeface="Wingdings" panose="05000000000000000000" pitchFamily="2" charset="2"/>
              </a:rPr>
              <a:t>降低算法与应用的耦合</a:t>
            </a:r>
            <a:endParaRPr lang="en-US" altLang="zh-CN" sz="1800" dirty="0"/>
          </a:p>
        </p:txBody>
      </p:sp>
      <p:graphicFrame>
        <p:nvGraphicFramePr>
          <p:cNvPr id="29" name="表格 2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413394"/>
              </p:ext>
            </p:extLst>
          </p:nvPr>
        </p:nvGraphicFramePr>
        <p:xfrm>
          <a:off x="680157" y="909638"/>
          <a:ext cx="11247698" cy="39624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89476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184576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16835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/>
                        <a:t>集算器底层能力</a:t>
                      </a:r>
                    </a:p>
                  </a:txBody>
                  <a:tcPr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/>
                        <a:t>中间件特性</a:t>
                      </a:r>
                    </a:p>
                  </a:txBody>
                  <a:tcPr>
                    <a:solidFill>
                      <a:srgbClr val="F0AB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0" dirty="0"/>
                        <a:t>优势</a:t>
                      </a:r>
                    </a:p>
                  </a:txBody>
                  <a:tcPr>
                    <a:solidFill>
                      <a:srgbClr val="F0AB00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8" name="î$liḍe"/>
          <p:cNvSpPr/>
          <p:nvPr/>
        </p:nvSpPr>
        <p:spPr>
          <a:xfrm>
            <a:off x="674186" y="2579213"/>
            <a:ext cx="2901181" cy="831013"/>
          </a:xfrm>
          <a:prstGeom prst="homePlate">
            <a:avLst/>
          </a:prstGeom>
          <a:solidFill>
            <a:srgbClr val="2966D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r>
              <a:rPr lang="zh-CN" altLang="en-US" sz="1800" dirty="0"/>
              <a:t>完备的计算类库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9" name="îśḷíḓê">
            <a:extLst>
              <a:ext uri="{FF2B5EF4-FFF2-40B4-BE49-F238E27FC236}">
                <a16:creationId xmlns=""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5015209" y="2921725"/>
            <a:ext cx="4696795" cy="36193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/>
              <a:t>替代存储过程</a:t>
            </a:r>
            <a:endParaRPr lang="en-US" altLang="zh-CN" dirty="0"/>
          </a:p>
          <a:p>
            <a:r>
              <a:rPr lang="zh-CN" altLang="en-US" dirty="0"/>
              <a:t>不依赖特定数据库</a:t>
            </a:r>
            <a:endParaRPr lang="id-ID" b="1" dirty="0"/>
          </a:p>
        </p:txBody>
      </p:sp>
      <p:sp>
        <p:nvSpPr>
          <p:cNvPr id="10" name="矩形 9"/>
          <p:cNvSpPr/>
          <p:nvPr/>
        </p:nvSpPr>
        <p:spPr>
          <a:xfrm>
            <a:off x="8759502" y="2633173"/>
            <a:ext cx="3168352" cy="580597"/>
          </a:xfrm>
          <a:prstGeom prst="rect">
            <a:avLst/>
          </a:prstGeom>
          <a:solidFill>
            <a:srgbClr val="2966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/>
              <a:t>降低库与应用的耦合</a:t>
            </a:r>
            <a:endParaRPr lang="en-US" altLang="zh-CN" sz="1800" dirty="0"/>
          </a:p>
          <a:p>
            <a:pPr algn="ctr"/>
            <a:r>
              <a:rPr lang="zh-CN" altLang="en-US" sz="1800" dirty="0"/>
              <a:t>降低数据库压力</a:t>
            </a:r>
            <a:endParaRPr lang="en-US" altLang="zh-CN" sz="1800" dirty="0"/>
          </a:p>
        </p:txBody>
      </p:sp>
      <p:sp>
        <p:nvSpPr>
          <p:cNvPr id="12" name="î$liḍe"/>
          <p:cNvSpPr/>
          <p:nvPr/>
        </p:nvSpPr>
        <p:spPr>
          <a:xfrm>
            <a:off x="676554" y="3659333"/>
            <a:ext cx="2898495" cy="831013"/>
          </a:xfrm>
          <a:prstGeom prst="homePlate">
            <a:avLst/>
          </a:prstGeom>
          <a:solidFill>
            <a:srgbClr val="2966D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r>
              <a:rPr lang="zh-CN" altLang="en-US" sz="1800" dirty="0">
                <a:sym typeface="Wingdings" panose="05000000000000000000" pitchFamily="2" charset="2"/>
              </a:rPr>
              <a:t>外部源和数据库可直接混算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3" name="îśḷíḓê">
            <a:extLst>
              <a:ext uri="{FF2B5EF4-FFF2-40B4-BE49-F238E27FC236}">
                <a16:creationId xmlns=""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5015209" y="3959581"/>
            <a:ext cx="4696795" cy="36193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ym typeface="Wingdings" panose="05000000000000000000" pitchFamily="2" charset="2"/>
              </a:rPr>
              <a:t>减少中间表</a:t>
            </a:r>
            <a:endParaRPr lang="en-US" altLang="zh-CN" dirty="0">
              <a:sym typeface="Wingdings" panose="05000000000000000000" pitchFamily="2" charset="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8759502" y="3713293"/>
            <a:ext cx="3168352" cy="580597"/>
          </a:xfrm>
          <a:prstGeom prst="rect">
            <a:avLst/>
          </a:prstGeom>
          <a:solidFill>
            <a:srgbClr val="2966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ym typeface="Wingdings" panose="05000000000000000000" pitchFamily="2" charset="2"/>
              </a:rPr>
              <a:t>降低开发维护难度</a:t>
            </a:r>
            <a:endParaRPr lang="en-US" altLang="zh-CN" sz="1800" dirty="0">
              <a:sym typeface="Wingdings" panose="05000000000000000000" pitchFamily="2" charset="2"/>
            </a:endParaRPr>
          </a:p>
          <a:p>
            <a:pPr algn="ctr"/>
            <a:r>
              <a:rPr lang="zh-CN" altLang="en-US" sz="1800" dirty="0">
                <a:sym typeface="Wingdings" panose="05000000000000000000" pitchFamily="2" charset="2"/>
              </a:rPr>
              <a:t>降低数据库压力</a:t>
            </a:r>
            <a:endParaRPr lang="en-US" altLang="zh-CN" sz="1800" dirty="0">
              <a:sym typeface="Wingdings" panose="05000000000000000000" pitchFamily="2" charset="2"/>
            </a:endParaRPr>
          </a:p>
        </p:txBody>
      </p:sp>
      <p:sp>
        <p:nvSpPr>
          <p:cNvPr id="16" name="î$liḍe"/>
          <p:cNvSpPr/>
          <p:nvPr/>
        </p:nvSpPr>
        <p:spPr>
          <a:xfrm>
            <a:off x="676555" y="4769197"/>
            <a:ext cx="2941326" cy="831013"/>
          </a:xfrm>
          <a:prstGeom prst="homePlate">
            <a:avLst/>
          </a:prstGeom>
          <a:solidFill>
            <a:srgbClr val="2966D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r>
              <a:rPr lang="zh-CN" altLang="en-US" sz="1800" dirty="0">
                <a:sym typeface="Wingdings" panose="05000000000000000000" pitchFamily="2" charset="2"/>
              </a:rPr>
              <a:t>库内数据可搬出为文件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7" name="îśḷíḓê">
            <a:extLst>
              <a:ext uri="{FF2B5EF4-FFF2-40B4-BE49-F238E27FC236}">
                <a16:creationId xmlns=""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5015209" y="5063413"/>
            <a:ext cx="4824413" cy="335454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</a:defRPr>
            </a:lvl9pPr>
          </a:lstStyle>
          <a:p>
            <a:r>
              <a:rPr lang="zh-CN" altLang="en-US" dirty="0">
                <a:sym typeface="Wingdings" panose="05000000000000000000" pitchFamily="2" charset="2"/>
              </a:rPr>
              <a:t>减少中间表</a:t>
            </a:r>
            <a:endParaRPr lang="id-ID" b="1" dirty="0"/>
          </a:p>
        </p:txBody>
      </p:sp>
      <p:sp>
        <p:nvSpPr>
          <p:cNvPr id="18" name="矩形 17"/>
          <p:cNvSpPr/>
          <p:nvPr/>
        </p:nvSpPr>
        <p:spPr>
          <a:xfrm>
            <a:off x="8759502" y="4823157"/>
            <a:ext cx="3168352" cy="580597"/>
          </a:xfrm>
          <a:prstGeom prst="rect">
            <a:avLst/>
          </a:prstGeom>
          <a:solidFill>
            <a:srgbClr val="2966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ym typeface="Wingdings" panose="05000000000000000000" pitchFamily="2" charset="2"/>
              </a:rPr>
              <a:t>降低数据库压力</a:t>
            </a:r>
            <a:endParaRPr lang="en-US" altLang="zh-CN" sz="1800" dirty="0">
              <a:sym typeface="Wingdings" panose="05000000000000000000" pitchFamily="2" charset="2"/>
            </a:endParaRPr>
          </a:p>
        </p:txBody>
      </p:sp>
      <p:sp>
        <p:nvSpPr>
          <p:cNvPr id="20" name="î$liḍe"/>
          <p:cNvSpPr/>
          <p:nvPr/>
        </p:nvSpPr>
        <p:spPr>
          <a:xfrm>
            <a:off x="674186" y="5869061"/>
            <a:ext cx="2901181" cy="831013"/>
          </a:xfrm>
          <a:prstGeom prst="homePlate">
            <a:avLst/>
          </a:prstGeom>
          <a:solidFill>
            <a:srgbClr val="2966DF"/>
          </a:solidFill>
          <a:ln w="12700" cap="rnd">
            <a:noFill/>
            <a:prstDash val="solid"/>
            <a:round/>
            <a:headEnd/>
            <a:tailEnd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 defTabSz="914354"/>
            <a:r>
              <a:rPr lang="zh-CN" altLang="en-US" sz="1800" dirty="0">
                <a:sym typeface="Wingdings" panose="05000000000000000000" pitchFamily="2" charset="2"/>
              </a:rPr>
              <a:t>支持离散数据集、有序集合、过程计算、高性能算法</a:t>
            </a:r>
            <a:endParaRPr lang="zh-CN" altLang="en-US" sz="1800" dirty="0"/>
          </a:p>
        </p:txBody>
      </p:sp>
      <p:sp>
        <p:nvSpPr>
          <p:cNvPr id="21" name="îśḷíḓê">
            <a:extLst>
              <a:ext uri="{FF2B5EF4-FFF2-40B4-BE49-F238E27FC236}">
                <a16:creationId xmlns="" xmlns:a16="http://schemas.microsoft.com/office/drawing/2014/main" id="{921D2456-A6A6-43F5-AD86-0A010D24A2F0}"/>
              </a:ext>
            </a:extLst>
          </p:cNvPr>
          <p:cNvSpPr txBox="1"/>
          <p:nvPr/>
        </p:nvSpPr>
        <p:spPr>
          <a:xfrm>
            <a:off x="5015209" y="6081610"/>
            <a:ext cx="4696795" cy="522977"/>
          </a:xfrm>
          <a:prstGeom prst="rect">
            <a:avLst/>
          </a:prstGeom>
          <a:noFill/>
        </p:spPr>
        <p:txBody>
          <a:bodyPr wrap="square" lIns="91440" tIns="45720" rIns="91440" bIns="45720" rtlCol="0" anchor="ctr" anchorCtr="0">
            <a:noAutofit/>
          </a:bodyPr>
          <a:lstStyle>
            <a:defPPr>
              <a:defRPr lang="zh-CN"/>
            </a:defPPr>
            <a:lvl1pPr defTabSz="914400"/>
            <a:lvl2pPr marL="457200" defTabSz="914400">
              <a:defRPr sz="1800"/>
            </a:lvl2pPr>
            <a:lvl3pPr marL="914400" defTabSz="914400">
              <a:defRPr sz="1800"/>
            </a:lvl3pPr>
            <a:lvl4pPr marL="1371600" defTabSz="914400">
              <a:defRPr sz="1800"/>
            </a:lvl4pPr>
            <a:lvl5pPr marL="1828800" defTabSz="914400">
              <a:defRPr sz="1800"/>
            </a:lvl5pPr>
            <a:lvl6pPr marL="2286000" defTabSz="914400">
              <a:defRPr sz="1800"/>
            </a:lvl6pPr>
            <a:lvl7pPr marL="2743200" defTabSz="914400">
              <a:defRPr sz="1800"/>
            </a:lvl7pPr>
            <a:lvl8pPr marL="3200400" defTabSz="914400">
              <a:defRPr sz="1800"/>
            </a:lvl8pPr>
            <a:lvl9pPr marL="3657600" defTabSz="914400">
              <a:defRPr sz="1800"/>
            </a:lvl9pPr>
          </a:lstStyle>
          <a:p>
            <a:r>
              <a:rPr lang="zh-CN" altLang="en-US" sz="1800" dirty="0">
                <a:sym typeface="Wingdings" panose="05000000000000000000" pitchFamily="2" charset="2"/>
              </a:rPr>
              <a:t>可简化复杂计算</a:t>
            </a:r>
            <a:endParaRPr lang="id-ID" sz="1800" dirty="0"/>
          </a:p>
        </p:txBody>
      </p:sp>
      <p:sp>
        <p:nvSpPr>
          <p:cNvPr id="24" name="矩形 23"/>
          <p:cNvSpPr/>
          <p:nvPr/>
        </p:nvSpPr>
        <p:spPr>
          <a:xfrm>
            <a:off x="8753401" y="5920903"/>
            <a:ext cx="3168352" cy="580597"/>
          </a:xfrm>
          <a:prstGeom prst="rect">
            <a:avLst/>
          </a:prstGeom>
          <a:solidFill>
            <a:srgbClr val="2966DF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dirty="0">
                <a:sym typeface="Wingdings" panose="05000000000000000000" pitchFamily="2" charset="2"/>
              </a:rPr>
              <a:t>提高开发效率</a:t>
            </a:r>
            <a:endParaRPr lang="en-US" altLang="zh-CN" sz="1800" dirty="0">
              <a:sym typeface="Wingdings" panose="05000000000000000000" pitchFamily="2" charset="2"/>
            </a:endParaRPr>
          </a:p>
        </p:txBody>
      </p:sp>
      <p:sp>
        <p:nvSpPr>
          <p:cNvPr id="27" name="标题 1">
            <a:extLst>
              <a:ext uri="{FF2B5EF4-FFF2-40B4-BE49-F238E27FC236}">
                <a16:creationId xmlns="" xmlns:a16="http://schemas.microsoft.com/office/drawing/2014/main" id="{974D993C-8934-42A0-8FBB-FC3D10F7F61B}"/>
              </a:ext>
            </a:extLst>
          </p:cNvPr>
          <p:cNvSpPr txBox="1">
            <a:spLocks/>
          </p:cNvSpPr>
          <p:nvPr/>
        </p:nvSpPr>
        <p:spPr>
          <a:xfrm>
            <a:off x="4728859" y="1"/>
            <a:ext cx="2732693" cy="693738"/>
          </a:xfrm>
          <a:prstGeom prst="rect">
            <a:avLst/>
          </a:prstGeom>
          <a:solidFill>
            <a:srgbClr val="2966DF"/>
          </a:solidFill>
        </p:spPr>
        <p:txBody>
          <a:bodyPr vert="horz" wrap="square" lIns="121911" tIns="60955" rIns="121911" bIns="60955" rtlCol="0" anchor="ctr">
            <a:noAutofit/>
          </a:bodyPr>
          <a:lstStyle>
            <a:lvl1pPr algn="ctr" defTabSz="1219105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Bef>
                <a:spcPts val="600"/>
              </a:spcBef>
            </a:pPr>
            <a:r>
              <a:rPr lang="zh-CN" altLang="en-US" sz="3200" kern="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优势</a:t>
            </a:r>
          </a:p>
        </p:txBody>
      </p:sp>
    </p:spTree>
    <p:extLst>
      <p:ext uri="{BB962C8B-B14F-4D97-AF65-F5344CB8AC3E}">
        <p14:creationId xmlns:p14="http://schemas.microsoft.com/office/powerpoint/2010/main" val="206681337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2422798" y="308412"/>
            <a:ext cx="3888432" cy="429076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集算器亦可解析</a:t>
            </a:r>
            <a:r>
              <a:rPr lang="en-US" altLang="zh-CN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json</a:t>
            </a: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形式的参数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3338" y="1109965"/>
            <a:ext cx="10062388" cy="64832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例子：根据起始日期、终止日期、客户名单查询订单表，参数以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串的形式传递（名为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pJson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），形如：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713338" y="1739428"/>
            <a:ext cx="9706229" cy="11588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{beginDate:2012-01-01, endDate:2012-12-10,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 </a:t>
            </a:r>
            <a:r>
              <a:rPr lang="en-US" altLang="zh-CN" sz="1600" dirty="0" err="1">
                <a:latin typeface="+mn-ea"/>
              </a:rPr>
              <a:t>clientList</a:t>
            </a:r>
            <a:r>
              <a:rPr lang="en-US" altLang="zh-CN" sz="1600" dirty="0">
                <a:latin typeface="+mn-ea"/>
              </a:rPr>
              <a:t>:[{</a:t>
            </a:r>
            <a:r>
              <a:rPr lang="en-US" altLang="zh-CN" sz="1600" dirty="0" err="1">
                <a:latin typeface="+mn-ea"/>
              </a:rPr>
              <a:t>client:UJRNP</a:t>
            </a:r>
            <a:r>
              <a:rPr lang="en-US" altLang="zh-CN" sz="1600" dirty="0">
                <a:latin typeface="+mn-ea"/>
              </a:rPr>
              <a:t>},{</a:t>
            </a:r>
            <a:r>
              <a:rPr lang="en-US" altLang="zh-CN" sz="1600" dirty="0" err="1">
                <a:latin typeface="+mn-ea"/>
              </a:rPr>
              <a:t>client:UJRNP</a:t>
            </a:r>
            <a:r>
              <a:rPr lang="en-US" altLang="zh-CN" sz="1600" dirty="0">
                <a:latin typeface="+mn-ea"/>
              </a:rPr>
              <a:t>},{</a:t>
            </a:r>
            <a:r>
              <a:rPr lang="en-US" altLang="zh-CN" sz="1600" dirty="0" err="1">
                <a:latin typeface="+mn-ea"/>
              </a:rPr>
              <a:t>client:PWQ</a:t>
            </a:r>
            <a:r>
              <a:rPr lang="en-US" altLang="zh-CN" sz="1600" dirty="0">
                <a:latin typeface="+mn-ea"/>
              </a:rPr>
              <a:t>}]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}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8622" y="3101861"/>
            <a:ext cx="9577064" cy="471949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用脚本文件实现查询</a:t>
            </a:r>
            <a:endParaRPr lang="en-US" altLang="zh-CN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3654911"/>
              </p:ext>
            </p:extLst>
          </p:nvPr>
        </p:nvGraphicFramePr>
        <p:xfrm>
          <a:off x="813745" y="3675032"/>
          <a:ext cx="10801498" cy="154678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28833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74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03844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600398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18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50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=json(</a:t>
                      </a:r>
                      <a:r>
                        <a:rPr lang="en-US" altLang="zh-CN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pJson</a:t>
                      </a:r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将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json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参数转为序表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3190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beginDate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=A1.beginDate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endDate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=A1.endDate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解析起止日期参数，自动转为日期类型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182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clientList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=A1.clientList.(client)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解析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clientList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4555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demo.query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("select * from sales where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orderdate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&gt;=? and 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orderdate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&lt;? and client in(?)",</a:t>
                      </a:r>
                      <a:r>
                        <a:rPr lang="en-US" sz="14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beginDate,endDate,clientList</a:t>
                      </a:r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/</a:t>
                      </a:r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用参数执行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SQL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06655" y="5395062"/>
            <a:ext cx="9793387" cy="64807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上述算法返回结果为二维表，如果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主程序需要算法返回为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格式，只需在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A5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单元格编写：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719387"/>
              </p:ext>
            </p:extLst>
          </p:nvPr>
        </p:nvGraphicFramePr>
        <p:xfrm>
          <a:off x="813744" y="6072645"/>
          <a:ext cx="10801497" cy="383326"/>
        </p:xfrm>
        <a:graphic>
          <a:graphicData uri="http://schemas.openxmlformats.org/drawingml/2006/table">
            <a:tbl>
              <a:tblPr firstCol="1">
                <a:tableStyleId>{5C22544A-7EE6-4342-B048-85BDC9FD1C3A}</a:tableStyleId>
              </a:tblPr>
              <a:tblGrid>
                <a:gridCol w="31291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8497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06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373275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83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</a:rPr>
                        <a:t>=json(A4)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effectLst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zh-CN" sz="1400" b="0" i="0" u="none" strike="noStrike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10" name="标题 9">
            <a:extLst>
              <a:ext uri="{FF2B5EF4-FFF2-40B4-BE49-F238E27FC236}">
                <a16:creationId xmlns="" xmlns:a16="http://schemas.microsoft.com/office/drawing/2014/main" id="{A05500E8-A84D-4BA8-8B23-7D08517C6A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json</a:t>
            </a:r>
            <a:r>
              <a:rPr lang="zh-CN" altLang="en-US" dirty="0"/>
              <a:t>计算</a:t>
            </a:r>
          </a:p>
        </p:txBody>
      </p:sp>
    </p:spTree>
    <p:extLst>
      <p:ext uri="{BB962C8B-B14F-4D97-AF65-F5344CB8AC3E}">
        <p14:creationId xmlns:p14="http://schemas.microsoft.com/office/powerpoint/2010/main" val="35597381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F8C18EAB-4ABC-4A45-BE79-367E42B6D941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8BCD0668-0237-4ACC-8DC8-3A3A7A66ECDE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06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1C5FBE5D-745C-483B-8F7E-FAE9B84A7BEA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应用数据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缓存</a:t>
            </a:r>
          </a:p>
        </p:txBody>
      </p:sp>
    </p:spTree>
    <p:extLst>
      <p:ext uri="{BB962C8B-B14F-4D97-AF65-F5344CB8AC3E}">
        <p14:creationId xmlns:p14="http://schemas.microsoft.com/office/powerpoint/2010/main" val="40152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矩形 213">
            <a:extLst>
              <a:ext uri="{FF2B5EF4-FFF2-40B4-BE49-F238E27FC236}">
                <a16:creationId xmlns="" xmlns:a16="http://schemas.microsoft.com/office/drawing/2014/main" id="{DFC150E4-BD76-4C94-A796-7E73208265B2}"/>
              </a:ext>
            </a:extLst>
          </p:cNvPr>
          <p:cNvSpPr/>
          <p:nvPr/>
        </p:nvSpPr>
        <p:spPr>
          <a:xfrm>
            <a:off x="6977422" y="2440606"/>
            <a:ext cx="4749098" cy="1647967"/>
          </a:xfrm>
          <a:prstGeom prst="rect">
            <a:avLst/>
          </a:prstGeom>
          <a:solidFill>
            <a:srgbClr val="468BF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13338" y="859922"/>
            <a:ext cx="11081453" cy="86360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源数据库压力较大时，通常要事先计算出中间数据，以便应用服务器快速访问。中间数据以前常缓存于源库，使用集算器中间件后，可缓存于应用服务器。</a:t>
            </a:r>
            <a:endParaRPr lang="en-US" altLang="zh-CN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713338" y="2420884"/>
            <a:ext cx="4749098" cy="1774952"/>
          </a:xfrm>
          <a:prstGeom prst="rect">
            <a:avLst/>
          </a:prstGeom>
          <a:solidFill>
            <a:srgbClr val="468BF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22" name="矩形 121"/>
          <p:cNvSpPr/>
          <p:nvPr/>
        </p:nvSpPr>
        <p:spPr>
          <a:xfrm>
            <a:off x="1994187" y="2597292"/>
            <a:ext cx="3295999" cy="33164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应用</a:t>
            </a:r>
          </a:p>
        </p:txBody>
      </p:sp>
      <p:sp>
        <p:nvSpPr>
          <p:cNvPr id="123" name="矩形 122"/>
          <p:cNvSpPr/>
          <p:nvPr/>
        </p:nvSpPr>
        <p:spPr>
          <a:xfrm>
            <a:off x="704900" y="4318011"/>
            <a:ext cx="4760605" cy="2261611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124" name="矩形 123"/>
          <p:cNvSpPr/>
          <p:nvPr/>
        </p:nvSpPr>
        <p:spPr>
          <a:xfrm>
            <a:off x="869682" y="3484020"/>
            <a:ext cx="4420504" cy="516414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查询接口</a:t>
            </a:r>
          </a:p>
        </p:txBody>
      </p:sp>
      <p:sp>
        <p:nvSpPr>
          <p:cNvPr id="126" name="矩形 125"/>
          <p:cNvSpPr/>
          <p:nvPr/>
        </p:nvSpPr>
        <p:spPr>
          <a:xfrm>
            <a:off x="1994187" y="3026314"/>
            <a:ext cx="1531549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call</a:t>
            </a:r>
            <a:r>
              <a:rPr lang="zh-CN" altLang="en-US" sz="1600" dirty="0"/>
              <a:t>语句</a:t>
            </a:r>
          </a:p>
        </p:txBody>
      </p:sp>
      <p:sp>
        <p:nvSpPr>
          <p:cNvPr id="127" name="矩形 126"/>
          <p:cNvSpPr/>
          <p:nvPr/>
        </p:nvSpPr>
        <p:spPr>
          <a:xfrm>
            <a:off x="1994187" y="3604946"/>
            <a:ext cx="3147865" cy="30803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数据库</a:t>
            </a:r>
            <a:r>
              <a:rPr lang="en-US" altLang="zh-CN" sz="1600" dirty="0"/>
              <a:t>JDBC</a:t>
            </a:r>
            <a:r>
              <a:rPr lang="zh-CN" altLang="en-US" sz="1600" dirty="0"/>
              <a:t>驱动</a:t>
            </a:r>
          </a:p>
        </p:txBody>
      </p:sp>
      <p:cxnSp>
        <p:nvCxnSpPr>
          <p:cNvPr id="130" name="直接箭头连接符 129"/>
          <p:cNvCxnSpPr>
            <a:cxnSpLocks/>
            <a:stCxn id="126" idx="2"/>
          </p:cNvCxnSpPr>
          <p:nvPr/>
        </p:nvCxnSpPr>
        <p:spPr>
          <a:xfrm>
            <a:off x="2759962" y="3410197"/>
            <a:ext cx="0" cy="109851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矩形 130"/>
          <p:cNvSpPr/>
          <p:nvPr/>
        </p:nvSpPr>
        <p:spPr>
          <a:xfrm>
            <a:off x="878537" y="5259486"/>
            <a:ext cx="4422960" cy="557842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中间数据</a:t>
            </a:r>
          </a:p>
        </p:txBody>
      </p:sp>
      <p:grpSp>
        <p:nvGrpSpPr>
          <p:cNvPr id="132" name="组合 131"/>
          <p:cNvGrpSpPr/>
          <p:nvPr/>
        </p:nvGrpSpPr>
        <p:grpSpPr>
          <a:xfrm>
            <a:off x="2115980" y="6115010"/>
            <a:ext cx="987928" cy="338554"/>
            <a:chOff x="4380439" y="3161443"/>
            <a:chExt cx="987928" cy="338554"/>
          </a:xfrm>
        </p:grpSpPr>
        <p:sp>
          <p:nvSpPr>
            <p:cNvPr id="133" name="xlsx-file_317779"/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4" name="文本框 133"/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源库表</a:t>
              </a: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195906" y="5373597"/>
            <a:ext cx="801743" cy="338554"/>
            <a:chOff x="2705931" y="4386533"/>
            <a:chExt cx="801743" cy="338554"/>
          </a:xfrm>
        </p:grpSpPr>
        <p:sp>
          <p:nvSpPr>
            <p:cNvPr id="143" name="xlsx-file_317779"/>
            <p:cNvSpPr>
              <a:spLocks noChangeAspect="1"/>
            </p:cNvSpPr>
            <p:nvPr/>
          </p:nvSpPr>
          <p:spPr bwMode="auto">
            <a:xfrm>
              <a:off x="2705931" y="4422731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4" name="文本框 143"/>
            <p:cNvSpPr txBox="1"/>
            <p:nvPr/>
          </p:nvSpPr>
          <p:spPr>
            <a:xfrm>
              <a:off x="2908037" y="4386533"/>
              <a:ext cx="599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sp>
        <p:nvSpPr>
          <p:cNvPr id="145" name="文本框 144"/>
          <p:cNvSpPr txBox="1"/>
          <p:nvPr/>
        </p:nvSpPr>
        <p:spPr>
          <a:xfrm>
            <a:off x="813240" y="6116138"/>
            <a:ext cx="103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业务数据</a:t>
            </a:r>
          </a:p>
        </p:txBody>
      </p:sp>
      <p:cxnSp>
        <p:nvCxnSpPr>
          <p:cNvPr id="146" name="直接箭头连接符 145"/>
          <p:cNvCxnSpPr>
            <a:cxnSpLocks/>
            <a:stCxn id="144" idx="2"/>
            <a:endCxn id="134" idx="0"/>
          </p:cNvCxnSpPr>
          <p:nvPr/>
        </p:nvCxnSpPr>
        <p:spPr>
          <a:xfrm flipH="1">
            <a:off x="2687350" y="5712151"/>
            <a:ext cx="10481" cy="402859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矩形 146"/>
          <p:cNvSpPr/>
          <p:nvPr/>
        </p:nvSpPr>
        <p:spPr>
          <a:xfrm>
            <a:off x="3786966" y="3026314"/>
            <a:ext cx="1355086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/>
              <a:t>查询语句</a:t>
            </a:r>
          </a:p>
        </p:txBody>
      </p:sp>
      <p:cxnSp>
        <p:nvCxnSpPr>
          <p:cNvPr id="148" name="直接箭头连接符 147"/>
          <p:cNvCxnSpPr>
            <a:cxnSpLocks/>
            <a:stCxn id="147" idx="2"/>
          </p:cNvCxnSpPr>
          <p:nvPr/>
        </p:nvCxnSpPr>
        <p:spPr>
          <a:xfrm>
            <a:off x="4464509" y="3410197"/>
            <a:ext cx="5047" cy="1849289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2" name="直接箭头连接符 161"/>
          <p:cNvCxnSpPr>
            <a:cxnSpLocks/>
            <a:stCxn id="155" idx="2"/>
            <a:endCxn id="149" idx="0"/>
          </p:cNvCxnSpPr>
          <p:nvPr/>
        </p:nvCxnSpPr>
        <p:spPr>
          <a:xfrm flipH="1">
            <a:off x="3774013" y="5712285"/>
            <a:ext cx="505694" cy="402725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直接箭头连接符 162"/>
          <p:cNvCxnSpPr>
            <a:cxnSpLocks/>
            <a:endCxn id="152" idx="0"/>
          </p:cNvCxnSpPr>
          <p:nvPr/>
        </p:nvCxnSpPr>
        <p:spPr>
          <a:xfrm>
            <a:off x="4320511" y="5718710"/>
            <a:ext cx="540164" cy="396300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8" name="矩形 187"/>
          <p:cNvSpPr/>
          <p:nvPr/>
        </p:nvSpPr>
        <p:spPr>
          <a:xfrm>
            <a:off x="856728" y="4483160"/>
            <a:ext cx="2661664" cy="516414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业务逻辑</a:t>
            </a:r>
          </a:p>
        </p:txBody>
      </p:sp>
      <p:cxnSp>
        <p:nvCxnSpPr>
          <p:cNvPr id="198" name="直接箭头连接符 197"/>
          <p:cNvCxnSpPr>
            <a:cxnSpLocks/>
            <a:stCxn id="204" idx="2"/>
          </p:cNvCxnSpPr>
          <p:nvPr/>
        </p:nvCxnSpPr>
        <p:spPr>
          <a:xfrm>
            <a:off x="2682064" y="4897277"/>
            <a:ext cx="0" cy="413357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4" name="矩形 203"/>
          <p:cNvSpPr/>
          <p:nvPr/>
        </p:nvSpPr>
        <p:spPr>
          <a:xfrm>
            <a:off x="1981234" y="4573917"/>
            <a:ext cx="1401660" cy="323360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存储过程</a:t>
            </a:r>
          </a:p>
        </p:txBody>
      </p:sp>
      <p:sp>
        <p:nvSpPr>
          <p:cNvPr id="205" name="圆角矩形 204"/>
          <p:cNvSpPr/>
          <p:nvPr/>
        </p:nvSpPr>
        <p:spPr>
          <a:xfrm>
            <a:off x="713338" y="1916850"/>
            <a:ext cx="4760605" cy="41658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用数据库存储中间结果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207" name="右箭头 206"/>
          <p:cNvSpPr/>
          <p:nvPr/>
        </p:nvSpPr>
        <p:spPr>
          <a:xfrm>
            <a:off x="5693881" y="3801486"/>
            <a:ext cx="1100714" cy="649316"/>
          </a:xfrm>
          <a:prstGeom prst="rightArrow">
            <a:avLst/>
          </a:prstGeom>
          <a:solidFill>
            <a:srgbClr val="F3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标题 18">
            <a:extLst>
              <a:ext uri="{FF2B5EF4-FFF2-40B4-BE49-F238E27FC236}">
                <a16:creationId xmlns="" xmlns:a16="http://schemas.microsoft.com/office/drawing/2014/main" id="{0E58BD2D-2BF9-4D84-A958-179A7D75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应用架构</a:t>
            </a:r>
          </a:p>
        </p:txBody>
      </p:sp>
      <p:grpSp>
        <p:nvGrpSpPr>
          <p:cNvPr id="140" name="组合 139">
            <a:extLst>
              <a:ext uri="{FF2B5EF4-FFF2-40B4-BE49-F238E27FC236}">
                <a16:creationId xmlns="" xmlns:a16="http://schemas.microsoft.com/office/drawing/2014/main" id="{D070C88D-BEA4-4F40-87FC-92C0E84E8AEA}"/>
              </a:ext>
            </a:extLst>
          </p:cNvPr>
          <p:cNvGrpSpPr/>
          <p:nvPr/>
        </p:nvGrpSpPr>
        <p:grpSpPr>
          <a:xfrm>
            <a:off x="3202643" y="6115010"/>
            <a:ext cx="987928" cy="338554"/>
            <a:chOff x="4380439" y="3161443"/>
            <a:chExt cx="987928" cy="338554"/>
          </a:xfrm>
        </p:grpSpPr>
        <p:sp>
          <p:nvSpPr>
            <p:cNvPr id="141" name="xlsx-file_317779">
              <a:extLst>
                <a:ext uri="{FF2B5EF4-FFF2-40B4-BE49-F238E27FC236}">
                  <a16:creationId xmlns="" xmlns:a16="http://schemas.microsoft.com/office/drawing/2014/main" id="{B7BBD388-0AAF-4B25-85A2-F78049D0FB28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9" name="文本框 148">
              <a:extLst>
                <a:ext uri="{FF2B5EF4-FFF2-40B4-BE49-F238E27FC236}">
                  <a16:creationId xmlns="" xmlns:a16="http://schemas.microsoft.com/office/drawing/2014/main" id="{C91C2058-76B3-4F69-A31B-66FDD28A20EA}"/>
                </a:ext>
              </a:extLst>
            </p:cNvPr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源库表</a:t>
              </a:r>
            </a:p>
          </p:txBody>
        </p:sp>
      </p:grpSp>
      <p:grpSp>
        <p:nvGrpSpPr>
          <p:cNvPr id="150" name="组合 149">
            <a:extLst>
              <a:ext uri="{FF2B5EF4-FFF2-40B4-BE49-F238E27FC236}">
                <a16:creationId xmlns="" xmlns:a16="http://schemas.microsoft.com/office/drawing/2014/main" id="{F4C636E2-7A95-4A10-9CC9-E18B6AA92202}"/>
              </a:ext>
            </a:extLst>
          </p:cNvPr>
          <p:cNvGrpSpPr/>
          <p:nvPr/>
        </p:nvGrpSpPr>
        <p:grpSpPr>
          <a:xfrm>
            <a:off x="4289305" y="6115010"/>
            <a:ext cx="987928" cy="338554"/>
            <a:chOff x="4380439" y="3161443"/>
            <a:chExt cx="987928" cy="338554"/>
          </a:xfrm>
        </p:grpSpPr>
        <p:sp>
          <p:nvSpPr>
            <p:cNvPr id="151" name="xlsx-file_317779">
              <a:extLst>
                <a:ext uri="{FF2B5EF4-FFF2-40B4-BE49-F238E27FC236}">
                  <a16:creationId xmlns="" xmlns:a16="http://schemas.microsoft.com/office/drawing/2014/main" id="{F4A1DAC0-7E40-4ACB-B38E-E500079FB85E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2" name="文本框 151">
              <a:extLst>
                <a:ext uri="{FF2B5EF4-FFF2-40B4-BE49-F238E27FC236}">
                  <a16:creationId xmlns="" xmlns:a16="http://schemas.microsoft.com/office/drawing/2014/main" id="{61676743-EF43-4FEB-BF5C-C276E915F8CC}"/>
                </a:ext>
              </a:extLst>
            </p:cNvPr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源库表</a:t>
              </a:r>
            </a:p>
          </p:txBody>
        </p:sp>
      </p:grpSp>
      <p:grpSp>
        <p:nvGrpSpPr>
          <p:cNvPr id="153" name="组合 152">
            <a:extLst>
              <a:ext uri="{FF2B5EF4-FFF2-40B4-BE49-F238E27FC236}">
                <a16:creationId xmlns="" xmlns:a16="http://schemas.microsoft.com/office/drawing/2014/main" id="{93D71E63-7066-4BB6-B93D-1CCEA1F0BD4F}"/>
              </a:ext>
            </a:extLst>
          </p:cNvPr>
          <p:cNvGrpSpPr/>
          <p:nvPr/>
        </p:nvGrpSpPr>
        <p:grpSpPr>
          <a:xfrm>
            <a:off x="3777782" y="5373731"/>
            <a:ext cx="801743" cy="338554"/>
            <a:chOff x="2705931" y="4386533"/>
            <a:chExt cx="801743" cy="338554"/>
          </a:xfrm>
        </p:grpSpPr>
        <p:sp>
          <p:nvSpPr>
            <p:cNvPr id="154" name="xlsx-file_317779">
              <a:extLst>
                <a:ext uri="{FF2B5EF4-FFF2-40B4-BE49-F238E27FC236}">
                  <a16:creationId xmlns="" xmlns:a16="http://schemas.microsoft.com/office/drawing/2014/main" id="{BDB11F34-1CEC-4A6B-90F5-BEBDD9F10757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5931" y="4422731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5" name="文本框 154">
              <a:extLst>
                <a:ext uri="{FF2B5EF4-FFF2-40B4-BE49-F238E27FC236}">
                  <a16:creationId xmlns="" xmlns:a16="http://schemas.microsoft.com/office/drawing/2014/main" id="{85FB4A3B-B6F4-44F6-846D-244469548E22}"/>
                </a:ext>
              </a:extLst>
            </p:cNvPr>
            <p:cNvSpPr txBox="1"/>
            <p:nvPr/>
          </p:nvSpPr>
          <p:spPr>
            <a:xfrm>
              <a:off x="2908037" y="4386533"/>
              <a:ext cx="599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sp>
        <p:nvSpPr>
          <p:cNvPr id="168" name="矩形 167">
            <a:extLst>
              <a:ext uri="{FF2B5EF4-FFF2-40B4-BE49-F238E27FC236}">
                <a16:creationId xmlns="" xmlns:a16="http://schemas.microsoft.com/office/drawing/2014/main" id="{7DF0D2DF-7133-440C-8057-C7A7D713D35F}"/>
              </a:ext>
            </a:extLst>
          </p:cNvPr>
          <p:cNvSpPr/>
          <p:nvPr/>
        </p:nvSpPr>
        <p:spPr>
          <a:xfrm>
            <a:off x="6977422" y="4096921"/>
            <a:ext cx="4749098" cy="1718591"/>
          </a:xfrm>
          <a:prstGeom prst="rect">
            <a:avLst/>
          </a:prstGeom>
          <a:solidFill>
            <a:srgbClr val="2966DF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69" name="矩形 168">
            <a:extLst>
              <a:ext uri="{FF2B5EF4-FFF2-40B4-BE49-F238E27FC236}">
                <a16:creationId xmlns="" xmlns:a16="http://schemas.microsoft.com/office/drawing/2014/main" id="{ADE4DE6D-9B18-448F-B2C9-940407765C31}"/>
              </a:ext>
            </a:extLst>
          </p:cNvPr>
          <p:cNvSpPr/>
          <p:nvPr/>
        </p:nvSpPr>
        <p:spPr>
          <a:xfrm>
            <a:off x="8258271" y="2597292"/>
            <a:ext cx="3295999" cy="33164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应用</a:t>
            </a:r>
          </a:p>
        </p:txBody>
      </p:sp>
      <p:sp>
        <p:nvSpPr>
          <p:cNvPr id="170" name="矩形 169">
            <a:extLst>
              <a:ext uri="{FF2B5EF4-FFF2-40B4-BE49-F238E27FC236}">
                <a16:creationId xmlns="" xmlns:a16="http://schemas.microsoft.com/office/drawing/2014/main" id="{E65CB02F-860A-4162-AB01-518DD40CE6C0}"/>
              </a:ext>
            </a:extLst>
          </p:cNvPr>
          <p:cNvSpPr/>
          <p:nvPr/>
        </p:nvSpPr>
        <p:spPr>
          <a:xfrm>
            <a:off x="6968984" y="5974705"/>
            <a:ext cx="4760605" cy="604917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171" name="矩形 170">
            <a:extLst>
              <a:ext uri="{FF2B5EF4-FFF2-40B4-BE49-F238E27FC236}">
                <a16:creationId xmlns="" xmlns:a16="http://schemas.microsoft.com/office/drawing/2014/main" id="{0C3C9A93-134E-46BE-8A40-D247517D235D}"/>
              </a:ext>
            </a:extLst>
          </p:cNvPr>
          <p:cNvSpPr/>
          <p:nvPr/>
        </p:nvSpPr>
        <p:spPr>
          <a:xfrm>
            <a:off x="7133766" y="3484020"/>
            <a:ext cx="4420504" cy="516414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查询接口</a:t>
            </a:r>
          </a:p>
        </p:txBody>
      </p:sp>
      <p:sp>
        <p:nvSpPr>
          <p:cNvPr id="172" name="矩形 171">
            <a:extLst>
              <a:ext uri="{FF2B5EF4-FFF2-40B4-BE49-F238E27FC236}">
                <a16:creationId xmlns="" xmlns:a16="http://schemas.microsoft.com/office/drawing/2014/main" id="{D713EF2F-382F-4EB9-98BC-EF59BF5915B7}"/>
              </a:ext>
            </a:extLst>
          </p:cNvPr>
          <p:cNvSpPr/>
          <p:nvPr/>
        </p:nvSpPr>
        <p:spPr>
          <a:xfrm>
            <a:off x="8258271" y="3026314"/>
            <a:ext cx="1531549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call</a:t>
            </a:r>
            <a:r>
              <a:rPr lang="zh-CN" altLang="en-US" sz="1600" dirty="0"/>
              <a:t>语句</a:t>
            </a:r>
          </a:p>
        </p:txBody>
      </p:sp>
      <p:sp>
        <p:nvSpPr>
          <p:cNvPr id="173" name="矩形 172">
            <a:extLst>
              <a:ext uri="{FF2B5EF4-FFF2-40B4-BE49-F238E27FC236}">
                <a16:creationId xmlns="" xmlns:a16="http://schemas.microsoft.com/office/drawing/2014/main" id="{5D159D22-CB70-46A0-A852-A67808E1A542}"/>
              </a:ext>
            </a:extLst>
          </p:cNvPr>
          <p:cNvSpPr/>
          <p:nvPr/>
        </p:nvSpPr>
        <p:spPr>
          <a:xfrm>
            <a:off x="8258271" y="3604946"/>
            <a:ext cx="3147865" cy="30803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/>
              <a:t>集算器</a:t>
            </a:r>
            <a:r>
              <a:rPr lang="en-US" altLang="zh-CN" sz="1600" dirty="0"/>
              <a:t>JDBC</a:t>
            </a:r>
            <a:r>
              <a:rPr lang="zh-CN" altLang="en-US" sz="1600" dirty="0"/>
              <a:t>驱动</a:t>
            </a:r>
          </a:p>
        </p:txBody>
      </p:sp>
      <p:cxnSp>
        <p:nvCxnSpPr>
          <p:cNvPr id="174" name="直接箭头连接符 173">
            <a:extLst>
              <a:ext uri="{FF2B5EF4-FFF2-40B4-BE49-F238E27FC236}">
                <a16:creationId xmlns="" xmlns:a16="http://schemas.microsoft.com/office/drawing/2014/main" id="{D2C98FEA-0D22-4A14-BE45-D3434E245805}"/>
              </a:ext>
            </a:extLst>
          </p:cNvPr>
          <p:cNvCxnSpPr>
            <a:cxnSpLocks/>
            <a:stCxn id="172" idx="2"/>
          </p:cNvCxnSpPr>
          <p:nvPr/>
        </p:nvCxnSpPr>
        <p:spPr>
          <a:xfrm>
            <a:off x="9024046" y="3410197"/>
            <a:ext cx="0" cy="1098511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矩形 174">
            <a:extLst>
              <a:ext uri="{FF2B5EF4-FFF2-40B4-BE49-F238E27FC236}">
                <a16:creationId xmlns="" xmlns:a16="http://schemas.microsoft.com/office/drawing/2014/main" id="{44C1CD9C-4BB4-4CDE-979B-6233DFC83243}"/>
              </a:ext>
            </a:extLst>
          </p:cNvPr>
          <p:cNvSpPr/>
          <p:nvPr/>
        </p:nvSpPr>
        <p:spPr>
          <a:xfrm>
            <a:off x="7133766" y="4670969"/>
            <a:ext cx="4420504" cy="452354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中间数据</a:t>
            </a:r>
          </a:p>
        </p:txBody>
      </p:sp>
      <p:grpSp>
        <p:nvGrpSpPr>
          <p:cNvPr id="176" name="组合 175">
            <a:extLst>
              <a:ext uri="{FF2B5EF4-FFF2-40B4-BE49-F238E27FC236}">
                <a16:creationId xmlns="" xmlns:a16="http://schemas.microsoft.com/office/drawing/2014/main" id="{4DC6B13C-5BFE-49C2-94CC-DC03866B8778}"/>
              </a:ext>
            </a:extLst>
          </p:cNvPr>
          <p:cNvGrpSpPr/>
          <p:nvPr/>
        </p:nvGrpSpPr>
        <p:grpSpPr>
          <a:xfrm>
            <a:off x="8380064" y="6115010"/>
            <a:ext cx="987928" cy="338554"/>
            <a:chOff x="4380439" y="3161443"/>
            <a:chExt cx="987928" cy="338554"/>
          </a:xfrm>
        </p:grpSpPr>
        <p:sp>
          <p:nvSpPr>
            <p:cNvPr id="177" name="xlsx-file_317779">
              <a:extLst>
                <a:ext uri="{FF2B5EF4-FFF2-40B4-BE49-F238E27FC236}">
                  <a16:creationId xmlns="" xmlns:a16="http://schemas.microsoft.com/office/drawing/2014/main" id="{AD8DD448-9FDB-4364-80F1-E708BF21914B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78" name="文本框 177">
              <a:extLst>
                <a:ext uri="{FF2B5EF4-FFF2-40B4-BE49-F238E27FC236}">
                  <a16:creationId xmlns="" xmlns:a16="http://schemas.microsoft.com/office/drawing/2014/main" id="{DA53ED12-75E9-445C-82D3-A7F0848C6DD5}"/>
                </a:ext>
              </a:extLst>
            </p:cNvPr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179" name="组合 178">
            <a:extLst>
              <a:ext uri="{FF2B5EF4-FFF2-40B4-BE49-F238E27FC236}">
                <a16:creationId xmlns="" xmlns:a16="http://schemas.microsoft.com/office/drawing/2014/main" id="{2AA3D70C-F465-4F81-BBC4-732CC67073B5}"/>
              </a:ext>
            </a:extLst>
          </p:cNvPr>
          <p:cNvGrpSpPr/>
          <p:nvPr/>
        </p:nvGrpSpPr>
        <p:grpSpPr>
          <a:xfrm>
            <a:off x="8471907" y="4762643"/>
            <a:ext cx="801743" cy="338554"/>
            <a:chOff x="2705931" y="4386533"/>
            <a:chExt cx="801743" cy="338554"/>
          </a:xfrm>
        </p:grpSpPr>
        <p:sp>
          <p:nvSpPr>
            <p:cNvPr id="180" name="xlsx-file_317779">
              <a:extLst>
                <a:ext uri="{FF2B5EF4-FFF2-40B4-BE49-F238E27FC236}">
                  <a16:creationId xmlns="" xmlns:a16="http://schemas.microsoft.com/office/drawing/2014/main" id="{A30ED4F3-DC8D-4E83-91D7-DE8A01812499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5931" y="4422731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1" name="文本框 180">
              <a:extLst>
                <a:ext uri="{FF2B5EF4-FFF2-40B4-BE49-F238E27FC236}">
                  <a16:creationId xmlns="" xmlns:a16="http://schemas.microsoft.com/office/drawing/2014/main" id="{951DC169-3D41-4FA4-8F2D-AEFCEB51A765}"/>
                </a:ext>
              </a:extLst>
            </p:cNvPr>
            <p:cNvSpPr txBox="1"/>
            <p:nvPr/>
          </p:nvSpPr>
          <p:spPr>
            <a:xfrm>
              <a:off x="2908037" y="4386533"/>
              <a:ext cx="599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简表</a:t>
              </a:r>
            </a:p>
          </p:txBody>
        </p:sp>
      </p:grpSp>
      <p:sp>
        <p:nvSpPr>
          <p:cNvPr id="182" name="文本框 181">
            <a:extLst>
              <a:ext uri="{FF2B5EF4-FFF2-40B4-BE49-F238E27FC236}">
                <a16:creationId xmlns="" xmlns:a16="http://schemas.microsoft.com/office/drawing/2014/main" id="{046A2A3A-4707-41A7-9A67-8C03A0785059}"/>
              </a:ext>
            </a:extLst>
          </p:cNvPr>
          <p:cNvSpPr txBox="1"/>
          <p:nvPr/>
        </p:nvSpPr>
        <p:spPr>
          <a:xfrm>
            <a:off x="7077324" y="6116138"/>
            <a:ext cx="103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业务数据</a:t>
            </a:r>
          </a:p>
        </p:txBody>
      </p:sp>
      <p:cxnSp>
        <p:nvCxnSpPr>
          <p:cNvPr id="183" name="直接箭头连接符 182">
            <a:extLst>
              <a:ext uri="{FF2B5EF4-FFF2-40B4-BE49-F238E27FC236}">
                <a16:creationId xmlns="" xmlns:a16="http://schemas.microsoft.com/office/drawing/2014/main" id="{F4969483-834E-4CB7-B544-CA88DE365AC1}"/>
              </a:ext>
            </a:extLst>
          </p:cNvPr>
          <p:cNvCxnSpPr>
            <a:cxnSpLocks/>
            <a:stCxn id="181" idx="2"/>
            <a:endCxn id="178" idx="0"/>
          </p:cNvCxnSpPr>
          <p:nvPr/>
        </p:nvCxnSpPr>
        <p:spPr>
          <a:xfrm flipH="1">
            <a:off x="8951434" y="5101197"/>
            <a:ext cx="22398" cy="1013813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矩形 183">
            <a:extLst>
              <a:ext uri="{FF2B5EF4-FFF2-40B4-BE49-F238E27FC236}">
                <a16:creationId xmlns="" xmlns:a16="http://schemas.microsoft.com/office/drawing/2014/main" id="{56135A90-A1DB-483D-ACE4-19AF6AA2E207}"/>
              </a:ext>
            </a:extLst>
          </p:cNvPr>
          <p:cNvSpPr/>
          <p:nvPr/>
        </p:nvSpPr>
        <p:spPr>
          <a:xfrm>
            <a:off x="10051050" y="3026314"/>
            <a:ext cx="1355086" cy="383883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/>
              <a:t>查询语句</a:t>
            </a:r>
          </a:p>
        </p:txBody>
      </p:sp>
      <p:cxnSp>
        <p:nvCxnSpPr>
          <p:cNvPr id="185" name="直接箭头连接符 184">
            <a:extLst>
              <a:ext uri="{FF2B5EF4-FFF2-40B4-BE49-F238E27FC236}">
                <a16:creationId xmlns="" xmlns:a16="http://schemas.microsoft.com/office/drawing/2014/main" id="{9876AB83-D0F4-4767-AF6D-9E48613D1FAD}"/>
              </a:ext>
            </a:extLst>
          </p:cNvPr>
          <p:cNvCxnSpPr>
            <a:cxnSpLocks/>
            <a:stCxn id="184" idx="2"/>
          </p:cNvCxnSpPr>
          <p:nvPr/>
        </p:nvCxnSpPr>
        <p:spPr>
          <a:xfrm>
            <a:off x="10728593" y="3410197"/>
            <a:ext cx="0" cy="1289285"/>
          </a:xfrm>
          <a:prstGeom prst="straightConnector1">
            <a:avLst/>
          </a:prstGeom>
          <a:ln w="28575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6" name="直接箭头连接符 185">
            <a:extLst>
              <a:ext uri="{FF2B5EF4-FFF2-40B4-BE49-F238E27FC236}">
                <a16:creationId xmlns="" xmlns:a16="http://schemas.microsoft.com/office/drawing/2014/main" id="{3A9874C5-254E-4F9D-9ABF-CCC7C49C9C0F}"/>
              </a:ext>
            </a:extLst>
          </p:cNvPr>
          <p:cNvCxnSpPr>
            <a:cxnSpLocks/>
            <a:stCxn id="211" idx="2"/>
            <a:endCxn id="201" idx="0"/>
          </p:cNvCxnSpPr>
          <p:nvPr/>
        </p:nvCxnSpPr>
        <p:spPr>
          <a:xfrm flipH="1">
            <a:off x="10038097" y="5101331"/>
            <a:ext cx="517611" cy="1013679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7" name="直接箭头连接符 186">
            <a:extLst>
              <a:ext uri="{FF2B5EF4-FFF2-40B4-BE49-F238E27FC236}">
                <a16:creationId xmlns="" xmlns:a16="http://schemas.microsoft.com/office/drawing/2014/main" id="{06DB5C0C-D678-49F0-8E43-469862443545}"/>
              </a:ext>
            </a:extLst>
          </p:cNvPr>
          <p:cNvCxnSpPr>
            <a:cxnSpLocks/>
            <a:stCxn id="211" idx="2"/>
            <a:endCxn id="208" idx="0"/>
          </p:cNvCxnSpPr>
          <p:nvPr/>
        </p:nvCxnSpPr>
        <p:spPr>
          <a:xfrm>
            <a:off x="10555708" y="5101331"/>
            <a:ext cx="569051" cy="1013679"/>
          </a:xfrm>
          <a:prstGeom prst="straightConnector1">
            <a:avLst/>
          </a:prstGeom>
          <a:ln w="28575">
            <a:solidFill>
              <a:schemeClr val="accent5">
                <a:lumMod val="40000"/>
                <a:lumOff val="60000"/>
              </a:schemeClr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矩形 188">
            <a:extLst>
              <a:ext uri="{FF2B5EF4-FFF2-40B4-BE49-F238E27FC236}">
                <a16:creationId xmlns="" xmlns:a16="http://schemas.microsoft.com/office/drawing/2014/main" id="{A134F244-1845-48F3-B2E0-4C30AFF9E58C}"/>
              </a:ext>
            </a:extLst>
          </p:cNvPr>
          <p:cNvSpPr/>
          <p:nvPr/>
        </p:nvSpPr>
        <p:spPr>
          <a:xfrm>
            <a:off x="7129528" y="4210837"/>
            <a:ext cx="2650394" cy="395516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业务逻辑</a:t>
            </a:r>
          </a:p>
        </p:txBody>
      </p:sp>
      <p:sp>
        <p:nvSpPr>
          <p:cNvPr id="196" name="矩形 195">
            <a:extLst>
              <a:ext uri="{FF2B5EF4-FFF2-40B4-BE49-F238E27FC236}">
                <a16:creationId xmlns="" xmlns:a16="http://schemas.microsoft.com/office/drawing/2014/main" id="{CAFD779A-10AF-43F2-BF93-46B18C3FA960}"/>
              </a:ext>
            </a:extLst>
          </p:cNvPr>
          <p:cNvSpPr/>
          <p:nvPr/>
        </p:nvSpPr>
        <p:spPr>
          <a:xfrm>
            <a:off x="8242764" y="4301594"/>
            <a:ext cx="1401660" cy="247658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       脚本文件</a:t>
            </a:r>
          </a:p>
        </p:txBody>
      </p:sp>
      <p:sp>
        <p:nvSpPr>
          <p:cNvPr id="197" name="圆角矩形 204">
            <a:extLst>
              <a:ext uri="{FF2B5EF4-FFF2-40B4-BE49-F238E27FC236}">
                <a16:creationId xmlns="" xmlns:a16="http://schemas.microsoft.com/office/drawing/2014/main" id="{F7F58A2B-849F-4738-A1D8-5BBF1B68F717}"/>
              </a:ext>
            </a:extLst>
          </p:cNvPr>
          <p:cNvSpPr/>
          <p:nvPr/>
        </p:nvSpPr>
        <p:spPr>
          <a:xfrm>
            <a:off x="6977422" y="1916850"/>
            <a:ext cx="4760605" cy="416585"/>
          </a:xfrm>
          <a:prstGeom prst="roundRect">
            <a:avLst>
              <a:gd name="adj" fmla="val 0"/>
            </a:avLst>
          </a:prstGeom>
          <a:solidFill>
            <a:srgbClr val="0070C0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用集算器简表存储中间结果</a:t>
            </a:r>
          </a:p>
        </p:txBody>
      </p:sp>
      <p:grpSp>
        <p:nvGrpSpPr>
          <p:cNvPr id="199" name="组合 198">
            <a:extLst>
              <a:ext uri="{FF2B5EF4-FFF2-40B4-BE49-F238E27FC236}">
                <a16:creationId xmlns="" xmlns:a16="http://schemas.microsoft.com/office/drawing/2014/main" id="{002FA75F-C859-44A6-95F3-2C61B449F74E}"/>
              </a:ext>
            </a:extLst>
          </p:cNvPr>
          <p:cNvGrpSpPr/>
          <p:nvPr/>
        </p:nvGrpSpPr>
        <p:grpSpPr>
          <a:xfrm>
            <a:off x="9466727" y="6115010"/>
            <a:ext cx="987928" cy="338554"/>
            <a:chOff x="4380439" y="3161443"/>
            <a:chExt cx="987928" cy="338554"/>
          </a:xfrm>
        </p:grpSpPr>
        <p:sp>
          <p:nvSpPr>
            <p:cNvPr id="200" name="xlsx-file_317779">
              <a:extLst>
                <a:ext uri="{FF2B5EF4-FFF2-40B4-BE49-F238E27FC236}">
                  <a16:creationId xmlns="" xmlns:a16="http://schemas.microsoft.com/office/drawing/2014/main" id="{7EFD8032-B427-4518-9533-6A1D5E43A6B0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1" name="文本框 200">
              <a:extLst>
                <a:ext uri="{FF2B5EF4-FFF2-40B4-BE49-F238E27FC236}">
                  <a16:creationId xmlns="" xmlns:a16="http://schemas.microsoft.com/office/drawing/2014/main" id="{03AE8380-4470-4E07-9C5E-7D992F38FD6F}"/>
                </a:ext>
              </a:extLst>
            </p:cNvPr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源库表</a:t>
              </a:r>
            </a:p>
          </p:txBody>
        </p:sp>
      </p:grpSp>
      <p:grpSp>
        <p:nvGrpSpPr>
          <p:cNvPr id="202" name="组合 201">
            <a:extLst>
              <a:ext uri="{FF2B5EF4-FFF2-40B4-BE49-F238E27FC236}">
                <a16:creationId xmlns="" xmlns:a16="http://schemas.microsoft.com/office/drawing/2014/main" id="{A022FFD2-65B5-4CDD-BEBC-356CF7E08940}"/>
              </a:ext>
            </a:extLst>
          </p:cNvPr>
          <p:cNvGrpSpPr/>
          <p:nvPr/>
        </p:nvGrpSpPr>
        <p:grpSpPr>
          <a:xfrm>
            <a:off x="10553389" y="6115010"/>
            <a:ext cx="987928" cy="338554"/>
            <a:chOff x="4380439" y="3161443"/>
            <a:chExt cx="987928" cy="338554"/>
          </a:xfrm>
        </p:grpSpPr>
        <p:sp>
          <p:nvSpPr>
            <p:cNvPr id="203" name="xlsx-file_317779">
              <a:extLst>
                <a:ext uri="{FF2B5EF4-FFF2-40B4-BE49-F238E27FC236}">
                  <a16:creationId xmlns="" xmlns:a16="http://schemas.microsoft.com/office/drawing/2014/main" id="{DB3A5E6D-AC46-4F49-946A-550F1B77BA7C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4380439" y="3223764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08" name="文本框 207">
              <a:extLst>
                <a:ext uri="{FF2B5EF4-FFF2-40B4-BE49-F238E27FC236}">
                  <a16:creationId xmlns="" xmlns:a16="http://schemas.microsoft.com/office/drawing/2014/main" id="{E1ABFD1B-98DD-4BA1-B3C4-FBA1549F72DC}"/>
                </a:ext>
              </a:extLst>
            </p:cNvPr>
            <p:cNvSpPr txBox="1"/>
            <p:nvPr/>
          </p:nvSpPr>
          <p:spPr>
            <a:xfrm>
              <a:off x="4535251" y="3161443"/>
              <a:ext cx="833116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源库表</a:t>
              </a:r>
            </a:p>
          </p:txBody>
        </p:sp>
      </p:grpSp>
      <p:grpSp>
        <p:nvGrpSpPr>
          <p:cNvPr id="209" name="组合 208">
            <a:extLst>
              <a:ext uri="{FF2B5EF4-FFF2-40B4-BE49-F238E27FC236}">
                <a16:creationId xmlns="" xmlns:a16="http://schemas.microsoft.com/office/drawing/2014/main" id="{86CA268D-FFCB-4F9E-8653-DDE8F114E46B}"/>
              </a:ext>
            </a:extLst>
          </p:cNvPr>
          <p:cNvGrpSpPr/>
          <p:nvPr/>
        </p:nvGrpSpPr>
        <p:grpSpPr>
          <a:xfrm>
            <a:off x="10053783" y="4762777"/>
            <a:ext cx="801743" cy="338554"/>
            <a:chOff x="2705931" y="4386533"/>
            <a:chExt cx="801743" cy="338554"/>
          </a:xfrm>
        </p:grpSpPr>
        <p:sp>
          <p:nvSpPr>
            <p:cNvPr id="210" name="xlsx-file_317779">
              <a:extLst>
                <a:ext uri="{FF2B5EF4-FFF2-40B4-BE49-F238E27FC236}">
                  <a16:creationId xmlns="" xmlns:a16="http://schemas.microsoft.com/office/drawing/2014/main" id="{4382A1AE-BD2D-4F75-B5BE-8A8B7DC63972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05931" y="4422731"/>
              <a:ext cx="180251" cy="216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211" name="文本框 210">
              <a:extLst>
                <a:ext uri="{FF2B5EF4-FFF2-40B4-BE49-F238E27FC236}">
                  <a16:creationId xmlns="" xmlns:a16="http://schemas.microsoft.com/office/drawing/2014/main" id="{7DDF02B1-3A5B-4C77-AA80-1792E425D7C8}"/>
                </a:ext>
              </a:extLst>
            </p:cNvPr>
            <p:cNvSpPr txBox="1"/>
            <p:nvPr/>
          </p:nvSpPr>
          <p:spPr>
            <a:xfrm>
              <a:off x="2908037" y="4386533"/>
              <a:ext cx="59963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简表</a:t>
              </a:r>
            </a:p>
          </p:txBody>
        </p:sp>
      </p:grpSp>
      <p:sp>
        <p:nvSpPr>
          <p:cNvPr id="212" name="矩形 211">
            <a:extLst>
              <a:ext uri="{FF2B5EF4-FFF2-40B4-BE49-F238E27FC236}">
                <a16:creationId xmlns="" xmlns:a16="http://schemas.microsoft.com/office/drawing/2014/main" id="{F27F6DA1-1512-4792-A4CF-6B11BD57A3E2}"/>
              </a:ext>
            </a:extLst>
          </p:cNvPr>
          <p:cNvSpPr/>
          <p:nvPr/>
        </p:nvSpPr>
        <p:spPr>
          <a:xfrm>
            <a:off x="7133765" y="5203087"/>
            <a:ext cx="4420504" cy="469929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取数接口</a:t>
            </a:r>
          </a:p>
        </p:txBody>
      </p:sp>
      <p:sp>
        <p:nvSpPr>
          <p:cNvPr id="213" name="矩形 212">
            <a:extLst>
              <a:ext uri="{FF2B5EF4-FFF2-40B4-BE49-F238E27FC236}">
                <a16:creationId xmlns="" xmlns:a16="http://schemas.microsoft.com/office/drawing/2014/main" id="{41C81E49-06B6-42EF-BCCF-D3258C9F7C37}"/>
              </a:ext>
            </a:extLst>
          </p:cNvPr>
          <p:cNvSpPr/>
          <p:nvPr/>
        </p:nvSpPr>
        <p:spPr>
          <a:xfrm>
            <a:off x="8245318" y="5301867"/>
            <a:ext cx="3147865" cy="308039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JDBC</a:t>
            </a:r>
            <a:endParaRPr lang="zh-CN" altLang="en-US" sz="1600" dirty="0"/>
          </a:p>
        </p:txBody>
      </p:sp>
      <p:sp>
        <p:nvSpPr>
          <p:cNvPr id="215" name="卷形: 水平 214">
            <a:extLst>
              <a:ext uri="{FF2B5EF4-FFF2-40B4-BE49-F238E27FC236}">
                <a16:creationId xmlns="" xmlns:a16="http://schemas.microsoft.com/office/drawing/2014/main" id="{6CE41741-27DC-43D5-8288-A7632F3812B0}"/>
              </a:ext>
            </a:extLst>
          </p:cNvPr>
          <p:cNvSpPr/>
          <p:nvPr/>
        </p:nvSpPr>
        <p:spPr>
          <a:xfrm>
            <a:off x="8336156" y="4296662"/>
            <a:ext cx="334249" cy="246992"/>
          </a:xfrm>
          <a:prstGeom prst="horizontalScroll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sz="10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</a:t>
            </a:r>
          </a:p>
        </p:txBody>
      </p:sp>
    </p:spTree>
    <p:extLst>
      <p:ext uri="{BB962C8B-B14F-4D97-AF65-F5344CB8AC3E}">
        <p14:creationId xmlns:p14="http://schemas.microsoft.com/office/powerpoint/2010/main" val="2467520875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8463942"/>
              </p:ext>
            </p:extLst>
          </p:nvPr>
        </p:nvGraphicFramePr>
        <p:xfrm>
          <a:off x="713338" y="2133650"/>
          <a:ext cx="10494436" cy="421737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1436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8839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089061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21737">
                <a:tc>
                  <a:txBody>
                    <a:bodyPr/>
                    <a:lstStyle/>
                    <a:p>
                      <a:endParaRPr lang="zh-CN" altLang="en-US" sz="2000" dirty="0"/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集算器简表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dirty="0"/>
                        <a:t>数据库表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计算能力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充足的结构化算法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充足的结构化算法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追加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高性能追加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追加速度较慢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修改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不擅长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擅长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baseline="0" dirty="0"/>
                        <a:t>占用空间</a:t>
                      </a:r>
                      <a:endParaRPr lang="zh-CN" altLang="en-US" sz="2000" dirty="0"/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大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表之间关系</a:t>
                      </a:r>
                    </a:p>
                  </a:txBody>
                  <a:tcPr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无物理外键和约束关系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可以有物理外键和约束关系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取数的有序性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顺序确定，天然有序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顺序不确定，须</a:t>
                      </a:r>
                      <a:r>
                        <a:rPr lang="en-US" altLang="zh-CN" sz="2000" dirty="0"/>
                        <a:t>order</a:t>
                      </a:r>
                      <a:r>
                        <a:rPr lang="en-US" altLang="zh-CN" sz="2000" baseline="0" dirty="0"/>
                        <a:t> by</a:t>
                      </a:r>
                      <a:r>
                        <a:rPr lang="zh-CN" altLang="en-US" sz="2000" baseline="0" dirty="0"/>
                        <a:t>指定</a:t>
                      </a:r>
                      <a:endParaRPr lang="zh-CN" altLang="en-US" sz="2000" dirty="0"/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分段取数</a:t>
                      </a:r>
                    </a:p>
                  </a:txBody>
                  <a:tcPr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2000" dirty="0"/>
                        <a:t>任意分段，方式简单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zh-CN" altLang="en-US" sz="2000" dirty="0"/>
                        <a:t>使用</a:t>
                      </a:r>
                      <a:r>
                        <a:rPr lang="en-US" altLang="zh-CN" sz="2000" dirty="0"/>
                        <a:t>where</a:t>
                      </a:r>
                      <a:r>
                        <a:rPr lang="zh-CN" altLang="en-US" sz="2000" dirty="0"/>
                        <a:t>分段，方式复杂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按组分段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支持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不支持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  <a:tr h="421737"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计算性能</a:t>
                      </a: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高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2000" dirty="0"/>
                        <a:t>低</a:t>
                      </a:r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4" name="圆角矩形 3"/>
          <p:cNvSpPr/>
          <p:nvPr/>
        </p:nvSpPr>
        <p:spPr>
          <a:xfrm>
            <a:off x="713338" y="993957"/>
            <a:ext cx="9556747" cy="946022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简表：中间数据存储于应用服务器，不耗费数据库资源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j-ea"/>
                <a:ea typeface="+mj-ea"/>
              </a:rPr>
              <a:t>库表：中间数据存储于源数据库，仍需耗费数据库资源</a:t>
            </a:r>
            <a:endParaRPr lang="en-US" altLang="zh-CN" sz="1800" dirty="0">
              <a:solidFill>
                <a:schemeClr val="tx1"/>
              </a:solidFill>
              <a:latin typeface="+mj-ea"/>
              <a:ea typeface="+mj-ea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="" xmlns:a16="http://schemas.microsoft.com/office/drawing/2014/main" id="{BA683853-3DBC-4071-9F5F-95B3852F82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简表和库表</a:t>
            </a:r>
          </a:p>
        </p:txBody>
      </p:sp>
    </p:spTree>
    <p:extLst>
      <p:ext uri="{BB962C8B-B14F-4D97-AF65-F5344CB8AC3E}">
        <p14:creationId xmlns:p14="http://schemas.microsoft.com/office/powerpoint/2010/main" val="48663144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64223" y="972667"/>
            <a:ext cx="11081453" cy="762342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适合缓存的数据：算法复杂、汇总统计等计算量较大的中间表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不必缓存的数据：计算压力不大的业务表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764223" y="6091230"/>
            <a:ext cx="109582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/>
              <a:t>说明</a:t>
            </a:r>
            <a:r>
              <a:rPr lang="en-US" altLang="zh-CN" sz="1600" dirty="0"/>
              <a:t>1</a:t>
            </a:r>
            <a:r>
              <a:rPr lang="zh-CN" altLang="en-US" sz="1600" dirty="0"/>
              <a:t>：如有必要，也可缓存访问频繁的业务表</a:t>
            </a:r>
            <a:endParaRPr lang="en-US" altLang="zh-CN" sz="1600" dirty="0"/>
          </a:p>
          <a:p>
            <a:r>
              <a:rPr lang="zh-CN" altLang="en-US" sz="1600" dirty="0"/>
              <a:t>说明</a:t>
            </a:r>
            <a:r>
              <a:rPr lang="en-US" altLang="zh-CN" sz="1600" dirty="0"/>
              <a:t>2</a:t>
            </a:r>
            <a:r>
              <a:rPr lang="zh-CN" altLang="en-US" sz="1600" dirty="0"/>
              <a:t>：简表存放于操作系统目录，可按功能模块划分目录，或按应用类型、时间、版本划分目录</a:t>
            </a:r>
            <a:endParaRPr lang="en-US" altLang="zh-CN" sz="1600" dirty="0"/>
          </a:p>
        </p:txBody>
      </p:sp>
      <p:sp>
        <p:nvSpPr>
          <p:cNvPr id="5" name="矩形 4"/>
          <p:cNvSpPr>
            <a:spLocks/>
          </p:cNvSpPr>
          <p:nvPr/>
        </p:nvSpPr>
        <p:spPr>
          <a:xfrm>
            <a:off x="6210199" y="1916956"/>
            <a:ext cx="4277967" cy="485224"/>
          </a:xfrm>
          <a:prstGeom prst="rect">
            <a:avLst/>
          </a:prstGeom>
          <a:solidFill>
            <a:srgbClr val="2966DF"/>
          </a:solidFill>
          <a:ln>
            <a:solidFill>
              <a:srgbClr val="517DD2"/>
            </a:solidFill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r>
              <a:rPr lang="zh-CN" altLang="en-US" sz="1800" b="1" kern="0" dirty="0">
                <a:solidFill>
                  <a:sysClr val="window" lastClr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集算器简表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6768106" y="2867862"/>
            <a:ext cx="1058063" cy="336061"/>
            <a:chOff x="4309889" y="3180275"/>
            <a:chExt cx="1144431" cy="404447"/>
          </a:xfrm>
        </p:grpSpPr>
        <p:sp>
          <p:nvSpPr>
            <p:cNvPr id="7" name="xlsx-file_317779"/>
            <p:cNvSpPr>
              <a:spLocks noChangeAspect="1"/>
            </p:cNvSpPr>
            <p:nvPr/>
          </p:nvSpPr>
          <p:spPr bwMode="auto">
            <a:xfrm>
              <a:off x="4309889" y="3180275"/>
              <a:ext cx="258227" cy="30944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8" name="文本框 7"/>
            <p:cNvSpPr txBox="1"/>
            <p:nvPr/>
          </p:nvSpPr>
          <p:spPr>
            <a:xfrm>
              <a:off x="4536369" y="3215390"/>
              <a:ext cx="917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780487" y="3430008"/>
            <a:ext cx="1058063" cy="336061"/>
            <a:chOff x="5418827" y="3177631"/>
            <a:chExt cx="1144431" cy="404447"/>
          </a:xfrm>
        </p:grpSpPr>
        <p:sp>
          <p:nvSpPr>
            <p:cNvPr id="10" name="xlsx-file_317779"/>
            <p:cNvSpPr>
              <a:spLocks noChangeAspect="1"/>
            </p:cNvSpPr>
            <p:nvPr/>
          </p:nvSpPr>
          <p:spPr bwMode="auto">
            <a:xfrm>
              <a:off x="5418827" y="3177631"/>
              <a:ext cx="258227" cy="30944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1" name="文本框 10"/>
            <p:cNvSpPr txBox="1"/>
            <p:nvPr/>
          </p:nvSpPr>
          <p:spPr>
            <a:xfrm>
              <a:off x="5645307" y="3212746"/>
              <a:ext cx="917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780487" y="4051096"/>
            <a:ext cx="1058063" cy="336061"/>
            <a:chOff x="4309889" y="3180275"/>
            <a:chExt cx="1144431" cy="404447"/>
          </a:xfrm>
        </p:grpSpPr>
        <p:sp>
          <p:nvSpPr>
            <p:cNvPr id="13" name="xlsx-file_317779"/>
            <p:cNvSpPr>
              <a:spLocks noChangeAspect="1"/>
            </p:cNvSpPr>
            <p:nvPr/>
          </p:nvSpPr>
          <p:spPr bwMode="auto">
            <a:xfrm>
              <a:off x="4309889" y="3180275"/>
              <a:ext cx="258227" cy="30944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文本框 13"/>
            <p:cNvSpPr txBox="1"/>
            <p:nvPr/>
          </p:nvSpPr>
          <p:spPr>
            <a:xfrm>
              <a:off x="4536369" y="3215390"/>
              <a:ext cx="91795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800" dirty="0">
                  <a:solidFill>
                    <a:schemeClr val="bg1"/>
                  </a:solidFill>
                </a:rPr>
                <a:t>库表</a:t>
              </a:r>
            </a:p>
          </p:txBody>
        </p:sp>
      </p:grpSp>
      <p:sp>
        <p:nvSpPr>
          <p:cNvPr id="15" name="矩形 14"/>
          <p:cNvSpPr>
            <a:spLocks/>
          </p:cNvSpPr>
          <p:nvPr/>
        </p:nvSpPr>
        <p:spPr>
          <a:xfrm>
            <a:off x="838623" y="1923300"/>
            <a:ext cx="3640660" cy="485223"/>
          </a:xfrm>
          <a:prstGeom prst="rect">
            <a:avLst/>
          </a:prstGeom>
          <a:solidFill>
            <a:srgbClr val="2966DF"/>
          </a:solidFill>
          <a:ln>
            <a:solidFill>
              <a:srgbClr val="517DD2"/>
            </a:solidFill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r>
              <a:rPr lang="zh-CN" altLang="en-US" sz="1800" b="1" kern="0" dirty="0">
                <a:solidFill>
                  <a:sysClr val="window" lastClr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源数据库</a:t>
            </a:r>
          </a:p>
        </p:txBody>
      </p:sp>
      <p:sp>
        <p:nvSpPr>
          <p:cNvPr id="16" name="矩形 15"/>
          <p:cNvSpPr/>
          <p:nvPr/>
        </p:nvSpPr>
        <p:spPr>
          <a:xfrm>
            <a:off x="6210199" y="2433090"/>
            <a:ext cx="4277967" cy="3329073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90000" tIns="93600" rIns="90000" bIns="93600" numCol="1" spcCol="1270" rtlCol="0" anchor="t" anchorCtr="0">
            <a:noAutofit/>
          </a:bodyPr>
          <a:lstStyle/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-ERP</a:t>
            </a: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-</a:t>
            </a:r>
            <a:r>
              <a:rPr lang="zh-CN" altLang="en-US" sz="1600" kern="0" dirty="0">
                <a:latin typeface="+mn-ea"/>
              </a:rPr>
              <a:t>财务管理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    -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账务平衡表</a:t>
            </a:r>
            <a:r>
              <a:rPr lang="en-US" altLang="zh-CN" sz="1600" kern="0" dirty="0">
                <a:latin typeface="+mn-ea"/>
              </a:rPr>
              <a:t>.</a:t>
            </a:r>
            <a:r>
              <a:rPr lang="en-US" altLang="zh-CN" sz="1600" kern="0" dirty="0" err="1">
                <a:latin typeface="+mn-ea"/>
              </a:rPr>
              <a:t>btx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    -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预算风险评估表</a:t>
            </a:r>
            <a:r>
              <a:rPr lang="en-US" altLang="zh-CN" sz="1600" kern="0" dirty="0">
                <a:latin typeface="+mn-ea"/>
              </a:rPr>
              <a:t>.</a:t>
            </a:r>
            <a:r>
              <a:rPr lang="en-US" altLang="zh-CN" sz="1600" kern="0" dirty="0" err="1">
                <a:latin typeface="+mn-ea"/>
              </a:rPr>
              <a:t>btx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    -</a:t>
            </a:r>
            <a:r>
              <a:rPr lang="zh-CN" altLang="en-US" sz="1600" kern="0" dirty="0">
                <a:latin typeface="+mn-ea"/>
              </a:rPr>
              <a:t>总账汇总表</a:t>
            </a:r>
            <a:r>
              <a:rPr lang="en-US" altLang="zh-CN" sz="1600" kern="0" dirty="0">
                <a:latin typeface="+mn-ea"/>
              </a:rPr>
              <a:t>.</a:t>
            </a:r>
            <a:r>
              <a:rPr lang="en-US" altLang="zh-CN" sz="1600" kern="0" dirty="0" err="1">
                <a:latin typeface="+mn-ea"/>
              </a:rPr>
              <a:t>btx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-</a:t>
            </a:r>
            <a:r>
              <a:rPr lang="zh-CN" altLang="en-US" sz="1600" kern="0" dirty="0">
                <a:latin typeface="+mn-ea"/>
              </a:rPr>
              <a:t>销售管理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        -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客户流失统计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	 -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每月销售情况</a:t>
            </a:r>
            <a:r>
              <a:rPr lang="en-US" altLang="zh-CN" sz="1600" kern="0" dirty="0">
                <a:latin typeface="+mn-ea"/>
              </a:rPr>
              <a:t>.</a:t>
            </a:r>
            <a:r>
              <a:rPr lang="en-US" altLang="zh-CN" sz="1600" kern="0" dirty="0" err="1">
                <a:latin typeface="+mn-ea"/>
              </a:rPr>
              <a:t>btx</a:t>
            </a:r>
            <a:endParaRPr lang="en-US" altLang="zh-CN" sz="1600" kern="0" dirty="0">
              <a:latin typeface="+mn-ea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+mn-ea"/>
              </a:rPr>
              <a:t>-CRM…</a:t>
            </a:r>
          </a:p>
        </p:txBody>
      </p:sp>
      <p:sp>
        <p:nvSpPr>
          <p:cNvPr id="17" name="矩形 16"/>
          <p:cNvSpPr/>
          <p:nvPr/>
        </p:nvSpPr>
        <p:spPr>
          <a:xfrm>
            <a:off x="838622" y="2449924"/>
            <a:ext cx="3640661" cy="3312239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90000" tIns="93600" rIns="90000" bIns="93600" numCol="1" spcCol="1270" rtlCol="0" anchor="t" anchorCtr="0">
            <a:noAutofit/>
          </a:bodyPr>
          <a:lstStyle/>
          <a:p>
            <a:pPr defTabSz="711200">
              <a:spcAft>
                <a:spcPct val="35000"/>
              </a:spcAft>
            </a:pP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  账务平衡表（算法复杂中间表）</a:t>
            </a:r>
            <a:endParaRPr lang="en-US" altLang="zh-CN" sz="1600" kern="0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  预算风险评估（算法复杂中间表）</a:t>
            </a:r>
            <a:endParaRPr lang="en-US" altLang="zh-CN" sz="1600" kern="0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总账汇总表（汇总中间表）</a:t>
            </a:r>
            <a:endParaRPr lang="en-US" altLang="zh-CN" sz="1600" kern="0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  客户流失统计（汇总中间表）</a:t>
            </a:r>
            <a:endParaRPr lang="en-US" altLang="zh-CN" sz="1600" kern="0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latin typeface="Lucida Console" panose="020B0609040504020204" pitchFamily="49" charset="0"/>
                <a:ea typeface="微软雅黑" panose="020B0503020204020204" pitchFamily="34" charset="-122"/>
              </a:rPr>
              <a:t>每月销售情况（汇总中间表）</a:t>
            </a:r>
            <a:endParaRPr lang="en-US" altLang="zh-CN" sz="1600" kern="0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财务总账（业务表）</a:t>
            </a:r>
            <a:endParaRPr lang="en-US" altLang="zh-CN" sz="1600" kern="0" dirty="0">
              <a:solidFill>
                <a:srgbClr val="FF0000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预算表（业务表）</a:t>
            </a:r>
            <a:endParaRPr lang="en-US" altLang="zh-CN" sz="1600" kern="0" dirty="0">
              <a:solidFill>
                <a:srgbClr val="FF0000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订单表（业务表）</a:t>
            </a:r>
            <a:endParaRPr lang="en-US" altLang="zh-CN" sz="1600" kern="0" dirty="0">
              <a:solidFill>
                <a:srgbClr val="FF0000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客户表（业务表）</a:t>
            </a:r>
            <a:endParaRPr lang="en-US" altLang="zh-CN" sz="1600" kern="0" dirty="0">
              <a:solidFill>
                <a:srgbClr val="FF0000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</a:t>
            </a:r>
            <a:r>
              <a:rPr lang="zh-CN" altLang="en-US" sz="1600" kern="0" dirty="0">
                <a:solidFill>
                  <a:srgbClr val="FF000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销售表（业务表）</a:t>
            </a:r>
            <a:endParaRPr lang="en-US" altLang="zh-CN" sz="1600" kern="0" dirty="0">
              <a:solidFill>
                <a:srgbClr val="FF0000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defTabSz="711200">
              <a:spcAft>
                <a:spcPct val="35000"/>
              </a:spcAft>
            </a:pPr>
            <a:r>
              <a:rPr lang="en-US" altLang="zh-CN" sz="1600" kern="0" dirty="0">
                <a:solidFill>
                  <a:srgbClr val="00206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     	</a:t>
            </a:r>
          </a:p>
        </p:txBody>
      </p:sp>
      <p:cxnSp>
        <p:nvCxnSpPr>
          <p:cNvPr id="18" name="直接箭头连接符 17"/>
          <p:cNvCxnSpPr>
            <a:cxnSpLocks/>
          </p:cNvCxnSpPr>
          <p:nvPr/>
        </p:nvCxnSpPr>
        <p:spPr>
          <a:xfrm>
            <a:off x="4479283" y="2709672"/>
            <a:ext cx="2420573" cy="641393"/>
          </a:xfrm>
          <a:prstGeom prst="straightConnector1">
            <a:avLst/>
          </a:prstGeom>
          <a:ln w="38100">
            <a:solidFill>
              <a:srgbClr val="55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>
            <a:cxnSpLocks/>
          </p:cNvCxnSpPr>
          <p:nvPr/>
        </p:nvCxnSpPr>
        <p:spPr>
          <a:xfrm>
            <a:off x="4479283" y="3992154"/>
            <a:ext cx="2420573" cy="934007"/>
          </a:xfrm>
          <a:prstGeom prst="straightConnector1">
            <a:avLst/>
          </a:prstGeom>
          <a:ln w="38100">
            <a:solidFill>
              <a:srgbClr val="55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箭头连接符 37"/>
          <p:cNvCxnSpPr>
            <a:cxnSpLocks/>
          </p:cNvCxnSpPr>
          <p:nvPr/>
        </p:nvCxnSpPr>
        <p:spPr>
          <a:xfrm>
            <a:off x="4479283" y="3691932"/>
            <a:ext cx="2420573" cy="934007"/>
          </a:xfrm>
          <a:prstGeom prst="straightConnector1">
            <a:avLst/>
          </a:prstGeom>
          <a:ln w="38100">
            <a:solidFill>
              <a:srgbClr val="55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cxnSpLocks/>
          </p:cNvCxnSpPr>
          <p:nvPr/>
        </p:nvCxnSpPr>
        <p:spPr>
          <a:xfrm>
            <a:off x="4479283" y="3009894"/>
            <a:ext cx="2420573" cy="641393"/>
          </a:xfrm>
          <a:prstGeom prst="straightConnector1">
            <a:avLst/>
          </a:prstGeom>
          <a:ln w="38100">
            <a:solidFill>
              <a:srgbClr val="55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>
            <a:cxnSpLocks/>
          </p:cNvCxnSpPr>
          <p:nvPr/>
        </p:nvCxnSpPr>
        <p:spPr>
          <a:xfrm>
            <a:off x="4479283" y="3309360"/>
            <a:ext cx="2420573" cy="641393"/>
          </a:xfrm>
          <a:prstGeom prst="straightConnector1">
            <a:avLst/>
          </a:prstGeom>
          <a:ln w="38100">
            <a:solidFill>
              <a:srgbClr val="555757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标题 20">
            <a:extLst>
              <a:ext uri="{FF2B5EF4-FFF2-40B4-BE49-F238E27FC236}">
                <a16:creationId xmlns="" xmlns:a16="http://schemas.microsoft.com/office/drawing/2014/main" id="{A0C64BCA-D345-46E2-9D6D-452A8530B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选取缓存的数据</a:t>
            </a:r>
          </a:p>
        </p:txBody>
      </p:sp>
    </p:spTree>
    <p:extLst>
      <p:ext uri="{BB962C8B-B14F-4D97-AF65-F5344CB8AC3E}">
        <p14:creationId xmlns:p14="http://schemas.microsoft.com/office/powerpoint/2010/main" val="280737752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05098" y="975144"/>
            <a:ext cx="10990415" cy="346504"/>
          </a:xfrm>
          <a:prstGeom prst="roundRect">
            <a:avLst>
              <a:gd name="adj" fmla="val 0"/>
            </a:avLst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最直接最简单的方式：将源数据库里的中间表导出为简表</a:t>
            </a:r>
            <a:endParaRPr lang="en-US" altLang="zh-CN" sz="18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43345" y="1599531"/>
            <a:ext cx="8262811" cy="338564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源数据里，汇总中间表</a:t>
            </a:r>
            <a:r>
              <a:rPr lang="en-US" altLang="zh-CN" sz="1800" dirty="0" err="1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salesAgg</a:t>
            </a: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根据业务表</a:t>
            </a:r>
            <a:r>
              <a:rPr lang="en-US" altLang="zh-CN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sales</a:t>
            </a: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生成，部分数据如下</a:t>
            </a:r>
            <a:endParaRPr lang="en-US" altLang="zh-CN" sz="18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38506" y="3737629"/>
            <a:ext cx="8262811" cy="338564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将表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salesAgg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导出为简表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65423341"/>
              </p:ext>
            </p:extLst>
          </p:nvPr>
        </p:nvGraphicFramePr>
        <p:xfrm>
          <a:off x="3861171" y="3756648"/>
          <a:ext cx="7834342" cy="879976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9347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5507371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9334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97858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9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”).cursor(“select 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*</a:t>
                      </a:r>
                      <a:r>
                        <a:rPr lang="en-US" altLang="zh-C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</a:t>
                      </a:r>
                      <a:r>
                        <a:rPr lang="en-US" altLang="zh-C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SQL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取数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91059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export@b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创建简表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28503" y="4935063"/>
            <a:ext cx="8262811" cy="338564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读取简表后，可以看到其数据与中间表一样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3054499"/>
              </p:ext>
            </p:extLst>
          </p:nvPr>
        </p:nvGraphicFramePr>
        <p:xfrm>
          <a:off x="852403" y="5446675"/>
          <a:ext cx="4961344" cy="73581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62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39063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22444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2157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366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import@b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()</a:t>
                      </a:r>
                      <a:endParaRPr lang="zh-CN" altLang="en-US" sz="1400" dirty="0">
                        <a:solidFill>
                          <a:schemeClr val="tx1"/>
                        </a:solidFill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读取简表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052138"/>
              </p:ext>
            </p:extLst>
          </p:nvPr>
        </p:nvGraphicFramePr>
        <p:xfrm>
          <a:off x="7247333" y="5157986"/>
          <a:ext cx="4479775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89595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9595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89595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89595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895955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month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sellerid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cquantity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35792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4802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39334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26100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25610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07724021"/>
              </p:ext>
            </p:extLst>
          </p:nvPr>
        </p:nvGraphicFramePr>
        <p:xfrm>
          <a:off x="852403" y="2117764"/>
          <a:ext cx="5170795" cy="1337310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103415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3415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03415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034159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1034159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1714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year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>
                          <a:effectLst/>
                        </a:rPr>
                        <a:t>month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sellerid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>
                          <a:effectLst/>
                        </a:rPr>
                        <a:t>samount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400" u="none" strike="noStrike" dirty="0" err="1">
                          <a:effectLst/>
                        </a:rPr>
                        <a:t>cquantity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17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35792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4802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2012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16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39334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3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9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26100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71450"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2012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11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11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>
                          <a:effectLst/>
                        </a:rPr>
                        <a:t>25610</a:t>
                      </a:r>
                      <a:endParaRPr lang="en-US" altLang="zh-CN" sz="1400" b="0" i="0" u="none" strike="noStrike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altLang="zh-CN" sz="1400" u="none" strike="noStrike" dirty="0">
                          <a:effectLst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rgbClr val="000000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右箭头 11"/>
          <p:cNvSpPr/>
          <p:nvPr/>
        </p:nvSpPr>
        <p:spPr>
          <a:xfrm>
            <a:off x="6023198" y="5568885"/>
            <a:ext cx="1070093" cy="634405"/>
          </a:xfrm>
          <a:prstGeom prst="rightArrow">
            <a:avLst/>
          </a:prstGeom>
          <a:solidFill>
            <a:srgbClr val="F3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标题 13">
            <a:extLst>
              <a:ext uri="{FF2B5EF4-FFF2-40B4-BE49-F238E27FC236}">
                <a16:creationId xmlns="" xmlns:a16="http://schemas.microsoft.com/office/drawing/2014/main" id="{CF3F75B7-8C1F-43C1-BF57-374E8D1F74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生成简表</a:t>
            </a:r>
          </a:p>
        </p:txBody>
      </p:sp>
    </p:spTree>
    <p:extLst>
      <p:ext uri="{BB962C8B-B14F-4D97-AF65-F5344CB8AC3E}">
        <p14:creationId xmlns:p14="http://schemas.microsoft.com/office/powerpoint/2010/main" val="1735862595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22301" y="1305913"/>
            <a:ext cx="10513466" cy="535872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更常见的方式：用</a:t>
            </a:r>
            <a:r>
              <a:rPr lang="en-US" altLang="zh-CN" sz="1800" dirty="0">
                <a:solidFill>
                  <a:schemeClr val="bg1"/>
                </a:solidFill>
                <a:latin typeface="+mn-ea"/>
              </a:rPr>
              <a:t>SPL</a:t>
            </a:r>
            <a:r>
              <a:rPr lang="zh-CN" altLang="en-US" sz="1800" dirty="0">
                <a:solidFill>
                  <a:schemeClr val="bg1"/>
                </a:solidFill>
                <a:latin typeface="+mn-ea"/>
              </a:rPr>
              <a:t>脚本改造（替代）原中间表的生成过程，由业务表直接生成简表</a:t>
            </a:r>
            <a:endParaRPr lang="en-US" altLang="zh-CN" sz="18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2300" y="2715866"/>
            <a:ext cx="8262811" cy="338564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用业务表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sales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直接生成简表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0521791"/>
              </p:ext>
            </p:extLst>
          </p:nvPr>
        </p:nvGraphicFramePr>
        <p:xfrm>
          <a:off x="622300" y="3371660"/>
          <a:ext cx="10513466" cy="180084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52803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39073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59469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8378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420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”).cursor(“select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month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month,sellerid,sum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(amount)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(1)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cQuantity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sales group by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),month(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,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SQL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取数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502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export@b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创建简表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标题 7">
            <a:extLst>
              <a:ext uri="{FF2B5EF4-FFF2-40B4-BE49-F238E27FC236}">
                <a16:creationId xmlns="" xmlns:a16="http://schemas.microsoft.com/office/drawing/2014/main" id="{2153B036-4D7A-4B32-8DAF-68043DA2EF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生成简表</a:t>
            </a:r>
          </a:p>
        </p:txBody>
      </p:sp>
    </p:spTree>
    <p:extLst>
      <p:ext uri="{BB962C8B-B14F-4D97-AF65-F5344CB8AC3E}">
        <p14:creationId xmlns:p14="http://schemas.microsoft.com/office/powerpoint/2010/main" val="336757871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499667" y="244762"/>
            <a:ext cx="4536803" cy="86360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lnSpcReduction="10000"/>
          </a:bodyPr>
          <a:lstStyle/>
          <a:p>
            <a:pPr marL="0" lvl="1">
              <a:lnSpc>
                <a:spcPct val="150000"/>
              </a:lnSpc>
            </a:pPr>
            <a:r>
              <a:rPr lang="zh-CN" altLang="en-US" sz="1800" dirty="0"/>
              <a:t>场景：适用于向历史简表定时追加数据。</a:t>
            </a:r>
            <a:endParaRPr lang="en-US" altLang="zh-CN" sz="1800" dirty="0"/>
          </a:p>
          <a:p>
            <a:pPr marL="0" lvl="1">
              <a:lnSpc>
                <a:spcPct val="150000"/>
              </a:lnSpc>
            </a:pPr>
            <a:r>
              <a:rPr lang="zh-CN" altLang="en-US" sz="1800" dirty="0"/>
              <a:t>注意：源数据须有时间戳，以便取增量。。</a:t>
            </a:r>
            <a:endParaRPr lang="en-US" altLang="zh-CN" sz="1800" dirty="0"/>
          </a:p>
        </p:txBody>
      </p:sp>
      <p:sp>
        <p:nvSpPr>
          <p:cNvPr id="4" name="圆角矩形 3"/>
          <p:cNvSpPr/>
          <p:nvPr/>
        </p:nvSpPr>
        <p:spPr>
          <a:xfrm>
            <a:off x="838622" y="1593595"/>
            <a:ext cx="8065665" cy="521066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每日凌晨从业务表</a:t>
            </a:r>
            <a:r>
              <a:rPr lang="en-US" altLang="zh-CN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sales</a:t>
            </a:r>
            <a:r>
              <a:rPr lang="zh-CN" altLang="en-US" sz="18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取昨日增量数据，并追加到简表</a:t>
            </a:r>
            <a:r>
              <a:rPr lang="en-US" altLang="zh-CN" sz="1800" dirty="0" err="1">
                <a:solidFill>
                  <a:schemeClr val="tx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salesAgg.btx</a:t>
            </a:r>
            <a:endParaRPr lang="zh-CN" altLang="en-US" sz="18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5011517"/>
              </p:ext>
            </p:extLst>
          </p:nvPr>
        </p:nvGraphicFramePr>
        <p:xfrm>
          <a:off x="838622" y="2277666"/>
          <a:ext cx="10441160" cy="1584176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7158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59331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376264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15410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A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</a:t>
                      </a:r>
                      <a:endParaRPr 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799191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4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”)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.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select year(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 as 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 month as 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month,sellerid,sum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(amount)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(1) 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cQuantity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 from sales</a:t>
                      </a:r>
                    </a:p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where 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=? group by year(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),month(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), </a:t>
                      </a:r>
                      <a:r>
                        <a:rPr lang="en-US" altLang="zh-CN" sz="14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“, 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pDate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 按日期取增量数据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69575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4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.btx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400" kern="1200" dirty="0" err="1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export@ab</a:t>
                      </a:r>
                      <a:r>
                        <a:rPr lang="en-US" altLang="zh-CN" sz="1400" kern="1200" dirty="0">
                          <a:solidFill>
                            <a:schemeClr val="tx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(A1)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400" b="0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追加到现有简表</a:t>
                      </a:r>
                      <a:endParaRPr lang="zh-CN" sz="1400" b="0" i="0" u="none" strike="noStrike" kern="12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6" name="文本框 5"/>
          <p:cNvSpPr txBox="1"/>
          <p:nvPr/>
        </p:nvSpPr>
        <p:spPr>
          <a:xfrm>
            <a:off x="838622" y="4437906"/>
            <a:ext cx="10998492" cy="1927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/>
              <a:t>说明</a:t>
            </a:r>
            <a:r>
              <a:rPr lang="en-US" altLang="zh-CN" sz="1400" dirty="0"/>
              <a:t>1</a:t>
            </a:r>
            <a:r>
              <a:rPr lang="zh-CN" altLang="en-US" sz="1400" dirty="0"/>
              <a:t>：简表无法修改，如数据发生变化，则应重新生成简表。集算器组表用于数据仓库，该文件格式支持修改，详见</a:t>
            </a:r>
            <a:r>
              <a:rPr lang="en-US" altLang="zh-CN" sz="1400" dirty="0">
                <a:hlinkClick r:id="rId2"/>
              </a:rPr>
              <a:t>http://c.raqsoft.com.cn/article/1570868099462</a:t>
            </a:r>
            <a:endParaRPr lang="en-US" altLang="zh-CN" sz="1400" dirty="0"/>
          </a:p>
          <a:p>
            <a:pPr>
              <a:lnSpc>
                <a:spcPct val="120000"/>
              </a:lnSpc>
              <a:spcAft>
                <a:spcPts val="1200"/>
              </a:spcAft>
            </a:pPr>
            <a:r>
              <a:rPr lang="zh-CN" altLang="en-US" sz="1400" dirty="0"/>
              <a:t>说明</a:t>
            </a:r>
            <a:r>
              <a:rPr lang="en-US" altLang="zh-CN" sz="1400" dirty="0"/>
              <a:t>2</a:t>
            </a:r>
            <a:r>
              <a:rPr lang="zh-CN" altLang="en-US" sz="1400" dirty="0"/>
              <a:t>：取增量的方法较为灵活，可按时间区间取数，也可按日期取数。上面例子里</a:t>
            </a:r>
            <a:r>
              <a:rPr lang="en-US" altLang="zh-CN" sz="1400" dirty="0" err="1"/>
              <a:t>pData</a:t>
            </a:r>
            <a:r>
              <a:rPr lang="zh-CN" altLang="en-US" sz="1400" dirty="0"/>
              <a:t>是参数，由外部计算出昨日日期并传入，这样可以方便控制要追加哪天的数据。如果要固定抽取昨日数据，也可用</a:t>
            </a:r>
            <a:r>
              <a:rPr lang="en-US" altLang="zh-CN" sz="1400" dirty="0"/>
              <a:t>SPL</a:t>
            </a:r>
            <a:r>
              <a:rPr lang="zh-CN" altLang="en-US" sz="1400" dirty="0"/>
              <a:t>表达式</a:t>
            </a:r>
            <a:r>
              <a:rPr lang="en-US" altLang="zh-CN" sz="1400" dirty="0"/>
              <a:t>date(elapse(now(),-1))</a:t>
            </a:r>
            <a:r>
              <a:rPr lang="zh-CN" altLang="en-US" sz="1400" dirty="0"/>
              <a:t>代替</a:t>
            </a:r>
            <a:r>
              <a:rPr lang="en-US" altLang="zh-CN" sz="1400" dirty="0" err="1"/>
              <a:t>pDate</a:t>
            </a:r>
            <a:r>
              <a:rPr lang="zh-CN" altLang="en-US" sz="1400" dirty="0"/>
              <a:t>。</a:t>
            </a:r>
            <a:endParaRPr lang="en-US" altLang="zh-CN" sz="1400" dirty="0"/>
          </a:p>
          <a:p>
            <a:pPr marL="0" lvl="1">
              <a:lnSpc>
                <a:spcPct val="120000"/>
              </a:lnSpc>
            </a:pPr>
            <a:r>
              <a:rPr lang="zh-CN" altLang="en-US" sz="1400" dirty="0"/>
              <a:t>扩展阅读：</a:t>
            </a:r>
            <a:r>
              <a:rPr lang="en-US" altLang="zh-CN" sz="1400" dirty="0"/>
              <a:t>Oracle</a:t>
            </a:r>
            <a:r>
              <a:rPr lang="zh-CN" altLang="en-US" sz="1400" dirty="0"/>
              <a:t>有独特的</a:t>
            </a:r>
            <a:r>
              <a:rPr lang="en-US" altLang="zh-CN" sz="1400" dirty="0"/>
              <a:t>OGG</a:t>
            </a:r>
            <a:r>
              <a:rPr lang="zh-CN" altLang="en-US" sz="1400" dirty="0"/>
              <a:t>增量追加方式，集算器支持这一用法，详见</a:t>
            </a:r>
            <a:r>
              <a:rPr lang="en-US" altLang="zh-CN" sz="1400" dirty="0"/>
              <a:t>OGG </a:t>
            </a:r>
            <a:r>
              <a:rPr lang="zh-CN" altLang="en-US" sz="1400" dirty="0"/>
              <a:t>增量采集数据入库</a:t>
            </a:r>
            <a:r>
              <a:rPr lang="en-US" altLang="zh-CN" sz="1400" dirty="0">
                <a:hlinkClick r:id="rId3"/>
              </a:rPr>
              <a:t>http://c.raqsoft.com.cn/article/1567582134531</a:t>
            </a:r>
            <a:endParaRPr lang="en-US" altLang="zh-CN" sz="1400" dirty="0"/>
          </a:p>
        </p:txBody>
      </p:sp>
      <p:sp>
        <p:nvSpPr>
          <p:cNvPr id="9" name="标题 8">
            <a:extLst>
              <a:ext uri="{FF2B5EF4-FFF2-40B4-BE49-F238E27FC236}">
                <a16:creationId xmlns="" xmlns:a16="http://schemas.microsoft.com/office/drawing/2014/main" id="{DBD1343F-F411-4EE6-8669-9F2A7FAFE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增量追加</a:t>
            </a:r>
          </a:p>
        </p:txBody>
      </p:sp>
    </p:spTree>
    <p:extLst>
      <p:ext uri="{BB962C8B-B14F-4D97-AF65-F5344CB8AC3E}">
        <p14:creationId xmlns:p14="http://schemas.microsoft.com/office/powerpoint/2010/main" val="197133385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31691" y="971529"/>
            <a:ext cx="11081453" cy="76234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简表支持集算器</a:t>
            </a:r>
            <a:r>
              <a:rPr lang="en-US" altLang="zh-CN" sz="20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SQL</a:t>
            </a:r>
            <a:r>
              <a:rPr lang="zh-CN" altLang="en-US" sz="20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语法，用法示例如下</a:t>
            </a:r>
            <a:endParaRPr lang="en-US" altLang="zh-CN" sz="20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838622" y="2017615"/>
            <a:ext cx="1008410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查询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2003530" y="2150902"/>
            <a:ext cx="7595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</a:t>
            </a:r>
            <a:r>
              <a:rPr lang="zh-CN" altLang="en-US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* 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from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salesAgg.btx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where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samount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&gt;=10000 &amp;&amp;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samount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&lt;20000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38622" y="3701984"/>
            <a:ext cx="1008410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聚合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38622" y="5257851"/>
            <a:ext cx="1008410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关联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974744" y="5469089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s.year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s.month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, e.name from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salesAgg.btx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s,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employee.btx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e where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s.sellerid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=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e.eid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990750" y="3820377"/>
            <a:ext cx="9217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354"/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select year, month, sum(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samuont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) as total from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salesAgg.btx</a:t>
            </a:r>
            <a:r>
              <a:rPr lang="en-US" altLang="zh-CN" sz="1800" dirty="0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 group by </a:t>
            </a:r>
            <a:r>
              <a:rPr lang="en-US" altLang="zh-CN" sz="1800" dirty="0" err="1"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year,month</a:t>
            </a:r>
            <a:endParaRPr lang="zh-CN" altLang="en-US" sz="1800" dirty="0">
              <a:solidFill>
                <a:schemeClr val="bg1"/>
              </a:solidFill>
            </a:endParaRPr>
          </a:p>
        </p:txBody>
      </p:sp>
      <p:sp>
        <p:nvSpPr>
          <p:cNvPr id="12" name="标题 11">
            <a:extLst>
              <a:ext uri="{FF2B5EF4-FFF2-40B4-BE49-F238E27FC236}">
                <a16:creationId xmlns="" xmlns:a16="http://schemas.microsoft.com/office/drawing/2014/main" id="{DBCB3D6F-F6C1-4979-802C-42CE87EA53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使用简表</a:t>
            </a:r>
          </a:p>
        </p:txBody>
      </p:sp>
    </p:spTree>
    <p:extLst>
      <p:ext uri="{BB962C8B-B14F-4D97-AF65-F5344CB8AC3E}">
        <p14:creationId xmlns:p14="http://schemas.microsoft.com/office/powerpoint/2010/main" val="264888646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9" y="1029545"/>
            <a:ext cx="10062388" cy="325829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业务逻辑较复杂时，应当使用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脚本进行计算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07381" y="1672896"/>
            <a:ext cx="11080725" cy="325829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例如：由库存表生成的简表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stockAgg.btx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，记录着每天每种产品的出库入库数量，部分数据如下</a:t>
            </a:r>
          </a:p>
        </p:txBody>
      </p:sp>
      <p:pic>
        <p:nvPicPr>
          <p:cNvPr id="24578" name="Picture 2" descr="http://img.raqsoft.com.cn/docx/1551927187630100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2" b="41212"/>
          <a:stretch/>
        </p:blipFill>
        <p:spPr bwMode="auto">
          <a:xfrm>
            <a:off x="784776" y="2098876"/>
            <a:ext cx="4801111" cy="11591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圆角矩形 5"/>
          <p:cNvSpPr/>
          <p:nvPr/>
        </p:nvSpPr>
        <p:spPr>
          <a:xfrm>
            <a:off x="707381" y="3533489"/>
            <a:ext cx="11077675" cy="521066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按时间段查询简表，计算出如下库存状态：每天每种产品的开库时数量（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Open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）、入库数量（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Enter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）、最高库存（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Total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）、出库数量（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Issued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）、闭库时数量（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Close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）</a:t>
            </a: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5667102"/>
              </p:ext>
            </p:extLst>
          </p:nvPr>
        </p:nvGraphicFramePr>
        <p:xfrm>
          <a:off x="784776" y="4286908"/>
          <a:ext cx="5837645" cy="19853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54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8768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6053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A</a:t>
                      </a:r>
                      <a:endParaRPr lang="en-US" sz="12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B</a:t>
                      </a:r>
                      <a:endParaRPr lang="en-US" sz="12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1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</a:t>
                      </a:r>
                      <a:r>
                        <a:rPr lang="en-US" altLang="zh-CN" sz="12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fle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(“</a:t>
                      </a:r>
                      <a:r>
                        <a:rPr lang="en-US" altLang="zh-CN" sz="12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stockAgg.btx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”).</a:t>
                      </a:r>
                      <a:r>
                        <a:rPr lang="en-US" altLang="zh-CN" sz="1200" u="none" strike="noStrike" dirty="0" err="1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import@b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().select(IDATE&gt;=start</a:t>
                      </a:r>
                      <a:r>
                        <a:rPr lang="en-US" altLang="zh-CN" sz="1200" u="none" strike="noStrike" baseline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 &amp;&amp;IDATE&lt;=end</a:t>
                      </a:r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2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=A1.group(INAME)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=periods(start,end,1)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3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for A2</a:t>
                      </a:r>
                      <a:endParaRPr 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=A3.align(B2,IDATE)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4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&gt;c=0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581711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5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=B3.new(A3.INAME,B2(#):IDATE, c:OPENING, ? ENTER,(b=c+ENTER):TOTAL,ISSUE,(c=b-ISSUE):CLOSE)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6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200" b="0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=@|B5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200522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7</a:t>
                      </a:r>
                      <a:endParaRPr lang="en-US" altLang="zh-CN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return B6</a:t>
                      </a:r>
                      <a:endParaRPr lang="en-US" sz="12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2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</a:tbl>
          </a:graphicData>
        </a:graphic>
      </p:graphicFrame>
      <p:pic>
        <p:nvPicPr>
          <p:cNvPr id="24580" name="Picture 4" descr="1551927187547100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863"/>
          <a:stretch/>
        </p:blipFill>
        <p:spPr bwMode="auto">
          <a:xfrm>
            <a:off x="6743278" y="4286909"/>
            <a:ext cx="5328592" cy="19853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标题 8">
            <a:extLst>
              <a:ext uri="{FF2B5EF4-FFF2-40B4-BE49-F238E27FC236}">
                <a16:creationId xmlns="" xmlns:a16="http://schemas.microsoft.com/office/drawing/2014/main" id="{4A476967-37F6-427C-A99E-A9E056B69B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使用简表</a:t>
            </a:r>
          </a:p>
        </p:txBody>
      </p:sp>
    </p:spTree>
    <p:extLst>
      <p:ext uri="{BB962C8B-B14F-4D97-AF65-F5344CB8AC3E}">
        <p14:creationId xmlns:p14="http://schemas.microsoft.com/office/powerpoint/2010/main" val="3675695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16ABC3B7-2CBA-44E4-9909-88C475CAB909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01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E8FE7B35-C5B8-4972-9C9F-D00289E46D5B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Java</a:t>
            </a:r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应用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集成</a:t>
            </a: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9CF98C0C-498C-445A-A5CF-EB720CAB3DBC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395667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38622" y="928681"/>
            <a:ext cx="8857283" cy="375661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生成简表时，还可以根据数据特点进行优化存储，从而达到更好的计算性能。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3338" y="1523842"/>
            <a:ext cx="11071098" cy="28803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有序存储：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salesAgg.btx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经常进行有序计算（比如按年、月分组汇总），则应按分组字段顺序生成简表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3235708"/>
              </p:ext>
            </p:extLst>
          </p:nvPr>
        </p:nvGraphicFramePr>
        <p:xfrm>
          <a:off x="828397" y="1904477"/>
          <a:ext cx="10729488" cy="13092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6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2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”).cursor(“select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month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month,sellerid,sum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(amount)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(1) 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cQuantity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sales group by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),month(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,</a:t>
                      </a:r>
                      <a:r>
                        <a:rPr lang="en-US" altLang="zh-CN" sz="16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order</a:t>
                      </a:r>
                      <a:r>
                        <a:rPr lang="en-US" altLang="zh-CN" sz="1600" b="0" i="0" u="none" strike="noStrike" baseline="0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by </a:t>
                      </a:r>
                      <a:r>
                        <a:rPr lang="en-US" altLang="zh-CN" sz="1600" b="0" i="0" u="none" strike="noStrike" baseline="0" dirty="0" err="1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/SQL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排序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export@b</a:t>
                      </a:r>
                      <a:r>
                        <a:rPr lang="en-US" altLang="zh-CN" sz="1600" dirty="0">
                          <a:solidFill>
                            <a:schemeClr val="tx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  <a:endParaRPr lang="zh-CN" altLang="en-US" sz="1600" dirty="0">
                        <a:solidFill>
                          <a:schemeClr val="tx1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有序存储</a:t>
                      </a:r>
                      <a:endParaRPr lang="zh-CN" altLang="en-US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圆角矩形 8"/>
          <p:cNvSpPr/>
          <p:nvPr/>
        </p:nvSpPr>
        <p:spPr>
          <a:xfrm>
            <a:off x="738973" y="3324712"/>
            <a:ext cx="11071098" cy="28803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分段存储：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salesAgg.btx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经常进行分段计算（比如并行查询），则应进行分段存储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92010431"/>
              </p:ext>
            </p:extLst>
          </p:nvPr>
        </p:nvGraphicFramePr>
        <p:xfrm>
          <a:off x="828397" y="3717826"/>
          <a:ext cx="10729488" cy="13092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6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2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”).cursor(“select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month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month,sellerid,sum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(amount)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(1)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cQuantity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sales group by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),month(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,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/SQL</a:t>
                      </a:r>
                      <a:r>
                        <a:rPr lang="zh-CN" altLang="en-US" sz="14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排序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CECE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</a:t>
                      </a:r>
                      <a:r>
                        <a:rPr lang="en-US" altLang="zh-CN" sz="1600" dirty="0" err="1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分段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圆角矩形 11"/>
          <p:cNvSpPr/>
          <p:nvPr/>
        </p:nvSpPr>
        <p:spPr>
          <a:xfrm>
            <a:off x="707325" y="5125582"/>
            <a:ext cx="11071098" cy="28803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有序分段：已知用某字段做分段计算时，可以按该字段排序并分段存储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9174774"/>
              </p:ext>
            </p:extLst>
          </p:nvPr>
        </p:nvGraphicFramePr>
        <p:xfrm>
          <a:off x="828397" y="5504877"/>
          <a:ext cx="10729488" cy="130929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2664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402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56258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48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”).cursor(“select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year,month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month as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month,sellerid,sum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(amount)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(1) 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cQuantity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sales group by year(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),month(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 ,</a:t>
                      </a:r>
                      <a:r>
                        <a:rPr lang="en-US" altLang="zh-CN" sz="1600" b="0" i="0" u="none" strike="noStrike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order</a:t>
                      </a:r>
                      <a:r>
                        <a:rPr lang="en-US" altLang="zh-CN" sz="1600" b="0" i="0" u="none" strike="noStrike" baseline="0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by </a:t>
                      </a:r>
                      <a:r>
                        <a:rPr lang="en-US" altLang="zh-CN" sz="1600" b="0" i="0" u="none" strike="noStrike" baseline="0" dirty="0" err="1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sellerid</a:t>
                      </a:r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/SQL</a:t>
                      </a:r>
                      <a:r>
                        <a:rPr lang="zh-CN" altLang="en-US" sz="14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排序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1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salesAgg.btx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</a:t>
                      </a:r>
                      <a:r>
                        <a:rPr lang="en-US" altLang="zh-CN" sz="1600" dirty="0" err="1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z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(A1;sellerid)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4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有序</a:t>
                      </a:r>
                      <a:r>
                        <a:rPr lang="zh-CN" altLang="en-US" sz="14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分段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标题 7">
            <a:extLst>
              <a:ext uri="{FF2B5EF4-FFF2-40B4-BE49-F238E27FC236}">
                <a16:creationId xmlns="" xmlns:a16="http://schemas.microsoft.com/office/drawing/2014/main" id="{224191C4-1637-4EF5-B233-6C4E542A04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优化存储</a:t>
            </a:r>
          </a:p>
        </p:txBody>
      </p:sp>
    </p:spTree>
    <p:extLst>
      <p:ext uri="{BB962C8B-B14F-4D97-AF65-F5344CB8AC3E}">
        <p14:creationId xmlns:p14="http://schemas.microsoft.com/office/powerpoint/2010/main" val="232550940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23485" y="1083801"/>
            <a:ext cx="10492199" cy="601036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  <a:sym typeface="Wingdings" panose="05000000000000000000" pitchFamily="2" charset="2"/>
              </a:rPr>
              <a:t>如果已知简表的数据特征，就可以使用</a:t>
            </a:r>
            <a:r>
              <a:rPr lang="en-US" altLang="zh-CN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  <a:sym typeface="Wingdings" panose="05000000000000000000" pitchFamily="2" charset="2"/>
              </a:rPr>
              <a:t>SQL+</a:t>
            </a:r>
            <a:r>
              <a:rPr lang="zh-CN" altLang="en-US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  <a:sym typeface="Wingdings" panose="05000000000000000000" pitchFamily="2" charset="2"/>
              </a:rPr>
              <a:t>语法进行高性能优化查询。</a:t>
            </a:r>
            <a:endParaRPr lang="en-US" altLang="zh-CN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  <a:sym typeface="Wingdings" panose="05000000000000000000" pitchFamily="2" charset="2"/>
            </a:endParaRPr>
          </a:p>
        </p:txBody>
      </p:sp>
      <p:sp>
        <p:nvSpPr>
          <p:cNvPr id="4" name="矩形 3"/>
          <p:cNvSpPr/>
          <p:nvPr/>
        </p:nvSpPr>
        <p:spPr>
          <a:xfrm>
            <a:off x="2799996" y="2367497"/>
            <a:ext cx="744902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000" dirty="0">
                <a:latin typeface="+mn-ea"/>
              </a:rPr>
              <a:t>select  /*+</a:t>
            </a:r>
            <a:r>
              <a:rPr lang="zh-CN" altLang="en-US" sz="2000" b="1" dirty="0">
                <a:latin typeface="+mn-ea"/>
              </a:rPr>
              <a:t>parallel</a:t>
            </a:r>
            <a:r>
              <a:rPr lang="zh-CN" altLang="en-US" sz="2000" dirty="0">
                <a:latin typeface="+mn-ea"/>
              </a:rPr>
              <a:t> (4) */ * from sales.txt </a:t>
            </a:r>
            <a:r>
              <a:rPr lang="en-US" altLang="zh-CN" sz="2000" dirty="0">
                <a:latin typeface="+mn-ea"/>
              </a:rPr>
              <a:t>where </a:t>
            </a:r>
            <a:r>
              <a:rPr lang="en-US" altLang="zh-CN" sz="2000" dirty="0" err="1">
                <a:latin typeface="+mn-ea"/>
              </a:rPr>
              <a:t>orderid</a:t>
            </a:r>
            <a:r>
              <a:rPr lang="en-US" altLang="zh-CN" sz="2000" dirty="0">
                <a:latin typeface="+mn-ea"/>
              </a:rPr>
              <a:t>=100</a:t>
            </a:r>
            <a:endParaRPr lang="zh-CN" altLang="en-US" sz="2000" dirty="0"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13338" y="2303606"/>
            <a:ext cx="1945238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并行计算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23485" y="3332217"/>
            <a:ext cx="1945238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大表游标查询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2797265" y="3380802"/>
            <a:ext cx="8787861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n-ea"/>
              </a:rPr>
              <a:t>select * from </a:t>
            </a:r>
            <a:r>
              <a:rPr lang="en-US" altLang="zh-CN" sz="2000" b="1" dirty="0">
                <a:latin typeface="+mn-ea"/>
              </a:rPr>
              <a:t>/*+external*/</a:t>
            </a:r>
            <a:r>
              <a:rPr lang="en-US" altLang="zh-CN" sz="2000" dirty="0">
                <a:latin typeface="+mn-ea"/>
              </a:rPr>
              <a:t> </a:t>
            </a:r>
            <a:r>
              <a:rPr lang="en-US" altLang="zh-CN" sz="2000" dirty="0" err="1">
                <a:latin typeface="+mn-ea"/>
              </a:rPr>
              <a:t>emp.btx</a:t>
            </a:r>
            <a:r>
              <a:rPr lang="en-US" altLang="zh-CN" sz="2000" dirty="0">
                <a:latin typeface="+mn-ea"/>
              </a:rPr>
              <a:t> where </a:t>
            </a:r>
            <a:r>
              <a:rPr lang="en-US" altLang="zh-CN" sz="2000" dirty="0" err="1">
                <a:latin typeface="+mn-ea"/>
              </a:rPr>
              <a:t>orderid</a:t>
            </a:r>
            <a:r>
              <a:rPr lang="en-US" altLang="zh-CN" sz="2000" dirty="0">
                <a:latin typeface="+mn-ea"/>
              </a:rPr>
              <a:t>=100</a:t>
            </a:r>
            <a:endParaRPr lang="zh-CN" altLang="en-US" sz="2000" dirty="0">
              <a:latin typeface="+mn-ea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805424" y="4302401"/>
            <a:ext cx="84102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000" dirty="0">
                <a:latin typeface="+mn-ea"/>
              </a:rPr>
              <a:t>select </a:t>
            </a:r>
            <a:r>
              <a:rPr lang="en-US" altLang="zh-CN" sz="2000" dirty="0" err="1">
                <a:latin typeface="+mn-ea"/>
              </a:rPr>
              <a:t>o.Orderid</a:t>
            </a:r>
            <a:r>
              <a:rPr lang="en-US" altLang="zh-CN" sz="2000" dirty="0">
                <a:latin typeface="+mn-ea"/>
              </a:rPr>
              <a:t> ,</a:t>
            </a:r>
            <a:r>
              <a:rPr lang="en-US" altLang="zh-CN" sz="2000" dirty="0" err="1">
                <a:latin typeface="+mn-ea"/>
              </a:rPr>
              <a:t>o.amount,s.name</a:t>
            </a:r>
            <a:r>
              <a:rPr lang="en-US" altLang="zh-CN" sz="2000" dirty="0">
                <a:latin typeface="+mn-ea"/>
              </a:rPr>
              <a:t> from </a:t>
            </a:r>
            <a:r>
              <a:rPr lang="en-US" altLang="zh-CN" sz="2000" dirty="0" err="1">
                <a:latin typeface="+mn-ea"/>
              </a:rPr>
              <a:t>sales.btx</a:t>
            </a:r>
            <a:r>
              <a:rPr lang="en-US" altLang="zh-CN" sz="2000" dirty="0">
                <a:latin typeface="+mn-ea"/>
              </a:rPr>
              <a:t> o </a:t>
            </a:r>
            <a:r>
              <a:rPr lang="en-US" altLang="zh-CN" sz="2000" b="1" dirty="0">
                <a:latin typeface="+mn-ea"/>
              </a:rPr>
              <a:t>/*+foreign*/</a:t>
            </a:r>
            <a:r>
              <a:rPr lang="en-US" altLang="zh-CN" sz="2000" dirty="0">
                <a:latin typeface="+mn-ea"/>
              </a:rPr>
              <a:t> join </a:t>
            </a:r>
            <a:r>
              <a:rPr lang="en-US" altLang="zh-CN" sz="2000" dirty="0" err="1">
                <a:latin typeface="+mn-ea"/>
              </a:rPr>
              <a:t>seller.btx</a:t>
            </a:r>
            <a:r>
              <a:rPr lang="en-US" altLang="zh-CN" sz="2000" dirty="0">
                <a:latin typeface="+mn-ea"/>
              </a:rPr>
              <a:t> s on s.id = </a:t>
            </a:r>
            <a:r>
              <a:rPr lang="en-US" altLang="zh-CN" sz="2000" dirty="0" err="1">
                <a:latin typeface="+mn-ea"/>
              </a:rPr>
              <a:t>o.sellerid</a:t>
            </a:r>
            <a:endParaRPr lang="zh-CN" altLang="en-US" sz="2000" dirty="0">
              <a:latin typeface="+mn-ea"/>
            </a:endParaRPr>
          </a:p>
        </p:txBody>
      </p:sp>
      <p:sp>
        <p:nvSpPr>
          <p:cNvPr id="9" name="圆角矩形 8"/>
          <p:cNvSpPr/>
          <p:nvPr/>
        </p:nvSpPr>
        <p:spPr>
          <a:xfrm>
            <a:off x="713338" y="4368094"/>
            <a:ext cx="1945238" cy="575940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有序外表关联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723485" y="5476877"/>
            <a:ext cx="10958246" cy="8744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说明：使用</a:t>
            </a:r>
            <a:r>
              <a:rPr lang="en-US" altLang="zh-CN" sz="1800" dirty="0">
                <a:latin typeface="+mn-ea"/>
              </a:rPr>
              <a:t>SQL+</a:t>
            </a:r>
            <a:r>
              <a:rPr lang="zh-CN" altLang="en-US" sz="1800" dirty="0">
                <a:latin typeface="+mn-ea"/>
              </a:rPr>
              <a:t>语句，</a:t>
            </a:r>
            <a:r>
              <a:rPr lang="en-US" altLang="zh-CN" sz="1800" dirty="0" err="1">
                <a:latin typeface="+mn-ea"/>
              </a:rPr>
              <a:t>url</a:t>
            </a:r>
            <a:r>
              <a:rPr lang="zh-CN" altLang="en-US" sz="1800" dirty="0">
                <a:latin typeface="+mn-ea"/>
              </a:rPr>
              <a:t>要写成</a:t>
            </a:r>
            <a:r>
              <a:rPr lang="en-US" altLang="zh-CN" sz="1800" kern="0" dirty="0" err="1">
                <a:latin typeface="+mn-ea"/>
              </a:rPr>
              <a:t>jdbc:esproc:local</a:t>
            </a:r>
            <a:r>
              <a:rPr lang="en-US" altLang="zh-CN" sz="1800" dirty="0">
                <a:latin typeface="+mn-ea"/>
              </a:rPr>
              <a:t>://</a:t>
            </a:r>
            <a:r>
              <a:rPr lang="en-US" altLang="zh-CN" sz="1800" dirty="0" err="1">
                <a:latin typeface="+mn-ea"/>
              </a:rPr>
              <a:t>sqlfirst</a:t>
            </a:r>
            <a:r>
              <a:rPr lang="en-US" altLang="zh-CN" sz="1800" dirty="0">
                <a:latin typeface="+mn-ea"/>
              </a:rPr>
              <a:t>=plus</a:t>
            </a:r>
            <a:r>
              <a:rPr lang="zh-CN" altLang="en-US" sz="1800" dirty="0">
                <a:latin typeface="+mn-ea"/>
              </a:rPr>
              <a:t>。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扩展阅读：</a:t>
            </a:r>
            <a:r>
              <a:rPr lang="en-US" altLang="zh-CN" sz="1800" dirty="0">
                <a:latin typeface="+mn-ea"/>
              </a:rPr>
              <a:t>SQL+ </a:t>
            </a:r>
            <a:r>
              <a:rPr lang="en-US" altLang="zh-CN" sz="1800" dirty="0">
                <a:latin typeface="+mn-ea"/>
                <a:hlinkClick r:id="rId2"/>
              </a:rPr>
              <a:t>http://doc.raqsoft.com.cn/esproc/func/sqljia.html</a:t>
            </a:r>
            <a:endParaRPr lang="en-US" altLang="zh-CN" sz="1800" dirty="0">
              <a:latin typeface="+mn-ea"/>
            </a:endParaRPr>
          </a:p>
        </p:txBody>
      </p:sp>
      <p:sp>
        <p:nvSpPr>
          <p:cNvPr id="13" name="标题 12">
            <a:extLst>
              <a:ext uri="{FF2B5EF4-FFF2-40B4-BE49-F238E27FC236}">
                <a16:creationId xmlns="" xmlns:a16="http://schemas.microsoft.com/office/drawing/2014/main" id="{F0333138-2BBE-4A28-AAFC-A9EF32BFFA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SQL+</a:t>
            </a:r>
            <a:r>
              <a:rPr lang="zh-CN" altLang="en-US" dirty="0"/>
              <a:t>语句</a:t>
            </a:r>
          </a:p>
        </p:txBody>
      </p:sp>
    </p:spTree>
    <p:extLst>
      <p:ext uri="{BB962C8B-B14F-4D97-AF65-F5344CB8AC3E}">
        <p14:creationId xmlns:p14="http://schemas.microsoft.com/office/powerpoint/2010/main" val="182223271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2710830" y="211257"/>
            <a:ext cx="5904954" cy="914281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缓存有三种生命周期：定时缓存、临时缓存、可控缓存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定时缓存：事先生成缓存，供多个业务算法使用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804376" y="1366007"/>
            <a:ext cx="9054277" cy="648320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数据库表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sales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访问频繁，多个算法均会用到，现将其缓存为简表，每周一凌晨可执行如下脚本文件</a:t>
            </a:r>
          </a:p>
        </p:txBody>
      </p:sp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65455887"/>
              </p:ext>
            </p:extLst>
          </p:nvPr>
        </p:nvGraphicFramePr>
        <p:xfrm>
          <a:off x="804377" y="1954347"/>
          <a:ext cx="10331388" cy="1176104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6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29389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581230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.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query@x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(“select </a:t>
                      </a:r>
                      <a:r>
                        <a:rPr lang="en-US" altLang="zh-CN" sz="1600" dirty="0" err="1"/>
                        <a:t>orderid,client,sellerid,amount,orderdate</a:t>
                      </a:r>
                      <a:endParaRPr lang="en-US" altLang="zh-CN" sz="1600" dirty="0"/>
                    </a:p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from sales order by 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eid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“)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查询数据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4150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sales.btx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export@z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生成简表</a:t>
                      </a:r>
                      <a:endParaRPr 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804376" y="3511897"/>
            <a:ext cx="8281989" cy="43204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业务算法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A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：按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client,sellerid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分组汇总</a:t>
            </a:r>
          </a:p>
        </p:txBody>
      </p:sp>
      <p:graphicFrame>
        <p:nvGraphicFramePr>
          <p:cNvPr id="10" name="表格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258257"/>
              </p:ext>
            </p:extLst>
          </p:nvPr>
        </p:nvGraphicFramePr>
        <p:xfrm>
          <a:off x="804377" y="3943945"/>
          <a:ext cx="10331388" cy="7600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6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5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sales.btx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cursor@b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(A1)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打开简表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=A2.groups(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client,sellerid;sum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(amount):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sAmount,count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(1):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cOrderid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分组汇总</a:t>
                      </a:r>
                      <a:endParaRPr 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1" name="圆角矩形 10"/>
          <p:cNvSpPr/>
          <p:nvPr/>
        </p:nvSpPr>
        <p:spPr>
          <a:xfrm>
            <a:off x="804376" y="5136088"/>
            <a:ext cx="8281989" cy="43204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业务算法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B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：按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orderid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查询记录</a:t>
            </a: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15972"/>
              </p:ext>
            </p:extLst>
          </p:nvPr>
        </p:nvGraphicFramePr>
        <p:xfrm>
          <a:off x="826504" y="5562792"/>
          <a:ext cx="10331388" cy="760095"/>
        </p:xfrm>
        <a:graphic>
          <a:graphicData uri="http://schemas.openxmlformats.org/drawingml/2006/table">
            <a:tbl>
              <a:tblPr firstRow="1">
                <a:tableStyleId>{5C22544A-7EE6-4342-B048-85BDC9FD1C3A}</a:tableStyleId>
              </a:tblPr>
              <a:tblGrid>
                <a:gridCol w="466625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00120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863563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46537">
                <a:tc>
                  <a:txBody>
                    <a:bodyPr/>
                    <a:lstStyle/>
                    <a:p>
                      <a:pPr algn="ctr" fontAlgn="ctr"/>
                      <a:r>
                        <a:rPr lang="zh-CN" altLang="en-US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06759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kern="120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salse.btx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打开简表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62728"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CN" sz="1600" b="1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=A2.iselect@b(10,orderid;</a:t>
                      </a:r>
                      <a:r>
                        <a:rPr lang="en-US" altLang="zh-CN" sz="1600" kern="1200" baseline="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zh-CN" sz="1600" kern="1200" baseline="0" dirty="0" err="1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orderid,client,amount</a:t>
                      </a:r>
                      <a:r>
                        <a:rPr lang="en-US" altLang="zh-CN" sz="1600" kern="1200" dirty="0">
                          <a:solidFill>
                            <a:schemeClr val="dk1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>
                        <a:spcAft>
                          <a:spcPts val="0"/>
                        </a:spcAft>
                      </a:pPr>
                      <a:r>
                        <a:rPr lang="zh-CN" altLang="en-US" sz="16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有序查询</a:t>
                      </a:r>
                      <a:endParaRPr lang="zh-CN" sz="1600" b="0" i="0" u="none" strike="noStrike" kern="1200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标题 8">
            <a:extLst>
              <a:ext uri="{FF2B5EF4-FFF2-40B4-BE49-F238E27FC236}">
                <a16:creationId xmlns="" xmlns:a16="http://schemas.microsoft.com/office/drawing/2014/main" id="{920724E7-DA85-4684-9934-561204EC3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生命周期</a:t>
            </a:r>
          </a:p>
        </p:txBody>
      </p:sp>
    </p:spTree>
    <p:extLst>
      <p:ext uri="{BB962C8B-B14F-4D97-AF65-F5344CB8AC3E}">
        <p14:creationId xmlns:p14="http://schemas.microsoft.com/office/powerpoint/2010/main" val="3193792602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22299" y="1176167"/>
            <a:ext cx="10729491" cy="535872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临时缓存：计算前临时生成缓存，一般供当前算法在本地反复使用，以减少数据库的频繁查询动作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47967" y="2023111"/>
            <a:ext cx="10703823" cy="1152376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前端应用需取大表数据用于分页展示，这种情况下可临时生成简表，利用简表的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I/O</a:t>
            </a:r>
            <a:r>
              <a:rPr lang="zh-CN" altLang="en-US" sz="1600" dirty="0">
                <a:solidFill>
                  <a:schemeClr val="tx1"/>
                </a:solidFill>
                <a:latin typeface="+mn-ea"/>
                <a:cs typeface="Ebrima" panose="02000000000000000000" pitchFamily="2" charset="0"/>
              </a:rPr>
              <a:t>和有序取数大幅提高性能。为实现此目标，前端须传入当前算法的唯一标识，以便每次取数时使用同一个简表文件，还需传入记录的起止位置（可转换为页号），以便每次取不同的页。</a:t>
            </a: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25774512"/>
              </p:ext>
            </p:extLst>
          </p:nvPr>
        </p:nvGraphicFramePr>
        <p:xfrm>
          <a:off x="677420" y="3568284"/>
          <a:ext cx="10674370" cy="187773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8392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54810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74489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97451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02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02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=file(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uuid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以当前算法唯一标识为简表名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9392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if !A1.exists()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("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dbsource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").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("select * from sales order by 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orderid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如果简表不存在，则生成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02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=A1.export@z(B2)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515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=A1.iselect@b(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begin:end,orderid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; 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orderid,client,sellerid,orderdate,amount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如果简表存在，则分页取数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文本框 8"/>
          <p:cNvSpPr txBox="1"/>
          <p:nvPr/>
        </p:nvSpPr>
        <p:spPr>
          <a:xfrm>
            <a:off x="589653" y="5832085"/>
            <a:ext cx="112720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1200"/>
              </a:spcAft>
            </a:pPr>
            <a:r>
              <a:rPr lang="zh-CN" altLang="en-US" sz="1600" dirty="0"/>
              <a:t>说明：临时缓存可存储于集算器指定的临时目录，该目录下的文件会定时自动清理</a:t>
            </a:r>
            <a:endParaRPr lang="en-US" altLang="zh-CN" sz="1600" dirty="0"/>
          </a:p>
        </p:txBody>
      </p:sp>
      <p:sp>
        <p:nvSpPr>
          <p:cNvPr id="7" name="标题 6">
            <a:extLst>
              <a:ext uri="{FF2B5EF4-FFF2-40B4-BE49-F238E27FC236}">
                <a16:creationId xmlns="" xmlns:a16="http://schemas.microsoft.com/office/drawing/2014/main" id="{571B7719-D595-4B7B-96EB-90DB4EFC39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生命周期</a:t>
            </a:r>
          </a:p>
        </p:txBody>
      </p:sp>
    </p:spTree>
    <p:extLst>
      <p:ext uri="{BB962C8B-B14F-4D97-AF65-F5344CB8AC3E}">
        <p14:creationId xmlns:p14="http://schemas.microsoft.com/office/powerpoint/2010/main" val="664211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0407" y="1188144"/>
            <a:ext cx="10641383" cy="535872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可控缓存：由业务算法掌握缓存精确的生命周期，供当前算法或其他算法使用。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0407" y="1723414"/>
            <a:ext cx="10422281" cy="1155656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对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sales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表进行分组汇计算时，先检查缓存的时效性是否在一小时内，如果满足时效性，则直接用缓存高速计算；如果时效已过，则临时生成最新缓存。本算法和其他算法都可使用该缓存。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5" name="表格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877773"/>
              </p:ext>
            </p:extLst>
          </p:nvPr>
        </p:nvGraphicFramePr>
        <p:xfrm>
          <a:off x="708722" y="3228582"/>
          <a:ext cx="10641382" cy="2412458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8242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3010025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60436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88849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365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A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</a:t>
                      </a:r>
                      <a:endParaRPr lang="en-US" sz="1400" b="1" i="0" u="none" strike="noStrike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</a:t>
                      </a:r>
                      <a:endParaRPr lang="en-US" sz="1400" b="1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=file(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“</a:t>
                      </a:r>
                      <a:r>
                        <a:rPr lang="en-US" altLang="zh-CN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sales</a:t>
                      </a:r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简表句柄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7172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219105" rtl="0" eaLnBrk="1" fontAlgn="ctr" latinLnBrk="0" hangingPunct="1"/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if</a:t>
                      </a:r>
                      <a:r>
                        <a:rPr lang="en-US" sz="1400" u="none" strike="noStrike" kern="1200" baseline="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interval@s(A1.date(),now())&gt;=3600</a:t>
                      </a:r>
                    </a:p>
                    <a:p>
                      <a:pPr marL="0" algn="l" defTabSz="1219105" rtl="0" eaLnBrk="1" fontAlgn="ctr" latinLnBrk="0" hangingPunct="1"/>
                      <a:r>
                        <a:rPr lang="en-US" altLang="zh-CN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|| </a:t>
                      </a:r>
                      <a:r>
                        <a:rPr lang="en-US" sz="1400" u="none" strike="noStrike" kern="12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!A1.exists()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connect@l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("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dbsource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").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("select * from sales order by </a:t>
                      </a:r>
                      <a:r>
                        <a:rPr lang="en-US" sz="1400" u="none" strike="noStrike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orderid</a:t>
                      </a:r>
                      <a:r>
                        <a:rPr lang="en-US" sz="1400" u="none" strike="noStrike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")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CN" alt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如果简表超时或不存在，则生成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6576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3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400" u="none" strike="noStrike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=A1.export@z(B2)</a:t>
                      </a:r>
                      <a:endParaRPr lang="en-US" sz="1400" b="0" i="0" u="none" strike="noStrike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453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400" u="none" strike="noStrike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4</a:t>
                      </a:r>
                      <a:endParaRPr lang="en-US" altLang="zh-CN" sz="1400" b="0" i="0" u="none" strike="noStrike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=A1.groups(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client,sellerid;sum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(amount):</a:t>
                      </a:r>
                      <a:r>
                        <a:rPr lang="en-US" altLang="zh-CN" sz="1400" kern="1200" dirty="0" err="1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sAmount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rtl="0" fontAlgn="ctr"/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宋体" panose="02010600030101010101" pitchFamily="2" charset="-122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/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400" b="0" i="0" u="none" strike="noStrike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如果简表存在，则分组汇总</a:t>
                      </a:r>
                      <a:endParaRPr lang="zh-CN" alt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标题 7">
            <a:extLst>
              <a:ext uri="{FF2B5EF4-FFF2-40B4-BE49-F238E27FC236}">
                <a16:creationId xmlns="" xmlns:a16="http://schemas.microsoft.com/office/drawing/2014/main" id="{B548CBB3-2BC6-4752-913D-A261C3809C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生命周期</a:t>
            </a:r>
          </a:p>
        </p:txBody>
      </p:sp>
    </p:spTree>
    <p:extLst>
      <p:ext uri="{BB962C8B-B14F-4D97-AF65-F5344CB8AC3E}">
        <p14:creationId xmlns:p14="http://schemas.microsoft.com/office/powerpoint/2010/main" val="400001398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27553" y="1786176"/>
            <a:ext cx="10535305" cy="1714669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noAutofit/>
          </a:bodyPr>
          <a:lstStyle/>
          <a:p>
            <a:pPr marL="0" lvl="1" font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追求更高并发量、更大的计算量、更大的数据量（包括数据压缩）、高性能索引查询、修改数据等特性，可使用集算器组表格式。详情参考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《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轻量级高性能文件型数据仓库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》</a:t>
            </a:r>
            <a:r>
              <a:rPr lang="en-US" altLang="zh-CN" sz="2000" dirty="0">
                <a:solidFill>
                  <a:schemeClr val="tx1"/>
                </a:solidFill>
                <a:latin typeface="+mn-ea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 http://c.raqsoft.com.cn/article/1570868099462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27553" y="4220926"/>
            <a:ext cx="10535305" cy="1224136"/>
          </a:xfrm>
          <a:prstGeom prst="roundRect">
            <a:avLst>
              <a:gd name="adj" fmla="val 0"/>
            </a:avLst>
          </a:prstGeom>
          <a:solidFill>
            <a:srgbClr val="ECECE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t">
            <a:normAutofit/>
          </a:bodyPr>
          <a:lstStyle/>
          <a:p>
            <a:pPr marL="0" lvl="1" fontAlgn="ctr">
              <a:lnSpc>
                <a:spcPct val="150000"/>
              </a:lnSpc>
            </a:pP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定时执行生成缓存的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脚本（包括可视化工具的</a:t>
            </a: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ept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脚本），可使用操作系统自带调度工具，如计划任务、</a:t>
            </a: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Crontab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，或第三方可视化工具如</a:t>
            </a:r>
            <a:r>
              <a:rPr lang="en-US" altLang="zh-CN" sz="2000" dirty="0" err="1">
                <a:solidFill>
                  <a:schemeClr val="tx1"/>
                </a:solidFill>
                <a:latin typeface="+mn-ea"/>
              </a:rPr>
              <a:t>opencron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。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7" name="标题 6">
            <a:extLst>
              <a:ext uri="{FF2B5EF4-FFF2-40B4-BE49-F238E27FC236}">
                <a16:creationId xmlns="" xmlns:a16="http://schemas.microsoft.com/office/drawing/2014/main" id="{B4A9AAD2-B93D-486A-A033-32A3F9CAFF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其他注意事项</a:t>
            </a:r>
          </a:p>
        </p:txBody>
      </p:sp>
    </p:spTree>
    <p:extLst>
      <p:ext uri="{BB962C8B-B14F-4D97-AF65-F5344CB8AC3E}">
        <p14:creationId xmlns:p14="http://schemas.microsoft.com/office/powerpoint/2010/main" val="290495931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246B2A24-9C42-42EE-B512-30B413414616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25B199C3-D2E0-4612-9E62-6DB4E4649B4C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07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="" xmlns:a16="http://schemas.microsoft.com/office/drawing/2014/main" id="{8B2E3F0A-00D3-4DC8-982D-D6C1CA137BA6}"/>
              </a:ext>
            </a:extLst>
          </p:cNvPr>
          <p:cNvSpPr/>
          <p:nvPr/>
        </p:nvSpPr>
        <p:spPr>
          <a:xfrm>
            <a:off x="4892105" y="2767280"/>
            <a:ext cx="6957320" cy="1323439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多源混算</a:t>
            </a:r>
            <a:r>
              <a:rPr lang="zh-CN" altLang="en-US" sz="8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方法</a:t>
            </a:r>
          </a:p>
        </p:txBody>
      </p:sp>
    </p:spTree>
    <p:extLst>
      <p:ext uri="{BB962C8B-B14F-4D97-AF65-F5344CB8AC3E}">
        <p14:creationId xmlns:p14="http://schemas.microsoft.com/office/powerpoint/2010/main" val="3616641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圆角矩形 3"/>
          <p:cNvSpPr/>
          <p:nvPr/>
        </p:nvSpPr>
        <p:spPr>
          <a:xfrm>
            <a:off x="806252" y="1100634"/>
            <a:ext cx="10945814" cy="535873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多源混算是计算中间件的主要用法之一，集算器使用高度封装的接口，可简化任意数据源之间的混合计算。</a:t>
            </a:r>
            <a:endParaRPr lang="en-US" altLang="zh-CN" sz="18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713338" y="1704595"/>
            <a:ext cx="8768947" cy="64832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员工表位于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Oracle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，绩效位于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mysql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，请跨库关联两表，并算出实际工资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2751581"/>
              </p:ext>
            </p:extLst>
          </p:nvPr>
        </p:nvGraphicFramePr>
        <p:xfrm>
          <a:off x="806252" y="2421003"/>
          <a:ext cx="2665065" cy="2219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854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75652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98832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employee(oracle)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empName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baseSalary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post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 err="1"/>
                        <a:t>dept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graphicFrame>
        <p:nvGraphicFramePr>
          <p:cNvPr id="13" name="表格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7589584"/>
              </p:ext>
            </p:extLst>
          </p:nvPr>
        </p:nvGraphicFramePr>
        <p:xfrm>
          <a:off x="4695454" y="2409767"/>
          <a:ext cx="280831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2367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68464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performance(</a:t>
                      </a:r>
                      <a:r>
                        <a:rPr lang="en-US" altLang="zh-CN" sz="1800" dirty="0" err="1">
                          <a:solidFill>
                            <a:schemeClr val="tx1"/>
                          </a:solidFill>
                        </a:rPr>
                        <a:t>mysql</a:t>
                      </a:r>
                      <a:r>
                        <a:rPr lang="en-US" altLang="zh-CN" sz="1800" dirty="0">
                          <a:solidFill>
                            <a:schemeClr val="tx1"/>
                          </a:solidFill>
                        </a:rPr>
                        <a:t>)</a:t>
                      </a:r>
                      <a:endParaRPr lang="zh-CN" alt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err="1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zh-CN" altLang="en-US" sz="18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zh-CN" altLang="en-US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800" dirty="0"/>
                        <a:t>bonus</a:t>
                      </a:r>
                      <a:endParaRPr lang="zh-CN" altLang="en-US" sz="18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4" name="表格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0466830"/>
              </p:ext>
            </p:extLst>
          </p:nvPr>
        </p:nvGraphicFramePr>
        <p:xfrm>
          <a:off x="9159951" y="2337759"/>
          <a:ext cx="2016223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43871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37235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</a:tblGrid>
              <a:tr h="278030">
                <a:tc gridSpan="2">
                  <a:txBody>
                    <a:bodyPr/>
                    <a:lstStyle/>
                    <a:p>
                      <a:pPr algn="ctr"/>
                      <a:r>
                        <a:rPr lang="zh-CN" altLang="en-US" sz="1600" dirty="0">
                          <a:solidFill>
                            <a:schemeClr val="tx1"/>
                          </a:solidFill>
                        </a:rPr>
                        <a:t>输出结果</a:t>
                      </a:r>
                    </a:p>
                  </a:txBody>
                  <a:tcP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solidFill>
                            <a:schemeClr val="bg1"/>
                          </a:solidFill>
                        </a:rPr>
                        <a:t>key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>
                          <a:solidFill>
                            <a:schemeClr val="bg1"/>
                          </a:solidFill>
                        </a:rPr>
                        <a:t>empID</a:t>
                      </a:r>
                      <a:endParaRPr lang="zh-CN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2966DF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empName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CN" sz="1600" dirty="0" err="1"/>
                        <a:t>realSalary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/>
                        <a:t>post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278030">
                <a:tc>
                  <a:txBody>
                    <a:bodyPr/>
                    <a:lstStyle/>
                    <a:p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 err="1"/>
                        <a:t>dept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</a:tbl>
          </a:graphicData>
        </a:graphic>
      </p:graphicFrame>
      <p:cxnSp>
        <p:nvCxnSpPr>
          <p:cNvPr id="15" name="肘形连接符 14"/>
          <p:cNvCxnSpPr>
            <a:endCxn id="13" idx="1"/>
          </p:cNvCxnSpPr>
          <p:nvPr/>
        </p:nvCxnSpPr>
        <p:spPr>
          <a:xfrm>
            <a:off x="3393988" y="2960957"/>
            <a:ext cx="1301466" cy="5070"/>
          </a:xfrm>
          <a:prstGeom prst="bentConnector3">
            <a:avLst>
              <a:gd name="adj1" fmla="val 2096"/>
            </a:avLst>
          </a:prstGeom>
          <a:ln w="57150">
            <a:solidFill>
              <a:srgbClr val="92D050"/>
            </a:solidFill>
            <a:tailEnd type="triangle"/>
          </a:ln>
        </p:spPr>
        <p:style>
          <a:lnRef idx="1">
            <a:schemeClr val="accent4"/>
          </a:lnRef>
          <a:fillRef idx="0">
            <a:schemeClr val="accent4"/>
          </a:fillRef>
          <a:effectRef idx="0">
            <a:schemeClr val="accent4"/>
          </a:effectRef>
          <a:fontRef idx="minor">
            <a:schemeClr val="tx1"/>
          </a:fontRef>
        </p:style>
      </p:cxnSp>
      <p:sp>
        <p:nvSpPr>
          <p:cNvPr id="16" name="右箭头 15"/>
          <p:cNvSpPr/>
          <p:nvPr/>
        </p:nvSpPr>
        <p:spPr>
          <a:xfrm>
            <a:off x="7921392" y="2817612"/>
            <a:ext cx="884751" cy="607070"/>
          </a:xfrm>
          <a:prstGeom prst="rightArrow">
            <a:avLst/>
          </a:prstGeom>
          <a:solidFill>
            <a:srgbClr val="F3B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aphicFrame>
        <p:nvGraphicFramePr>
          <p:cNvPr id="17" name="表格 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7343960"/>
              </p:ext>
            </p:extLst>
          </p:nvPr>
        </p:nvGraphicFramePr>
        <p:xfrm>
          <a:off x="806252" y="4953601"/>
          <a:ext cx="10945814" cy="13900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40214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75551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5008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=connect(“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orcl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(“select * from employee”)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绩效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=connect(“</a:t>
                      </a:r>
                      <a:r>
                        <a:rPr lang="en-US" altLang="zh-CN" sz="1600" u="none" strike="noStrike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mysql</a:t>
                      </a:r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u="none" strike="noStrike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query@x</a:t>
                      </a:r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(“select * from performance”)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员工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A1.switch(empID,A2:empID)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跨库关联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marL="0" algn="ctr" defTabSz="121910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=A3.new(empID.empID:empID,empName,baseSalay+empID.bonus:realSalary,post,dept)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计算实际工资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CA0BC69-802F-48A2-98DE-957BAB4C65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基本方法</a:t>
            </a:r>
          </a:p>
        </p:txBody>
      </p:sp>
    </p:spTree>
    <p:extLst>
      <p:ext uri="{BB962C8B-B14F-4D97-AF65-F5344CB8AC3E}">
        <p14:creationId xmlns:p14="http://schemas.microsoft.com/office/powerpoint/2010/main" val="1759795229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838622" y="952236"/>
            <a:ext cx="9577361" cy="389822"/>
          </a:xfrm>
          <a:prstGeom prst="roundRect">
            <a:avLst>
              <a:gd name="adj" fmla="val 0"/>
            </a:avLst>
          </a:prstGeom>
          <a:solidFill>
            <a:srgbClr val="2966D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集算器使用统一数据模型访问数据源，可使用</a:t>
            </a:r>
            <a:r>
              <a:rPr lang="zh-CN" altLang="en-US" sz="200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相同的方法混算不同的数据源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716605" y="1665474"/>
            <a:ext cx="9383499" cy="64832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员工表位于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Oracle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，绩效位于文本文件，请跨源关联两表，并算出实际工资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6" name="表格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6445785"/>
              </p:ext>
            </p:extLst>
          </p:nvPr>
        </p:nvGraphicFramePr>
        <p:xfrm>
          <a:off x="838622" y="2463637"/>
          <a:ext cx="10712346" cy="13900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295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6876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062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=connect(“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orcl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(“select * from employee”)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绩效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=file(“performance.txt”).</a:t>
                      </a:r>
                      <a:r>
                        <a:rPr lang="en-US" altLang="zh-CN" sz="1600" u="none" strike="noStrike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import@t</a:t>
                      </a:r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()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员工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A1.switch(empID,A2:empID)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跨库关联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marL="0" algn="ctr" defTabSz="121910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=A3.new(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empID.empID:empID,empName,baseSalay+empID.bonus:realSalary,post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计算实际工资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graphicFrame>
        <p:nvGraphicFramePr>
          <p:cNvPr id="7" name="表格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98755644"/>
              </p:ext>
            </p:extLst>
          </p:nvPr>
        </p:nvGraphicFramePr>
        <p:xfrm>
          <a:off x="838622" y="4869954"/>
          <a:ext cx="10729493" cy="1390004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3349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8582478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813525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26767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1219105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employee.btx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cursor@b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()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绩效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=file(“performance.txt”).</a:t>
                      </a:r>
                      <a:r>
                        <a:rPr lang="en-US" altLang="zh-CN" sz="1600" u="none" strike="noStrike" dirty="0" err="1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import@t</a:t>
                      </a:r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()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 </a:t>
                      </a:r>
                      <a:endParaRPr lang="zh-CN" altLang="en-US" sz="1600" dirty="0"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员工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Ebrima" panose="02000000000000000000" pitchFamily="2" charset="0"/>
                        <a:ea typeface="Ebrima" panose="02000000000000000000" pitchFamily="2" charset="0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</a:t>
                      </a:r>
                      <a:r>
                        <a:rPr lang="en-US" altLang="zh-CN" sz="1600" dirty="0">
                          <a:solidFill>
                            <a:srgbClr val="FF0000"/>
                          </a:solidFill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A1.switch(empID,A2:empID)</a:t>
                      </a:r>
                      <a:endParaRPr lang="zh-CN" altLang="en-US" sz="1600" dirty="0">
                        <a:solidFill>
                          <a:srgbClr val="FF0000"/>
                        </a:solidFill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跨库关联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Ebrima" panose="02000000000000000000" pitchFamily="2" charset="0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84884">
                <a:tc>
                  <a:txBody>
                    <a:bodyPr/>
                    <a:lstStyle/>
                    <a:p>
                      <a:pPr marL="0" algn="ctr" defTabSz="1219105" rtl="0" eaLnBrk="1" fontAlgn="ctr" latinLnBrk="0" hangingPunct="1"/>
                      <a:r>
                        <a:rPr lang="en-US" altLang="zh-CN" sz="1600" b="1" u="none" strike="noStrike" kern="1200" dirty="0">
                          <a:solidFill>
                            <a:schemeClr val="tx1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=A3.groups(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dept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; sum(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baseSalay+empID.bonus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):</a:t>
                      </a:r>
                      <a:r>
                        <a:rPr lang="en-US" altLang="zh-CN" sz="1600" dirty="0" err="1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realSalary</a:t>
                      </a:r>
                      <a:r>
                        <a:rPr lang="en-US" altLang="zh-CN" sz="1600" dirty="0"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Ebrima" panose="02000000000000000000" pitchFamily="2" charset="0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Ebrima" panose="02000000000000000000" pitchFamily="2" charset="0"/>
                          <a:ea typeface="+mn-ea"/>
                          <a:cs typeface="Ebrima" panose="02000000000000000000" pitchFamily="2" charset="0"/>
                        </a:rPr>
                        <a:t>各部门实际工资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8" name="圆角矩形 7"/>
          <p:cNvSpPr/>
          <p:nvPr/>
        </p:nvSpPr>
        <p:spPr>
          <a:xfrm>
            <a:off x="716605" y="4052999"/>
            <a:ext cx="9383499" cy="648320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员工位于简表，绩效位于文本文件，请跨源关联两表，并算出各部门实际支出的工资成本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A624CF64-6A7F-4646-B99E-BF16EA4E5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基本方法</a:t>
            </a:r>
          </a:p>
        </p:txBody>
      </p:sp>
    </p:spTree>
    <p:extLst>
      <p:ext uri="{BB962C8B-B14F-4D97-AF65-F5344CB8AC3E}">
        <p14:creationId xmlns:p14="http://schemas.microsoft.com/office/powerpoint/2010/main" val="272371358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78">
            <a:extLst>
              <a:ext uri="{FF2B5EF4-FFF2-40B4-BE49-F238E27FC236}">
                <a16:creationId xmlns="" xmlns:a16="http://schemas.microsoft.com/office/drawing/2014/main" id="{6C3538A4-FF5C-4676-8512-2DA1F6B5249A}"/>
              </a:ext>
            </a:extLst>
          </p:cNvPr>
          <p:cNvSpPr>
            <a:spLocks/>
          </p:cNvSpPr>
          <p:nvPr/>
        </p:nvSpPr>
        <p:spPr>
          <a:xfrm>
            <a:off x="1865566" y="2103850"/>
            <a:ext cx="8546499" cy="3044104"/>
          </a:xfrm>
          <a:prstGeom prst="roundRect">
            <a:avLst>
              <a:gd name="adj" fmla="val 0"/>
            </a:avLst>
          </a:prstGeom>
          <a:solidFill>
            <a:srgbClr val="3B6DCC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r>
              <a:rPr lang="zh-CN" altLang="en-US" sz="1600" b="1" dirty="0">
                <a:latin typeface="Lucida Console" panose="020B0609040504020204" pitchFamily="49" charset="0"/>
                <a:ea typeface="微软雅黑" panose="020B0503020204020204" pitchFamily="34" charset="-122"/>
              </a:rPr>
              <a:t>应用</a:t>
            </a:r>
            <a:endParaRPr lang="en-US" altLang="zh-CN" sz="1600" b="1" dirty="0">
              <a:latin typeface="Lucida Console" panose="020B0609040504020204" pitchFamily="49" charset="0"/>
              <a:ea typeface="微软雅黑" panose="020B0503020204020204" pitchFamily="34" charset="-122"/>
            </a:endParaRPr>
          </a:p>
          <a:p>
            <a:r>
              <a:rPr lang="zh-CN" altLang="en-US" sz="1600" b="1" dirty="0">
                <a:latin typeface="Lucida Console" panose="020B0609040504020204" pitchFamily="49" charset="0"/>
                <a:ea typeface="微软雅黑" panose="020B0503020204020204" pitchFamily="34" charset="-122"/>
              </a:rPr>
              <a:t>系统</a:t>
            </a:r>
          </a:p>
        </p:txBody>
      </p:sp>
      <p:sp>
        <p:nvSpPr>
          <p:cNvPr id="3" name="圆角矩形 65">
            <a:extLst>
              <a:ext uri="{FF2B5EF4-FFF2-40B4-BE49-F238E27FC236}">
                <a16:creationId xmlns="" xmlns:a16="http://schemas.microsoft.com/office/drawing/2014/main" id="{5DA70592-7B3F-43FD-B5B7-7F82555CE59E}"/>
              </a:ext>
            </a:extLst>
          </p:cNvPr>
          <p:cNvSpPr>
            <a:spLocks noChangeAspect="1"/>
          </p:cNvSpPr>
          <p:nvPr/>
        </p:nvSpPr>
        <p:spPr>
          <a:xfrm>
            <a:off x="1865567" y="5778447"/>
            <a:ext cx="8546498" cy="939062"/>
          </a:xfrm>
          <a:prstGeom prst="roundRect">
            <a:avLst>
              <a:gd name="adj" fmla="val 0"/>
            </a:avLst>
          </a:prstGeom>
          <a:solidFill>
            <a:srgbClr val="F0AB00"/>
          </a:solidFill>
          <a:ln>
            <a:noFill/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b="1" dirty="0">
                <a:latin typeface="Lucida Console" panose="020B0609040504020204" pitchFamily="49" charset="0"/>
                <a:ea typeface="微软雅黑" panose="020B0503020204020204" pitchFamily="34" charset="-122"/>
              </a:rPr>
              <a:t>数据库</a:t>
            </a:r>
          </a:p>
        </p:txBody>
      </p:sp>
      <p:sp>
        <p:nvSpPr>
          <p:cNvPr id="4" name="流程图: 磁盘 3">
            <a:extLst>
              <a:ext uri="{FF2B5EF4-FFF2-40B4-BE49-F238E27FC236}">
                <a16:creationId xmlns="" xmlns:a16="http://schemas.microsoft.com/office/drawing/2014/main" id="{0C8A3F3F-EDE7-4C48-9721-B0C7388B4B0F}"/>
              </a:ext>
            </a:extLst>
          </p:cNvPr>
          <p:cNvSpPr>
            <a:spLocks noChangeAspect="1"/>
          </p:cNvSpPr>
          <p:nvPr/>
        </p:nvSpPr>
        <p:spPr>
          <a:xfrm>
            <a:off x="2782838" y="5942251"/>
            <a:ext cx="7291640" cy="705807"/>
          </a:xfrm>
          <a:prstGeom prst="flowChartMagneticDisk">
            <a:avLst/>
          </a:prstGeom>
          <a:solidFill>
            <a:srgbClr val="FFFFFF">
              <a:alpha val="40000"/>
            </a:srgbClr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400" dirty="0">
              <a:solidFill>
                <a:srgbClr val="F7822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AC0E9AD7-D968-4128-822A-A57728DF2DDE}"/>
              </a:ext>
            </a:extLst>
          </p:cNvPr>
          <p:cNvSpPr>
            <a:spLocks noChangeAspect="1"/>
          </p:cNvSpPr>
          <p:nvPr/>
        </p:nvSpPr>
        <p:spPr>
          <a:xfrm>
            <a:off x="2782838" y="2279230"/>
            <a:ext cx="7291640" cy="2724592"/>
          </a:xfrm>
          <a:prstGeom prst="rect">
            <a:avLst/>
          </a:prstGeom>
          <a:solidFill>
            <a:srgbClr val="FFFFFF">
              <a:alpha val="20000"/>
            </a:srgbClr>
          </a:solidFill>
          <a:ln w="6350">
            <a:solidFill>
              <a:schemeClr val="bg1"/>
            </a:solidFill>
            <a:prstDash val="dash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68580" tIns="34290" rIns="68580" bIns="34290" rtlCol="0" anchor="t"/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Java</a:t>
            </a:r>
            <a:r>
              <a:rPr lang="zh-CN" altLang="en-US" sz="2000" b="1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应用</a:t>
            </a:r>
            <a:endParaRPr lang="en-US" altLang="zh-CN" sz="2000" b="1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F5F11CE9-2195-40FF-ADD9-65E462A9C5F1}"/>
              </a:ext>
            </a:extLst>
          </p:cNvPr>
          <p:cNvSpPr>
            <a:spLocks noChangeAspect="1"/>
          </p:cNvSpPr>
          <p:nvPr/>
        </p:nvSpPr>
        <p:spPr>
          <a:xfrm>
            <a:off x="2933662" y="2746340"/>
            <a:ext cx="6960701" cy="403140"/>
          </a:xfrm>
          <a:prstGeom prst="rect">
            <a:avLst/>
          </a:prstGeom>
          <a:solidFill>
            <a:srgbClr val="4E6E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业务逻辑</a:t>
            </a:r>
          </a:p>
        </p:txBody>
      </p:sp>
      <p:sp>
        <p:nvSpPr>
          <p:cNvPr id="8" name="流程图: 多文档 7">
            <a:extLst>
              <a:ext uri="{FF2B5EF4-FFF2-40B4-BE49-F238E27FC236}">
                <a16:creationId xmlns="" xmlns:a16="http://schemas.microsoft.com/office/drawing/2014/main" id="{92FE5FB6-1669-49ED-9F3A-C8BD55697B1C}"/>
              </a:ext>
            </a:extLst>
          </p:cNvPr>
          <p:cNvSpPr>
            <a:spLocks noChangeAspect="1"/>
          </p:cNvSpPr>
          <p:nvPr/>
        </p:nvSpPr>
        <p:spPr>
          <a:xfrm>
            <a:off x="3528999" y="6197763"/>
            <a:ext cx="1242437" cy="385439"/>
          </a:xfrm>
          <a:prstGeom prst="flowChartMultidocument">
            <a:avLst/>
          </a:prstGeom>
          <a:solidFill>
            <a:srgbClr val="000000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业务实时表</a:t>
            </a:r>
            <a:r>
              <a:rPr lang="en-US" altLang="zh-CN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4BDD0977-11CD-46DC-A1AE-233F00CE66F4}"/>
              </a:ext>
            </a:extLst>
          </p:cNvPr>
          <p:cNvSpPr>
            <a:spLocks noChangeAspect="1"/>
          </p:cNvSpPr>
          <p:nvPr/>
        </p:nvSpPr>
        <p:spPr>
          <a:xfrm>
            <a:off x="2933662" y="3262692"/>
            <a:ext cx="6960701" cy="434375"/>
          </a:xfrm>
          <a:prstGeom prst="rect">
            <a:avLst/>
          </a:prstGeom>
          <a:solidFill>
            <a:srgbClr val="000000">
              <a:alpha val="20000"/>
            </a:srgb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跨源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混合计算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[</a:t>
            </a:r>
            <a:r>
              <a:rPr lang="zh-CN" altLang="en-US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r>
              <a:rPr lang="zh-CN" altLang="en-US" sz="18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算器</a:t>
            </a:r>
            <a:r>
              <a:rPr lang="en-US" altLang="zh-CN" sz="1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]</a:t>
            </a:r>
            <a:endParaRPr lang="zh-CN" altLang="en-US" sz="18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" name="圆角矩形 53">
            <a:extLst>
              <a:ext uri="{FF2B5EF4-FFF2-40B4-BE49-F238E27FC236}">
                <a16:creationId xmlns="" xmlns:a16="http://schemas.microsoft.com/office/drawing/2014/main" id="{409D4A10-E7A7-47EB-81CA-0807C1C3BCD7}"/>
              </a:ext>
            </a:extLst>
          </p:cNvPr>
          <p:cNvSpPr/>
          <p:nvPr/>
        </p:nvSpPr>
        <p:spPr>
          <a:xfrm>
            <a:off x="2933662" y="4234980"/>
            <a:ext cx="6960701" cy="633159"/>
          </a:xfrm>
          <a:prstGeom prst="roundRect">
            <a:avLst>
              <a:gd name="adj" fmla="val 0"/>
            </a:avLst>
          </a:prstGeom>
          <a:solidFill>
            <a:srgbClr val="000000">
              <a:alpha val="20000"/>
            </a:srgbClr>
          </a:solidFill>
          <a:ln w="12700">
            <a:noFill/>
            <a:prstDash val="dash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系统</a:t>
            </a:r>
            <a:endParaRPr lang="en-US" altLang="zh-CN" sz="14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流程图: 多文档 12">
            <a:extLst>
              <a:ext uri="{FF2B5EF4-FFF2-40B4-BE49-F238E27FC236}">
                <a16:creationId xmlns="" xmlns:a16="http://schemas.microsoft.com/office/drawing/2014/main" id="{99D83E55-36F3-43BA-BECA-5AC4AF663271}"/>
              </a:ext>
            </a:extLst>
          </p:cNvPr>
          <p:cNvSpPr>
            <a:spLocks noChangeAspect="1"/>
          </p:cNvSpPr>
          <p:nvPr/>
        </p:nvSpPr>
        <p:spPr>
          <a:xfrm>
            <a:off x="4157035" y="4404078"/>
            <a:ext cx="1051784" cy="339590"/>
          </a:xfrm>
          <a:prstGeom prst="flowChartMultidocumen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历史数据</a:t>
            </a:r>
            <a:r>
              <a:rPr lang="en-US" altLang="zh-CN" sz="11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1</a:t>
            </a:r>
            <a:endParaRPr lang="zh-CN" altLang="en-US" sz="1100" dirty="0">
              <a:solidFill>
                <a:srgbClr val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4" name="流程图: 多文档 13">
            <a:extLst>
              <a:ext uri="{FF2B5EF4-FFF2-40B4-BE49-F238E27FC236}">
                <a16:creationId xmlns="" xmlns:a16="http://schemas.microsoft.com/office/drawing/2014/main" id="{3DF72C82-5FD4-4F18-8867-4DA18B77C6BA}"/>
              </a:ext>
            </a:extLst>
          </p:cNvPr>
          <p:cNvSpPr>
            <a:spLocks noChangeAspect="1"/>
          </p:cNvSpPr>
          <p:nvPr/>
        </p:nvSpPr>
        <p:spPr>
          <a:xfrm>
            <a:off x="5621968" y="4404078"/>
            <a:ext cx="1003501" cy="339590"/>
          </a:xfrm>
          <a:prstGeom prst="flowChartMultidocumen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1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历史数据</a:t>
            </a:r>
            <a:r>
              <a:rPr lang="en-US" altLang="zh-CN" sz="11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2</a:t>
            </a:r>
            <a:endParaRPr lang="zh-CN" altLang="en-US" sz="1100" dirty="0">
              <a:solidFill>
                <a:srgbClr val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6" name="流程图: 多文档 15">
            <a:extLst>
              <a:ext uri="{FF2B5EF4-FFF2-40B4-BE49-F238E27FC236}">
                <a16:creationId xmlns="" xmlns:a16="http://schemas.microsoft.com/office/drawing/2014/main" id="{C3B45C61-75EE-4550-9B9B-41E2F1A366A2}"/>
              </a:ext>
            </a:extLst>
          </p:cNvPr>
          <p:cNvSpPr>
            <a:spLocks noChangeAspect="1"/>
          </p:cNvSpPr>
          <p:nvPr/>
        </p:nvSpPr>
        <p:spPr>
          <a:xfrm>
            <a:off x="8605527" y="4392820"/>
            <a:ext cx="1089744" cy="362107"/>
          </a:xfrm>
          <a:prstGeom prst="flowChartMultidocumen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历史数据</a:t>
            </a:r>
            <a:r>
              <a:rPr lang="en-US" altLang="zh-CN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N</a:t>
            </a:r>
            <a:endParaRPr lang="zh-CN" altLang="en-US" sz="1200" dirty="0">
              <a:solidFill>
                <a:srgbClr val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7" name="流程图: 多文档 16">
            <a:extLst>
              <a:ext uri="{FF2B5EF4-FFF2-40B4-BE49-F238E27FC236}">
                <a16:creationId xmlns="" xmlns:a16="http://schemas.microsoft.com/office/drawing/2014/main" id="{CBBECE00-BA73-474A-A2AF-E59B09488CFB}"/>
              </a:ext>
            </a:extLst>
          </p:cNvPr>
          <p:cNvSpPr>
            <a:spLocks noChangeAspect="1"/>
          </p:cNvSpPr>
          <p:nvPr/>
        </p:nvSpPr>
        <p:spPr>
          <a:xfrm>
            <a:off x="7038618" y="4392820"/>
            <a:ext cx="1153760" cy="362107"/>
          </a:xfrm>
          <a:prstGeom prst="flowChartMultidocument">
            <a:avLst/>
          </a:prstGeom>
          <a:solidFill>
            <a:srgbClr val="FFFFFF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历史数据</a:t>
            </a:r>
            <a:r>
              <a:rPr lang="en-US" altLang="zh-CN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3</a:t>
            </a:r>
            <a:endParaRPr lang="zh-CN" altLang="en-US" sz="1200" dirty="0">
              <a:solidFill>
                <a:srgbClr val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cxnSp>
        <p:nvCxnSpPr>
          <p:cNvPr id="18" name="直接箭头连接符 17">
            <a:extLst>
              <a:ext uri="{FF2B5EF4-FFF2-40B4-BE49-F238E27FC236}">
                <a16:creationId xmlns="" xmlns:a16="http://schemas.microsoft.com/office/drawing/2014/main" id="{0B49CB00-1AD7-4506-922E-D3B9B4D608DE}"/>
              </a:ext>
            </a:extLst>
          </p:cNvPr>
          <p:cNvCxnSpPr/>
          <p:nvPr/>
        </p:nvCxnSpPr>
        <p:spPr>
          <a:xfrm flipV="1">
            <a:off x="5123712" y="4914447"/>
            <a:ext cx="0" cy="864000"/>
          </a:xfrm>
          <a:prstGeom prst="straightConnector1">
            <a:avLst/>
          </a:prstGeom>
          <a:ln w="76200">
            <a:solidFill>
              <a:srgbClr val="F3B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矩形 18">
            <a:extLst>
              <a:ext uri="{FF2B5EF4-FFF2-40B4-BE49-F238E27FC236}">
                <a16:creationId xmlns="" xmlns:a16="http://schemas.microsoft.com/office/drawing/2014/main" id="{4FCD1F49-EBBA-4EC3-B68C-38ECFBBEB88D}"/>
              </a:ext>
            </a:extLst>
          </p:cNvPr>
          <p:cNvSpPr/>
          <p:nvPr/>
        </p:nvSpPr>
        <p:spPr>
          <a:xfrm rot="16200000">
            <a:off x="4274430" y="4817646"/>
            <a:ext cx="281496" cy="1280008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00B0F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400" b="1" dirty="0">
                <a:solidFill>
                  <a:srgbClr val="00B0F0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定时缓存</a:t>
            </a:r>
          </a:p>
        </p:txBody>
      </p:sp>
      <p:cxnSp>
        <p:nvCxnSpPr>
          <p:cNvPr id="22" name="直接箭头连接符 21">
            <a:extLst>
              <a:ext uri="{FF2B5EF4-FFF2-40B4-BE49-F238E27FC236}">
                <a16:creationId xmlns="" xmlns:a16="http://schemas.microsoft.com/office/drawing/2014/main" id="{6495742E-6F66-4F55-BB15-95FFADE5A701}"/>
              </a:ext>
            </a:extLst>
          </p:cNvPr>
          <p:cNvCxnSpPr>
            <a:cxnSpLocks/>
          </p:cNvCxnSpPr>
          <p:nvPr/>
        </p:nvCxnSpPr>
        <p:spPr>
          <a:xfrm flipH="1" flipV="1">
            <a:off x="6839526" y="3711864"/>
            <a:ext cx="4280" cy="2118974"/>
          </a:xfrm>
          <a:prstGeom prst="straightConnector1">
            <a:avLst/>
          </a:prstGeom>
          <a:ln w="76200">
            <a:solidFill>
              <a:srgbClr val="F3B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矩形 22">
            <a:extLst>
              <a:ext uri="{FF2B5EF4-FFF2-40B4-BE49-F238E27FC236}">
                <a16:creationId xmlns="" xmlns:a16="http://schemas.microsoft.com/office/drawing/2014/main" id="{7D9CAABA-701A-46A1-97E2-15FCD44C253C}"/>
              </a:ext>
            </a:extLst>
          </p:cNvPr>
          <p:cNvSpPr/>
          <p:nvPr/>
        </p:nvSpPr>
        <p:spPr>
          <a:xfrm rot="16200000">
            <a:off x="7363416" y="4836358"/>
            <a:ext cx="291785" cy="118462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3B6D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400" b="1" dirty="0">
                <a:solidFill>
                  <a:srgbClr val="3B6DCC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取实时数据</a:t>
            </a:r>
          </a:p>
        </p:txBody>
      </p:sp>
      <p:sp>
        <p:nvSpPr>
          <p:cNvPr id="26" name="圆角矩形 25"/>
          <p:cNvSpPr/>
          <p:nvPr/>
        </p:nvSpPr>
        <p:spPr>
          <a:xfrm>
            <a:off x="767895" y="1081004"/>
            <a:ext cx="10727912" cy="74531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历史数据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T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用简表（量大用组表）存放，实时数据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0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用生产数据库存放，将二者实时混合计算，可实现高性能全量数据查询，同时节省宝贵的生产库资源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27" name="流程图: 多文档 26">
            <a:extLst>
              <a:ext uri="{FF2B5EF4-FFF2-40B4-BE49-F238E27FC236}">
                <a16:creationId xmlns="" xmlns:a16="http://schemas.microsoft.com/office/drawing/2014/main" id="{92FE5FB6-1669-49ED-9F3A-C8BD55697B1C}"/>
              </a:ext>
            </a:extLst>
          </p:cNvPr>
          <p:cNvSpPr>
            <a:spLocks noChangeAspect="1"/>
          </p:cNvSpPr>
          <p:nvPr/>
        </p:nvSpPr>
        <p:spPr>
          <a:xfrm>
            <a:off x="5688707" y="6216311"/>
            <a:ext cx="1242437" cy="385439"/>
          </a:xfrm>
          <a:prstGeom prst="flowChartMultidocument">
            <a:avLst/>
          </a:prstGeom>
          <a:solidFill>
            <a:srgbClr val="000000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业务实时表</a:t>
            </a:r>
            <a:r>
              <a:rPr lang="en-US" altLang="zh-CN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1</a:t>
            </a:r>
          </a:p>
        </p:txBody>
      </p:sp>
      <p:sp>
        <p:nvSpPr>
          <p:cNvPr id="28" name="流程图: 多文档 27">
            <a:extLst>
              <a:ext uri="{FF2B5EF4-FFF2-40B4-BE49-F238E27FC236}">
                <a16:creationId xmlns="" xmlns:a16="http://schemas.microsoft.com/office/drawing/2014/main" id="{92FE5FB6-1669-49ED-9F3A-C8BD55697B1C}"/>
              </a:ext>
            </a:extLst>
          </p:cNvPr>
          <p:cNvSpPr>
            <a:spLocks noChangeAspect="1"/>
          </p:cNvSpPr>
          <p:nvPr/>
        </p:nvSpPr>
        <p:spPr>
          <a:xfrm>
            <a:off x="7952642" y="6197763"/>
            <a:ext cx="1242437" cy="385439"/>
          </a:xfrm>
          <a:prstGeom prst="flowChartMultidocument">
            <a:avLst/>
          </a:prstGeom>
          <a:solidFill>
            <a:srgbClr val="000000">
              <a:alpha val="20000"/>
            </a:srgbClr>
          </a:solidFill>
          <a:ln w="12700">
            <a:solidFill>
              <a:srgbClr val="FBF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r>
              <a:rPr lang="zh-CN" altLang="en-US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业务实时表</a:t>
            </a:r>
            <a:r>
              <a:rPr lang="en-US" altLang="zh-CN" sz="1200" dirty="0">
                <a:solidFill>
                  <a:srgbClr val="FFFFFF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1</a:t>
            </a:r>
          </a:p>
        </p:txBody>
      </p:sp>
      <p:cxnSp>
        <p:nvCxnSpPr>
          <p:cNvPr id="29" name="直接箭头连接符 28">
            <a:extLst>
              <a:ext uri="{FF2B5EF4-FFF2-40B4-BE49-F238E27FC236}">
                <a16:creationId xmlns="" xmlns:a16="http://schemas.microsoft.com/office/drawing/2014/main" id="{0B49CB00-1AD7-4506-922E-D3B9B4D608DE}"/>
              </a:ext>
            </a:extLst>
          </p:cNvPr>
          <p:cNvCxnSpPr>
            <a:cxnSpLocks/>
          </p:cNvCxnSpPr>
          <p:nvPr/>
        </p:nvCxnSpPr>
        <p:spPr>
          <a:xfrm flipV="1">
            <a:off x="5543836" y="3711864"/>
            <a:ext cx="0" cy="507749"/>
          </a:xfrm>
          <a:prstGeom prst="straightConnector1">
            <a:avLst/>
          </a:prstGeom>
          <a:ln w="76200">
            <a:solidFill>
              <a:srgbClr val="F3BC33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7D9CAABA-701A-46A1-97E2-15FCD44C253C}"/>
              </a:ext>
            </a:extLst>
          </p:cNvPr>
          <p:cNvSpPr/>
          <p:nvPr/>
        </p:nvSpPr>
        <p:spPr>
          <a:xfrm rot="16200000">
            <a:off x="4726456" y="3441067"/>
            <a:ext cx="291785" cy="1184626"/>
          </a:xfrm>
          <a:prstGeom prst="rect">
            <a:avLst/>
          </a:prstGeom>
          <a:solidFill>
            <a:srgbClr val="FFFFFF">
              <a:alpha val="60000"/>
            </a:srgbClr>
          </a:solidFill>
          <a:ln w="12700">
            <a:solidFill>
              <a:srgbClr val="3B6DCC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rtlCol="0" anchor="ctr"/>
          <a:lstStyle/>
          <a:p>
            <a:pPr algn="ctr"/>
            <a:r>
              <a:rPr lang="zh-CN" altLang="en-US" sz="1400" b="1" dirty="0">
                <a:solidFill>
                  <a:srgbClr val="3B6DCC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取历史数据</a:t>
            </a:r>
          </a:p>
        </p:txBody>
      </p:sp>
      <p:sp>
        <p:nvSpPr>
          <p:cNvPr id="9" name="标题 8">
            <a:extLst>
              <a:ext uri="{FF2B5EF4-FFF2-40B4-BE49-F238E27FC236}">
                <a16:creationId xmlns="" xmlns:a16="http://schemas.microsoft.com/office/drawing/2014/main" id="{D0681E53-46D8-48AE-B3F3-B5DD93444D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T+0</a:t>
            </a:r>
            <a:r>
              <a:rPr lang="zh-CN" altLang="en-US" dirty="0"/>
              <a:t>混算</a:t>
            </a:r>
          </a:p>
        </p:txBody>
      </p:sp>
    </p:spTree>
    <p:extLst>
      <p:ext uri="{BB962C8B-B14F-4D97-AF65-F5344CB8AC3E}">
        <p14:creationId xmlns:p14="http://schemas.microsoft.com/office/powerpoint/2010/main" val="3647588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>
            <a:extLst>
              <a:ext uri="{FF2B5EF4-FFF2-40B4-BE49-F238E27FC236}">
                <a16:creationId xmlns="" xmlns:a16="http://schemas.microsoft.com/office/drawing/2014/main" id="{6738FEEF-5A1E-44E1-9C7B-BFD0BB188F52}"/>
              </a:ext>
            </a:extLst>
          </p:cNvPr>
          <p:cNvGrpSpPr/>
          <p:nvPr/>
        </p:nvGrpSpPr>
        <p:grpSpPr>
          <a:xfrm>
            <a:off x="838622" y="1803235"/>
            <a:ext cx="4482475" cy="2792146"/>
            <a:chOff x="-3825912" y="1773576"/>
            <a:chExt cx="4482475" cy="2792146"/>
          </a:xfrm>
        </p:grpSpPr>
        <p:grpSp>
          <p:nvGrpSpPr>
            <p:cNvPr id="86" name="组合 85">
              <a:extLst>
                <a:ext uri="{FF2B5EF4-FFF2-40B4-BE49-F238E27FC236}">
                  <a16:creationId xmlns="" xmlns:a16="http://schemas.microsoft.com/office/drawing/2014/main" id="{6B4CB875-B002-4A20-B43B-8BB3D29E3DD6}"/>
                </a:ext>
              </a:extLst>
            </p:cNvPr>
            <p:cNvGrpSpPr/>
            <p:nvPr/>
          </p:nvGrpSpPr>
          <p:grpSpPr>
            <a:xfrm>
              <a:off x="-3825912" y="1773576"/>
              <a:ext cx="4482475" cy="2792146"/>
              <a:chOff x="11689253" y="2353078"/>
              <a:chExt cx="4482475" cy="2792146"/>
            </a:xfrm>
          </p:grpSpPr>
          <p:sp>
            <p:nvSpPr>
              <p:cNvPr id="87" name="矩形 86">
                <a:extLst>
                  <a:ext uri="{FF2B5EF4-FFF2-40B4-BE49-F238E27FC236}">
                    <a16:creationId xmlns="" xmlns:a16="http://schemas.microsoft.com/office/drawing/2014/main" id="{75C26117-C16E-4295-8721-16D5AB68BC7C}"/>
                  </a:ext>
                </a:extLst>
              </p:cNvPr>
              <p:cNvSpPr/>
              <p:nvPr/>
            </p:nvSpPr>
            <p:spPr>
              <a:xfrm>
                <a:off x="11689253" y="2353078"/>
                <a:ext cx="4482475" cy="1483662"/>
              </a:xfrm>
              <a:prstGeom prst="rect">
                <a:avLst/>
              </a:prstGeom>
              <a:solidFill>
                <a:srgbClr val="468BFC"/>
              </a:solidFill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200">
                  <a:spcAft>
                    <a:spcPct val="35000"/>
                  </a:spcAft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矩形 87">
                <a:extLst>
                  <a:ext uri="{FF2B5EF4-FFF2-40B4-BE49-F238E27FC236}">
                    <a16:creationId xmlns="" xmlns:a16="http://schemas.microsoft.com/office/drawing/2014/main" id="{0BA96C9D-3DB7-4909-9218-9F28D076889D}"/>
                  </a:ext>
                </a:extLst>
              </p:cNvPr>
              <p:cNvSpPr/>
              <p:nvPr/>
            </p:nvSpPr>
            <p:spPr>
              <a:xfrm>
                <a:off x="11689253" y="3840652"/>
                <a:ext cx="4482475" cy="1304572"/>
              </a:xfrm>
              <a:prstGeom prst="rect">
                <a:avLst/>
              </a:prstGeom>
              <a:solidFill>
                <a:srgbClr val="2966D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1800" b="1" dirty="0">
                    <a:solidFill>
                      <a:schemeClr val="lt1"/>
                    </a:solidFill>
                  </a:rPr>
                  <a:t> </a:t>
                </a:r>
                <a:endParaRPr lang="zh-CN" altLang="en-US" sz="18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89" name="矩形 88">
                <a:extLst>
                  <a:ext uri="{FF2B5EF4-FFF2-40B4-BE49-F238E27FC236}">
                    <a16:creationId xmlns="" xmlns:a16="http://schemas.microsoft.com/office/drawing/2014/main" id="{C4848670-D8C8-4875-87B1-C5579596FF62}"/>
                  </a:ext>
                </a:extLst>
              </p:cNvPr>
              <p:cNvSpPr/>
              <p:nvPr/>
            </p:nvSpPr>
            <p:spPr>
              <a:xfrm>
                <a:off x="12715809" y="2416956"/>
                <a:ext cx="1381103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桌面应用</a:t>
                </a:r>
              </a:p>
            </p:txBody>
          </p:sp>
          <p:sp>
            <p:nvSpPr>
              <p:cNvPr id="90" name="矩形 89">
                <a:extLst>
                  <a:ext uri="{FF2B5EF4-FFF2-40B4-BE49-F238E27FC236}">
                    <a16:creationId xmlns="" xmlns:a16="http://schemas.microsoft.com/office/drawing/2014/main" id="{EDBB5CF2-17C9-4A1B-A7D5-E289E82F8722}"/>
                  </a:ext>
                </a:extLst>
              </p:cNvPr>
              <p:cNvSpPr/>
              <p:nvPr/>
            </p:nvSpPr>
            <p:spPr>
              <a:xfrm>
                <a:off x="11782691" y="4000565"/>
                <a:ext cx="4287943" cy="5454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业务逻辑</a:t>
                </a:r>
              </a:p>
            </p:txBody>
          </p:sp>
          <p:sp>
            <p:nvSpPr>
              <p:cNvPr id="92" name="矩形 91">
                <a:extLst>
                  <a:ext uri="{FF2B5EF4-FFF2-40B4-BE49-F238E27FC236}">
                    <a16:creationId xmlns="" xmlns:a16="http://schemas.microsoft.com/office/drawing/2014/main" id="{8B951D4D-5305-47B8-B72B-6046D6F548E1}"/>
                  </a:ext>
                </a:extLst>
              </p:cNvPr>
              <p:cNvSpPr/>
              <p:nvPr/>
            </p:nvSpPr>
            <p:spPr>
              <a:xfrm>
                <a:off x="12735725" y="4109771"/>
                <a:ext cx="3228135" cy="344551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脚本文件</a:t>
                </a:r>
              </a:p>
            </p:txBody>
          </p:sp>
          <p:sp>
            <p:nvSpPr>
              <p:cNvPr id="93" name="矩形 92">
                <a:extLst>
                  <a:ext uri="{FF2B5EF4-FFF2-40B4-BE49-F238E27FC236}">
                    <a16:creationId xmlns="" xmlns:a16="http://schemas.microsoft.com/office/drawing/2014/main" id="{C57FC2EC-5004-4EF0-A9AE-1D167D7E3507}"/>
                  </a:ext>
                </a:extLst>
              </p:cNvPr>
              <p:cNvSpPr/>
              <p:nvPr/>
            </p:nvSpPr>
            <p:spPr>
              <a:xfrm>
                <a:off x="11780143" y="4652630"/>
                <a:ext cx="4290491" cy="38840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取数接口</a:t>
                </a:r>
              </a:p>
            </p:txBody>
          </p:sp>
          <p:sp>
            <p:nvSpPr>
              <p:cNvPr id="94" name="矩形 93">
                <a:extLst>
                  <a:ext uri="{FF2B5EF4-FFF2-40B4-BE49-F238E27FC236}">
                    <a16:creationId xmlns="" xmlns:a16="http://schemas.microsoft.com/office/drawing/2014/main" id="{E6745559-A36B-4654-8D66-B867A397B898}"/>
                  </a:ext>
                </a:extLst>
              </p:cNvPr>
              <p:cNvSpPr/>
              <p:nvPr/>
            </p:nvSpPr>
            <p:spPr>
              <a:xfrm>
                <a:off x="12735726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endParaRPr lang="zh-CN" altLang="en-US" sz="1400" dirty="0"/>
              </a:p>
            </p:txBody>
          </p:sp>
          <p:sp>
            <p:nvSpPr>
              <p:cNvPr id="95" name="矩形 94">
                <a:extLst>
                  <a:ext uri="{FF2B5EF4-FFF2-40B4-BE49-F238E27FC236}">
                    <a16:creationId xmlns="" xmlns:a16="http://schemas.microsoft.com/office/drawing/2014/main" id="{1CD47669-610C-4E6E-AC82-E74EF3FADCC5}"/>
                  </a:ext>
                </a:extLst>
              </p:cNvPr>
              <p:cNvSpPr/>
              <p:nvPr/>
            </p:nvSpPr>
            <p:spPr>
              <a:xfrm>
                <a:off x="14725635" y="2413357"/>
                <a:ext cx="1381103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 Web</a:t>
                </a:r>
                <a:r>
                  <a:rPr lang="zh-CN" altLang="en-US" sz="1400" dirty="0"/>
                  <a:t>应用</a:t>
                </a:r>
              </a:p>
            </p:txBody>
          </p:sp>
          <p:sp>
            <p:nvSpPr>
              <p:cNvPr id="96" name="矩形 95">
                <a:extLst>
                  <a:ext uri="{FF2B5EF4-FFF2-40B4-BE49-F238E27FC236}">
                    <a16:creationId xmlns="" xmlns:a16="http://schemas.microsoft.com/office/drawing/2014/main" id="{06D0F0AB-43A2-4FA4-BB70-007A30791A28}"/>
                  </a:ext>
                </a:extLst>
              </p:cNvPr>
              <p:cNvSpPr/>
              <p:nvPr/>
            </p:nvSpPr>
            <p:spPr>
              <a:xfrm>
                <a:off x="11782691" y="3303731"/>
                <a:ext cx="4324047" cy="4432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查询接口</a:t>
                </a:r>
              </a:p>
            </p:txBody>
          </p:sp>
          <p:sp>
            <p:nvSpPr>
              <p:cNvPr id="97" name="矩形 96">
                <a:extLst>
                  <a:ext uri="{FF2B5EF4-FFF2-40B4-BE49-F238E27FC236}">
                    <a16:creationId xmlns="" xmlns:a16="http://schemas.microsoft.com/office/drawing/2014/main" id="{A1777CE9-2B55-4F58-BF61-5058FFBDB1F5}"/>
                  </a:ext>
                </a:extLst>
              </p:cNvPr>
              <p:cNvSpPr/>
              <p:nvPr/>
            </p:nvSpPr>
            <p:spPr>
              <a:xfrm>
                <a:off x="12741483" y="3386204"/>
                <a:ext cx="3222378" cy="2635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嵌入式</a:t>
                </a:r>
                <a:r>
                  <a:rPr lang="en-US" altLang="zh-CN" sz="1400" dirty="0"/>
                  <a:t>JDBC</a:t>
                </a:r>
                <a:r>
                  <a:rPr lang="zh-CN" altLang="en-US" sz="1400" dirty="0"/>
                  <a:t>驱动</a:t>
                </a:r>
              </a:p>
            </p:txBody>
          </p:sp>
          <p:sp>
            <p:nvSpPr>
              <p:cNvPr id="98" name="矩形 97">
                <a:extLst>
                  <a:ext uri="{FF2B5EF4-FFF2-40B4-BE49-F238E27FC236}">
                    <a16:creationId xmlns="" xmlns:a16="http://schemas.microsoft.com/office/drawing/2014/main" id="{8E44389A-05FC-40EE-9D71-12A19FCC8F76}"/>
                  </a:ext>
                </a:extLst>
              </p:cNvPr>
              <p:cNvSpPr/>
              <p:nvPr/>
            </p:nvSpPr>
            <p:spPr>
              <a:xfrm>
                <a:off x="12715808" y="2871177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99" name="矩形 98">
                <a:extLst>
                  <a:ext uri="{FF2B5EF4-FFF2-40B4-BE49-F238E27FC236}">
                    <a16:creationId xmlns="" xmlns:a16="http://schemas.microsoft.com/office/drawing/2014/main" id="{EAF4A8B1-143A-4DFC-AB50-8A57B9F3D1D4}"/>
                  </a:ext>
                </a:extLst>
              </p:cNvPr>
              <p:cNvSpPr/>
              <p:nvPr/>
            </p:nvSpPr>
            <p:spPr>
              <a:xfrm>
                <a:off x="14725634" y="2874681"/>
                <a:ext cx="1381103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100" name="矩形 99">
                <a:extLst>
                  <a:ext uri="{FF2B5EF4-FFF2-40B4-BE49-F238E27FC236}">
                    <a16:creationId xmlns="" xmlns:a16="http://schemas.microsoft.com/office/drawing/2014/main" id="{3C8E3B06-D73C-43EB-BE0B-16CC4D863851}"/>
                  </a:ext>
                </a:extLst>
              </p:cNvPr>
              <p:cNvSpPr/>
              <p:nvPr/>
            </p:nvSpPr>
            <p:spPr>
              <a:xfrm>
                <a:off x="13850182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内置函数</a:t>
                </a: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="" xmlns:a16="http://schemas.microsoft.com/office/drawing/2014/main" id="{C183E60C-A1F5-4AF2-B411-76C696979C93}"/>
                  </a:ext>
                </a:extLst>
              </p:cNvPr>
              <p:cNvSpPr/>
              <p:nvPr/>
            </p:nvSpPr>
            <p:spPr>
              <a:xfrm>
                <a:off x="14964638" y="47099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外部库</a:t>
                </a:r>
              </a:p>
            </p:txBody>
          </p:sp>
          <p:cxnSp>
            <p:nvCxnSpPr>
              <p:cNvPr id="106" name="直接箭头连接符 105">
                <a:extLst>
                  <a:ext uri="{FF2B5EF4-FFF2-40B4-BE49-F238E27FC236}">
                    <a16:creationId xmlns="" xmlns:a16="http://schemas.microsoft.com/office/drawing/2014/main" id="{9EA1257F-FA10-427B-AC98-D0785831D9A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3396260" y="320870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直接箭头连接符 115">
                <a:extLst>
                  <a:ext uri="{FF2B5EF4-FFF2-40B4-BE49-F238E27FC236}">
                    <a16:creationId xmlns="" xmlns:a16="http://schemas.microsoft.com/office/drawing/2014/main" id="{D3553BE3-0101-451D-911F-06A0FD9A217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5416185" y="3214783"/>
                <a:ext cx="0" cy="894988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7" name="矩形 116">
                <a:extLst>
                  <a:ext uri="{FF2B5EF4-FFF2-40B4-BE49-F238E27FC236}">
                    <a16:creationId xmlns="" xmlns:a16="http://schemas.microsoft.com/office/drawing/2014/main" id="{48CC695F-9C10-4B24-AA3B-C6B1C0349B4E}"/>
                  </a:ext>
                </a:extLst>
              </p:cNvPr>
              <p:cNvSpPr/>
              <p:nvPr/>
            </p:nvSpPr>
            <p:spPr>
              <a:xfrm>
                <a:off x="15562902" y="3438545"/>
                <a:ext cx="313562" cy="14714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100" dirty="0">
                    <a:solidFill>
                      <a:srgbClr val="3161B0"/>
                    </a:solidFill>
                  </a:rPr>
                  <a:t>JAR</a:t>
                </a:r>
                <a:endParaRPr lang="zh-CN" altLang="en-US" sz="1100" dirty="0">
                  <a:solidFill>
                    <a:srgbClr val="3161B0"/>
                  </a:solidFill>
                </a:endParaRPr>
              </a:p>
            </p:txBody>
          </p:sp>
        </p:grpSp>
        <p:sp>
          <p:nvSpPr>
            <p:cNvPr id="2" name="卷形: 水平 1">
              <a:extLst>
                <a:ext uri="{FF2B5EF4-FFF2-40B4-BE49-F238E27FC236}">
                  <a16:creationId xmlns="" xmlns:a16="http://schemas.microsoft.com/office/drawing/2014/main" id="{E8F0009B-FB1E-4105-92E9-E86CBD8BDB6E}"/>
                </a:ext>
              </a:extLst>
            </p:cNvPr>
            <p:cNvSpPr/>
            <p:nvPr/>
          </p:nvSpPr>
          <p:spPr>
            <a:xfrm>
              <a:off x="-2286030" y="3565371"/>
              <a:ext cx="334249" cy="246992"/>
            </a:xfrm>
            <a:prstGeom prst="horizontalScroll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SPL</a:t>
              </a:r>
            </a:p>
          </p:txBody>
        </p:sp>
        <p:sp>
          <p:nvSpPr>
            <p:cNvPr id="115" name="卷形: 水平 114">
              <a:extLst>
                <a:ext uri="{FF2B5EF4-FFF2-40B4-BE49-F238E27FC236}">
                  <a16:creationId xmlns="" xmlns:a16="http://schemas.microsoft.com/office/drawing/2014/main" id="{3F8917F8-3224-4620-9B34-AB15AFAA062F}"/>
                </a:ext>
              </a:extLst>
            </p:cNvPr>
            <p:cNvSpPr/>
            <p:nvPr/>
          </p:nvSpPr>
          <p:spPr>
            <a:xfrm>
              <a:off x="-272554" y="3565371"/>
              <a:ext cx="334249" cy="246992"/>
            </a:xfrm>
            <a:prstGeom prst="horizontalScroll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zh-CN" sz="1000" dirty="0">
                  <a:latin typeface="微软雅黑" panose="020B0503020204020204" pitchFamily="34" charset="-122"/>
                  <a:ea typeface="微软雅黑" panose="020B0503020204020204" pitchFamily="34" charset="-122"/>
                </a:rPr>
                <a:t>SPL</a:t>
              </a:r>
            </a:p>
          </p:txBody>
        </p:sp>
      </p:grpSp>
      <p:sp>
        <p:nvSpPr>
          <p:cNvPr id="48" name="文本框 47"/>
          <p:cNvSpPr txBox="1"/>
          <p:nvPr/>
        </p:nvSpPr>
        <p:spPr>
          <a:xfrm>
            <a:off x="713338" y="5704152"/>
            <a:ext cx="10502776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说明：集算器部署、取数</a:t>
            </a:r>
            <a:r>
              <a:rPr lang="en-US" altLang="zh-CN" sz="1600" dirty="0"/>
              <a:t>JDBC</a:t>
            </a:r>
            <a:r>
              <a:rPr lang="zh-CN" altLang="en-US" sz="1600" dirty="0"/>
              <a:t>配置，请参考</a:t>
            </a:r>
            <a:r>
              <a:rPr lang="en-US" altLang="zh-CN" sz="1600" dirty="0">
                <a:hlinkClick r:id="rId3"/>
              </a:rPr>
              <a:t>http://doc.raqsoft.com.cn/esproc/tutorial/jdbcbushu.html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JAVA</a:t>
            </a:r>
            <a:r>
              <a:rPr lang="zh-CN" altLang="en-US" sz="1600" dirty="0"/>
              <a:t>调用集算器，请参考</a:t>
            </a:r>
            <a:r>
              <a:rPr lang="en-US" altLang="zh-CN" sz="1600" dirty="0">
                <a:hlinkClick r:id="rId4"/>
              </a:rPr>
              <a:t>http://doc.raqsoft.com.cn/esproc/tutorial/bjavady.html</a:t>
            </a:r>
            <a:endParaRPr lang="zh-CN" altLang="en-US" sz="1600" dirty="0"/>
          </a:p>
        </p:txBody>
      </p:sp>
      <p:sp>
        <p:nvSpPr>
          <p:cNvPr id="51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集成步骤</a:t>
            </a:r>
          </a:p>
        </p:txBody>
      </p:sp>
      <p:sp>
        <p:nvSpPr>
          <p:cNvPr id="55" name="圆角矩形 54"/>
          <p:cNvSpPr/>
          <p:nvPr/>
        </p:nvSpPr>
        <p:spPr>
          <a:xfrm>
            <a:off x="713338" y="986698"/>
            <a:ext cx="11230078" cy="630125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marL="342900" indent="-342900"/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应用集成集算器，并调用</a:t>
            </a:r>
            <a:r>
              <a:rPr lang="en-US" altLang="zh-CN" sz="20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2000" dirty="0">
                <a:solidFill>
                  <a:schemeClr val="tx1"/>
                </a:solidFill>
                <a:latin typeface="+mn-ea"/>
              </a:rPr>
              <a:t>脚本文件</a:t>
            </a:r>
            <a:endParaRPr lang="en-US" altLang="zh-CN" sz="20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8" name="线形标注 2 107"/>
          <p:cNvSpPr/>
          <p:nvPr/>
        </p:nvSpPr>
        <p:spPr>
          <a:xfrm>
            <a:off x="6332503" y="1618835"/>
            <a:ext cx="5184577" cy="983050"/>
          </a:xfrm>
          <a:prstGeom prst="borderCallout2">
            <a:avLst>
              <a:gd name="adj1" fmla="val 51705"/>
              <a:gd name="adj2" fmla="val -427"/>
              <a:gd name="adj3" fmla="val 65672"/>
              <a:gd name="adj4" fmla="val -7909"/>
              <a:gd name="adj5" fmla="val 90960"/>
              <a:gd name="adj6" fmla="val -21572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代码中执行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call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语句，通过集算器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调用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文件，集算器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解释执行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文件，并返回计算结果</a:t>
            </a:r>
          </a:p>
        </p:txBody>
      </p:sp>
      <p:sp>
        <p:nvSpPr>
          <p:cNvPr id="109" name="线形标注 2 108"/>
          <p:cNvSpPr/>
          <p:nvPr/>
        </p:nvSpPr>
        <p:spPr>
          <a:xfrm>
            <a:off x="6331759" y="4690265"/>
            <a:ext cx="5185322" cy="791915"/>
          </a:xfrm>
          <a:prstGeom prst="borderCallout2">
            <a:avLst>
              <a:gd name="adj1" fmla="val 51705"/>
              <a:gd name="adj2" fmla="val -427"/>
              <a:gd name="adj3" fmla="val -6432"/>
              <a:gd name="adj4" fmla="val -10358"/>
              <a:gd name="adj5" fmla="val -62414"/>
              <a:gd name="adj6" fmla="val -20959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raqsoftConfig.xml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中配置运行环境，如数据源（而不是集算器本身）的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驱动和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URL</a:t>
            </a:r>
            <a:endParaRPr lang="zh-CN" altLang="en-US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10" name="线形标注 2 109"/>
          <p:cNvSpPr/>
          <p:nvPr/>
        </p:nvSpPr>
        <p:spPr>
          <a:xfrm>
            <a:off x="6359956" y="3670540"/>
            <a:ext cx="5185322" cy="432247"/>
          </a:xfrm>
          <a:prstGeom prst="borderCallout2">
            <a:avLst>
              <a:gd name="adj1" fmla="val 51705"/>
              <a:gd name="adj2" fmla="val -427"/>
              <a:gd name="adj3" fmla="val 33273"/>
              <a:gd name="adj4" fmla="val -9369"/>
              <a:gd name="adj5" fmla="val 9916"/>
              <a:gd name="adj6" fmla="val -21568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文件中编写具体的业务算法，存储于文件系统。</a:t>
            </a:r>
            <a:endParaRPr lang="zh-CN" altLang="en-US" sz="1600" dirty="0">
              <a:latin typeface="+mn-ea"/>
            </a:endParaRPr>
          </a:p>
        </p:txBody>
      </p:sp>
      <p:sp>
        <p:nvSpPr>
          <p:cNvPr id="112" name="线形标注 2 111"/>
          <p:cNvSpPr/>
          <p:nvPr/>
        </p:nvSpPr>
        <p:spPr>
          <a:xfrm>
            <a:off x="6331759" y="2826329"/>
            <a:ext cx="5185322" cy="423603"/>
          </a:xfrm>
          <a:prstGeom prst="borderCallout2">
            <a:avLst>
              <a:gd name="adj1" fmla="val 51705"/>
              <a:gd name="adj2" fmla="val -427"/>
              <a:gd name="adj3" fmla="val 61363"/>
              <a:gd name="adj4" fmla="val -8152"/>
              <a:gd name="adj5" fmla="val 74501"/>
              <a:gd name="adj6" fmla="val -20871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应用中部署集算器驱动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jar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包</a:t>
            </a:r>
          </a:p>
          <a:p>
            <a:pPr>
              <a:lnSpc>
                <a:spcPct val="150000"/>
              </a:lnSpc>
            </a:pPr>
            <a:endParaRPr lang="zh-CN" altLang="zh-CN" sz="1600" kern="100" dirty="0">
              <a:solidFill>
                <a:schemeClr val="dk1"/>
              </a:solidFill>
              <a:latin typeface="+mn-ea"/>
              <a:cs typeface="Ebrima" panose="02000000000000000000" pitchFamily="2" charset="0"/>
            </a:endParaRPr>
          </a:p>
        </p:txBody>
      </p:sp>
      <p:grpSp>
        <p:nvGrpSpPr>
          <p:cNvPr id="66" name="组合 65">
            <a:extLst>
              <a:ext uri="{FF2B5EF4-FFF2-40B4-BE49-F238E27FC236}">
                <a16:creationId xmlns="" xmlns:a16="http://schemas.microsoft.com/office/drawing/2014/main" id="{6799104D-DDEE-4093-A26D-F9F55EC89987}"/>
              </a:ext>
            </a:extLst>
          </p:cNvPr>
          <p:cNvGrpSpPr/>
          <p:nvPr/>
        </p:nvGrpSpPr>
        <p:grpSpPr>
          <a:xfrm>
            <a:off x="838622" y="4690265"/>
            <a:ext cx="4475082" cy="833602"/>
            <a:chOff x="765943" y="5266300"/>
            <a:chExt cx="4475082" cy="833602"/>
          </a:xfrm>
        </p:grpSpPr>
        <p:sp>
          <p:nvSpPr>
            <p:cNvPr id="67" name="矩形 66">
              <a:extLst>
                <a:ext uri="{FF2B5EF4-FFF2-40B4-BE49-F238E27FC236}">
                  <a16:creationId xmlns="" xmlns:a16="http://schemas.microsoft.com/office/drawing/2014/main" id="{3329BF08-4F25-40DC-8969-282B23C038BC}"/>
                </a:ext>
              </a:extLst>
            </p:cNvPr>
            <p:cNvSpPr/>
            <p:nvPr/>
          </p:nvSpPr>
          <p:spPr>
            <a:xfrm>
              <a:off x="765943" y="5266300"/>
              <a:ext cx="4475082" cy="833602"/>
            </a:xfrm>
            <a:prstGeom prst="rect">
              <a:avLst/>
            </a:prstGeom>
            <a:solidFill>
              <a:srgbClr val="F0AB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r"/>
              <a:endParaRPr lang="zh-CN" altLang="en-US" sz="2000" b="1" dirty="0"/>
            </a:p>
          </p:txBody>
        </p:sp>
        <p:grpSp>
          <p:nvGrpSpPr>
            <p:cNvPr id="72" name="组合 71">
              <a:extLst>
                <a:ext uri="{FF2B5EF4-FFF2-40B4-BE49-F238E27FC236}">
                  <a16:creationId xmlns="" xmlns:a16="http://schemas.microsoft.com/office/drawing/2014/main" id="{AD89DF6D-E0C0-4994-A0AA-E0A0C8FE99E8}"/>
                </a:ext>
              </a:extLst>
            </p:cNvPr>
            <p:cNvGrpSpPr/>
            <p:nvPr/>
          </p:nvGrpSpPr>
          <p:grpSpPr>
            <a:xfrm>
              <a:off x="824181" y="5396132"/>
              <a:ext cx="789106" cy="674050"/>
              <a:chOff x="347847" y="6797294"/>
              <a:chExt cx="789106" cy="702246"/>
            </a:xfrm>
          </p:grpSpPr>
          <p:sp>
            <p:nvSpPr>
              <p:cNvPr id="84" name="文本框 83">
                <a:extLst>
                  <a:ext uri="{FF2B5EF4-FFF2-40B4-BE49-F238E27FC236}">
                    <a16:creationId xmlns="" xmlns:a16="http://schemas.microsoft.com/office/drawing/2014/main" id="{D865322A-6977-4A55-BCAC-2B3A1806567A}"/>
                  </a:ext>
                </a:extLst>
              </p:cNvPr>
              <p:cNvSpPr txBox="1"/>
              <p:nvPr/>
            </p:nvSpPr>
            <p:spPr>
              <a:xfrm>
                <a:off x="347847" y="7178889"/>
                <a:ext cx="789106" cy="3206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>
                    <a:solidFill>
                      <a:schemeClr val="bg1"/>
                    </a:solidFill>
                  </a:rPr>
                  <a:t>Oracle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5" name="new-database_76148">
                <a:extLst>
                  <a:ext uri="{FF2B5EF4-FFF2-40B4-BE49-F238E27FC236}">
                    <a16:creationId xmlns="" xmlns:a16="http://schemas.microsoft.com/office/drawing/2014/main" id="{9CDADA8D-887D-43E1-8537-9B88CA37A94F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73" name="组合 72">
              <a:extLst>
                <a:ext uri="{FF2B5EF4-FFF2-40B4-BE49-F238E27FC236}">
                  <a16:creationId xmlns="" xmlns:a16="http://schemas.microsoft.com/office/drawing/2014/main" id="{84A506C9-548B-4336-AFAC-E067AEB4E158}"/>
                </a:ext>
              </a:extLst>
            </p:cNvPr>
            <p:cNvGrpSpPr/>
            <p:nvPr/>
          </p:nvGrpSpPr>
          <p:grpSpPr>
            <a:xfrm>
              <a:off x="1452416" y="5396127"/>
              <a:ext cx="876460" cy="659331"/>
              <a:chOff x="302931" y="6797294"/>
              <a:chExt cx="876460" cy="686911"/>
            </a:xfrm>
          </p:grpSpPr>
          <p:sp>
            <p:nvSpPr>
              <p:cNvPr id="82" name="文本框 81">
                <a:extLst>
                  <a:ext uri="{FF2B5EF4-FFF2-40B4-BE49-F238E27FC236}">
                    <a16:creationId xmlns="" xmlns:a16="http://schemas.microsoft.com/office/drawing/2014/main" id="{008FE949-078E-4D0A-9BF0-8E07DF517BDD}"/>
                  </a:ext>
                </a:extLst>
              </p:cNvPr>
              <p:cNvSpPr txBox="1"/>
              <p:nvPr/>
            </p:nvSpPr>
            <p:spPr>
              <a:xfrm>
                <a:off x="302931" y="7163553"/>
                <a:ext cx="876460" cy="3206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altLang="zh-CN" sz="1400" dirty="0" err="1">
                    <a:solidFill>
                      <a:schemeClr val="bg1"/>
                    </a:solidFill>
                  </a:rPr>
                  <a:t>mySQL</a:t>
                </a:r>
                <a:endParaRPr lang="zh-CN" altLang="en-US" sz="14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83" name="new-database_76148">
                <a:extLst>
                  <a:ext uri="{FF2B5EF4-FFF2-40B4-BE49-F238E27FC236}">
                    <a16:creationId xmlns="" xmlns:a16="http://schemas.microsoft.com/office/drawing/2014/main" id="{D37CE553-AA0B-4905-A89A-A17AEA9E84D7}"/>
                  </a:ext>
                </a:extLst>
              </p:cNvPr>
              <p:cNvSpPr>
                <a:spLocks noChangeAspect="1"/>
              </p:cNvSpPr>
              <p:nvPr/>
            </p:nvSpPr>
            <p:spPr bwMode="auto">
              <a:xfrm>
                <a:off x="591209" y="6797294"/>
                <a:ext cx="297646" cy="382138"/>
              </a:xfrm>
              <a:custGeom>
                <a:avLst/>
                <a:gdLst>
                  <a:gd name="T0" fmla="*/ 427 w 2800"/>
                  <a:gd name="T1" fmla="*/ 202 h 3600"/>
                  <a:gd name="T2" fmla="*/ 0 w 2800"/>
                  <a:gd name="T3" fmla="*/ 2867 h 3600"/>
                  <a:gd name="T4" fmla="*/ 1400 w 2800"/>
                  <a:gd name="T5" fmla="*/ 3600 h 3600"/>
                  <a:gd name="T6" fmla="*/ 2800 w 2800"/>
                  <a:gd name="T7" fmla="*/ 2867 h 3600"/>
                  <a:gd name="T8" fmla="*/ 2373 w 2800"/>
                  <a:gd name="T9" fmla="*/ 202 h 3600"/>
                  <a:gd name="T10" fmla="*/ 1400 w 2800"/>
                  <a:gd name="T11" fmla="*/ 133 h 3600"/>
                  <a:gd name="T12" fmla="*/ 2667 w 2800"/>
                  <a:gd name="T13" fmla="*/ 733 h 3600"/>
                  <a:gd name="T14" fmla="*/ 1400 w 2800"/>
                  <a:gd name="T15" fmla="*/ 1333 h 3600"/>
                  <a:gd name="T16" fmla="*/ 133 w 2800"/>
                  <a:gd name="T17" fmla="*/ 733 h 3600"/>
                  <a:gd name="T18" fmla="*/ 1400 w 2800"/>
                  <a:gd name="T19" fmla="*/ 133 h 3600"/>
                  <a:gd name="T20" fmla="*/ 532 w 2800"/>
                  <a:gd name="T21" fmla="*/ 411 h 3600"/>
                  <a:gd name="T22" fmla="*/ 266 w 2800"/>
                  <a:gd name="T23" fmla="*/ 767 h 3600"/>
                  <a:gd name="T24" fmla="*/ 300 w 2800"/>
                  <a:gd name="T25" fmla="*/ 733 h 3600"/>
                  <a:gd name="T26" fmla="*/ 1400 w 2800"/>
                  <a:gd name="T27" fmla="*/ 300 h 3600"/>
                  <a:gd name="T28" fmla="*/ 1401 w 2800"/>
                  <a:gd name="T29" fmla="*/ 233 h 3600"/>
                  <a:gd name="T30" fmla="*/ 133 w 2800"/>
                  <a:gd name="T31" fmla="*/ 1051 h 3600"/>
                  <a:gd name="T32" fmla="*/ 1400 w 2800"/>
                  <a:gd name="T33" fmla="*/ 1467 h 3600"/>
                  <a:gd name="T34" fmla="*/ 2667 w 2800"/>
                  <a:gd name="T35" fmla="*/ 1051 h 3600"/>
                  <a:gd name="T36" fmla="*/ 2313 w 2800"/>
                  <a:gd name="T37" fmla="*/ 1856 h 3600"/>
                  <a:gd name="T38" fmla="*/ 487 w 2800"/>
                  <a:gd name="T39" fmla="*/ 1856 h 3600"/>
                  <a:gd name="T40" fmla="*/ 133 w 2800"/>
                  <a:gd name="T41" fmla="*/ 1051 h 3600"/>
                  <a:gd name="T42" fmla="*/ 427 w 2800"/>
                  <a:gd name="T43" fmla="*/ 1975 h 3600"/>
                  <a:gd name="T44" fmla="*/ 2373 w 2800"/>
                  <a:gd name="T45" fmla="*/ 1975 h 3600"/>
                  <a:gd name="T46" fmla="*/ 2667 w 2800"/>
                  <a:gd name="T47" fmla="*/ 2156 h 3600"/>
                  <a:gd name="T48" fmla="*/ 1400 w 2800"/>
                  <a:gd name="T49" fmla="*/ 2756 h 3600"/>
                  <a:gd name="T50" fmla="*/ 133 w 2800"/>
                  <a:gd name="T51" fmla="*/ 2156 h 3600"/>
                  <a:gd name="T52" fmla="*/ 133 w 2800"/>
                  <a:gd name="T53" fmla="*/ 2473 h 3600"/>
                  <a:gd name="T54" fmla="*/ 1400 w 2800"/>
                  <a:gd name="T55" fmla="*/ 2889 h 3600"/>
                  <a:gd name="T56" fmla="*/ 2667 w 2800"/>
                  <a:gd name="T57" fmla="*/ 2473 h 3600"/>
                  <a:gd name="T58" fmla="*/ 2313 w 2800"/>
                  <a:gd name="T59" fmla="*/ 3278 h 3600"/>
                  <a:gd name="T60" fmla="*/ 487 w 2800"/>
                  <a:gd name="T61" fmla="*/ 3278 h 3600"/>
                  <a:gd name="T62" fmla="*/ 133 w 2800"/>
                  <a:gd name="T63" fmla="*/ 2473 h 3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800" h="3600">
                    <a:moveTo>
                      <a:pt x="1400" y="0"/>
                    </a:moveTo>
                    <a:cubicBezTo>
                      <a:pt x="1023" y="0"/>
                      <a:pt x="681" y="76"/>
                      <a:pt x="427" y="202"/>
                    </a:cubicBezTo>
                    <a:cubicBezTo>
                      <a:pt x="174" y="329"/>
                      <a:pt x="0" y="513"/>
                      <a:pt x="0" y="733"/>
                    </a:cubicBezTo>
                    <a:lnTo>
                      <a:pt x="0" y="2867"/>
                    </a:lnTo>
                    <a:cubicBezTo>
                      <a:pt x="0" y="3087"/>
                      <a:pt x="174" y="3271"/>
                      <a:pt x="427" y="3398"/>
                    </a:cubicBezTo>
                    <a:cubicBezTo>
                      <a:pt x="681" y="3524"/>
                      <a:pt x="1023" y="3600"/>
                      <a:pt x="1400" y="3600"/>
                    </a:cubicBezTo>
                    <a:cubicBezTo>
                      <a:pt x="1777" y="3600"/>
                      <a:pt x="2119" y="3524"/>
                      <a:pt x="2373" y="3398"/>
                    </a:cubicBezTo>
                    <a:cubicBezTo>
                      <a:pt x="2626" y="3271"/>
                      <a:pt x="2800" y="3087"/>
                      <a:pt x="2800" y="2867"/>
                    </a:cubicBezTo>
                    <a:lnTo>
                      <a:pt x="2800" y="733"/>
                    </a:lnTo>
                    <a:cubicBezTo>
                      <a:pt x="2800" y="513"/>
                      <a:pt x="2626" y="329"/>
                      <a:pt x="2373" y="202"/>
                    </a:cubicBezTo>
                    <a:cubicBezTo>
                      <a:pt x="2119" y="76"/>
                      <a:pt x="1777" y="0"/>
                      <a:pt x="1400" y="0"/>
                    </a:cubicBezTo>
                    <a:close/>
                    <a:moveTo>
                      <a:pt x="1400" y="133"/>
                    </a:moveTo>
                    <a:cubicBezTo>
                      <a:pt x="1759" y="133"/>
                      <a:pt x="2084" y="207"/>
                      <a:pt x="2313" y="322"/>
                    </a:cubicBezTo>
                    <a:cubicBezTo>
                      <a:pt x="2542" y="436"/>
                      <a:pt x="2667" y="585"/>
                      <a:pt x="2667" y="733"/>
                    </a:cubicBezTo>
                    <a:cubicBezTo>
                      <a:pt x="2667" y="881"/>
                      <a:pt x="2542" y="1031"/>
                      <a:pt x="2313" y="1145"/>
                    </a:cubicBezTo>
                    <a:cubicBezTo>
                      <a:pt x="2084" y="1260"/>
                      <a:pt x="1759" y="1333"/>
                      <a:pt x="1400" y="1333"/>
                    </a:cubicBezTo>
                    <a:cubicBezTo>
                      <a:pt x="1041" y="1333"/>
                      <a:pt x="716" y="1260"/>
                      <a:pt x="487" y="1145"/>
                    </a:cubicBezTo>
                    <a:cubicBezTo>
                      <a:pt x="258" y="1031"/>
                      <a:pt x="133" y="881"/>
                      <a:pt x="133" y="733"/>
                    </a:cubicBezTo>
                    <a:cubicBezTo>
                      <a:pt x="133" y="585"/>
                      <a:pt x="258" y="436"/>
                      <a:pt x="487" y="322"/>
                    </a:cubicBezTo>
                    <a:cubicBezTo>
                      <a:pt x="716" y="207"/>
                      <a:pt x="1041" y="133"/>
                      <a:pt x="1400" y="133"/>
                    </a:cubicBezTo>
                    <a:close/>
                    <a:moveTo>
                      <a:pt x="1400" y="233"/>
                    </a:moveTo>
                    <a:cubicBezTo>
                      <a:pt x="1054" y="233"/>
                      <a:pt x="743" y="306"/>
                      <a:pt x="532" y="411"/>
                    </a:cubicBezTo>
                    <a:cubicBezTo>
                      <a:pt x="321" y="517"/>
                      <a:pt x="233" y="637"/>
                      <a:pt x="233" y="733"/>
                    </a:cubicBezTo>
                    <a:cubicBezTo>
                      <a:pt x="233" y="752"/>
                      <a:pt x="248" y="767"/>
                      <a:pt x="266" y="767"/>
                    </a:cubicBezTo>
                    <a:cubicBezTo>
                      <a:pt x="285" y="767"/>
                      <a:pt x="300" y="753"/>
                      <a:pt x="300" y="734"/>
                    </a:cubicBezTo>
                    <a:lnTo>
                      <a:pt x="300" y="733"/>
                    </a:lnTo>
                    <a:cubicBezTo>
                      <a:pt x="300" y="683"/>
                      <a:pt x="363" y="570"/>
                      <a:pt x="562" y="471"/>
                    </a:cubicBezTo>
                    <a:cubicBezTo>
                      <a:pt x="760" y="372"/>
                      <a:pt x="1064" y="300"/>
                      <a:pt x="1400" y="300"/>
                    </a:cubicBezTo>
                    <a:cubicBezTo>
                      <a:pt x="1418" y="300"/>
                      <a:pt x="1434" y="286"/>
                      <a:pt x="1434" y="267"/>
                    </a:cubicBezTo>
                    <a:cubicBezTo>
                      <a:pt x="1434" y="249"/>
                      <a:pt x="1419" y="234"/>
                      <a:pt x="1401" y="233"/>
                    </a:cubicBezTo>
                    <a:lnTo>
                      <a:pt x="1400" y="233"/>
                    </a:lnTo>
                    <a:close/>
                    <a:moveTo>
                      <a:pt x="133" y="1051"/>
                    </a:moveTo>
                    <a:cubicBezTo>
                      <a:pt x="207" y="1133"/>
                      <a:pt x="309" y="1205"/>
                      <a:pt x="427" y="1264"/>
                    </a:cubicBezTo>
                    <a:cubicBezTo>
                      <a:pt x="681" y="1391"/>
                      <a:pt x="1023" y="1467"/>
                      <a:pt x="1400" y="1467"/>
                    </a:cubicBezTo>
                    <a:cubicBezTo>
                      <a:pt x="1777" y="1467"/>
                      <a:pt x="2119" y="1391"/>
                      <a:pt x="2373" y="1264"/>
                    </a:cubicBezTo>
                    <a:cubicBezTo>
                      <a:pt x="2491" y="1205"/>
                      <a:pt x="2593" y="1133"/>
                      <a:pt x="2667" y="1051"/>
                    </a:cubicBezTo>
                    <a:lnTo>
                      <a:pt x="2667" y="1444"/>
                    </a:lnTo>
                    <a:cubicBezTo>
                      <a:pt x="2667" y="1593"/>
                      <a:pt x="2542" y="1742"/>
                      <a:pt x="2313" y="1856"/>
                    </a:cubicBezTo>
                    <a:cubicBezTo>
                      <a:pt x="2084" y="1971"/>
                      <a:pt x="1759" y="2044"/>
                      <a:pt x="1400" y="2044"/>
                    </a:cubicBezTo>
                    <a:cubicBezTo>
                      <a:pt x="1041" y="2044"/>
                      <a:pt x="716" y="1971"/>
                      <a:pt x="487" y="1856"/>
                    </a:cubicBezTo>
                    <a:cubicBezTo>
                      <a:pt x="258" y="1742"/>
                      <a:pt x="133" y="1593"/>
                      <a:pt x="133" y="1444"/>
                    </a:cubicBezTo>
                    <a:lnTo>
                      <a:pt x="133" y="1051"/>
                    </a:lnTo>
                    <a:close/>
                    <a:moveTo>
                      <a:pt x="133" y="1762"/>
                    </a:moveTo>
                    <a:cubicBezTo>
                      <a:pt x="207" y="1844"/>
                      <a:pt x="309" y="1916"/>
                      <a:pt x="427" y="1975"/>
                    </a:cubicBezTo>
                    <a:cubicBezTo>
                      <a:pt x="681" y="2102"/>
                      <a:pt x="1023" y="2178"/>
                      <a:pt x="1400" y="2178"/>
                    </a:cubicBezTo>
                    <a:cubicBezTo>
                      <a:pt x="1777" y="2178"/>
                      <a:pt x="2119" y="2102"/>
                      <a:pt x="2373" y="1975"/>
                    </a:cubicBezTo>
                    <a:cubicBezTo>
                      <a:pt x="2491" y="1916"/>
                      <a:pt x="2593" y="1844"/>
                      <a:pt x="2667" y="1762"/>
                    </a:cubicBezTo>
                    <a:lnTo>
                      <a:pt x="2667" y="2156"/>
                    </a:lnTo>
                    <a:cubicBezTo>
                      <a:pt x="2667" y="2304"/>
                      <a:pt x="2542" y="2453"/>
                      <a:pt x="2313" y="2567"/>
                    </a:cubicBezTo>
                    <a:cubicBezTo>
                      <a:pt x="2084" y="2682"/>
                      <a:pt x="1759" y="2756"/>
                      <a:pt x="1400" y="2756"/>
                    </a:cubicBezTo>
                    <a:cubicBezTo>
                      <a:pt x="1041" y="2756"/>
                      <a:pt x="716" y="2682"/>
                      <a:pt x="487" y="2567"/>
                    </a:cubicBezTo>
                    <a:cubicBezTo>
                      <a:pt x="258" y="2453"/>
                      <a:pt x="133" y="2304"/>
                      <a:pt x="133" y="2156"/>
                    </a:cubicBezTo>
                    <a:lnTo>
                      <a:pt x="133" y="1762"/>
                    </a:lnTo>
                    <a:close/>
                    <a:moveTo>
                      <a:pt x="133" y="2473"/>
                    </a:moveTo>
                    <a:cubicBezTo>
                      <a:pt x="207" y="2555"/>
                      <a:pt x="309" y="2627"/>
                      <a:pt x="427" y="2687"/>
                    </a:cubicBezTo>
                    <a:cubicBezTo>
                      <a:pt x="681" y="2813"/>
                      <a:pt x="1023" y="2889"/>
                      <a:pt x="1400" y="2889"/>
                    </a:cubicBezTo>
                    <a:cubicBezTo>
                      <a:pt x="1777" y="2889"/>
                      <a:pt x="2119" y="2813"/>
                      <a:pt x="2373" y="2687"/>
                    </a:cubicBezTo>
                    <a:cubicBezTo>
                      <a:pt x="2491" y="2627"/>
                      <a:pt x="2593" y="2555"/>
                      <a:pt x="2667" y="2473"/>
                    </a:cubicBezTo>
                    <a:lnTo>
                      <a:pt x="2667" y="2867"/>
                    </a:lnTo>
                    <a:cubicBezTo>
                      <a:pt x="2667" y="3015"/>
                      <a:pt x="2542" y="3164"/>
                      <a:pt x="2313" y="3278"/>
                    </a:cubicBezTo>
                    <a:cubicBezTo>
                      <a:pt x="2084" y="3393"/>
                      <a:pt x="1759" y="3467"/>
                      <a:pt x="1400" y="3467"/>
                    </a:cubicBezTo>
                    <a:cubicBezTo>
                      <a:pt x="1041" y="3467"/>
                      <a:pt x="716" y="3393"/>
                      <a:pt x="487" y="3278"/>
                    </a:cubicBezTo>
                    <a:cubicBezTo>
                      <a:pt x="258" y="3164"/>
                      <a:pt x="133" y="3015"/>
                      <a:pt x="133" y="2867"/>
                    </a:cubicBezTo>
                    <a:lnTo>
                      <a:pt x="133" y="2473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</p:sp>
        </p:grpSp>
        <p:grpSp>
          <p:nvGrpSpPr>
            <p:cNvPr id="74" name="组合 73">
              <a:extLst>
                <a:ext uri="{FF2B5EF4-FFF2-40B4-BE49-F238E27FC236}">
                  <a16:creationId xmlns="" xmlns:a16="http://schemas.microsoft.com/office/drawing/2014/main" id="{CCE652C9-CE22-43EF-90FF-6B8E5E72D1A8}"/>
                </a:ext>
              </a:extLst>
            </p:cNvPr>
            <p:cNvGrpSpPr/>
            <p:nvPr/>
          </p:nvGrpSpPr>
          <p:grpSpPr>
            <a:xfrm>
              <a:off x="3146883" y="5359687"/>
              <a:ext cx="1098680" cy="706583"/>
              <a:chOff x="5617321" y="5176235"/>
              <a:chExt cx="1098680" cy="706583"/>
            </a:xfrm>
          </p:grpSpPr>
          <p:sp>
            <p:nvSpPr>
              <p:cNvPr id="80" name="文本框 57">
                <a:extLst>
                  <a:ext uri="{FF2B5EF4-FFF2-40B4-BE49-F238E27FC236}">
                    <a16:creationId xmlns="" xmlns:a16="http://schemas.microsoft.com/office/drawing/2014/main" id="{7341CDCB-752C-4E18-BBCE-B0F863475194}"/>
                  </a:ext>
                </a:extLst>
              </p:cNvPr>
              <p:cNvSpPr txBox="1"/>
              <p:nvPr/>
            </p:nvSpPr>
            <p:spPr>
              <a:xfrm>
                <a:off x="5617321" y="5575041"/>
                <a:ext cx="109868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hadoop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  <p:pic>
            <p:nvPicPr>
              <p:cNvPr id="81" name="Picture 5" descr="C:\Users\Mars\Downloads\数据文件.png">
                <a:extLst>
                  <a:ext uri="{FF2B5EF4-FFF2-40B4-BE49-F238E27FC236}">
                    <a16:creationId xmlns="" xmlns:a16="http://schemas.microsoft.com/office/drawing/2014/main" id="{D6837186-E350-4D84-AB0F-56432C845A9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822350" y="5176235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75" name="组合 74">
              <a:extLst>
                <a:ext uri="{FF2B5EF4-FFF2-40B4-BE49-F238E27FC236}">
                  <a16:creationId xmlns="" xmlns:a16="http://schemas.microsoft.com/office/drawing/2014/main" id="{1B04892F-7D5D-4266-AD42-FF910685F8D8}"/>
                </a:ext>
              </a:extLst>
            </p:cNvPr>
            <p:cNvGrpSpPr/>
            <p:nvPr/>
          </p:nvGrpSpPr>
          <p:grpSpPr>
            <a:xfrm>
              <a:off x="3924917" y="5381487"/>
              <a:ext cx="1200602" cy="688695"/>
              <a:chOff x="6651306" y="5240210"/>
              <a:chExt cx="1200602" cy="688695"/>
            </a:xfrm>
          </p:grpSpPr>
          <p:pic>
            <p:nvPicPr>
              <p:cNvPr id="78" name="Picture 3" descr="C:\Users\Mars\Downloads\hdfs.png">
                <a:extLst>
                  <a:ext uri="{FF2B5EF4-FFF2-40B4-BE49-F238E27FC236}">
                    <a16:creationId xmlns="" xmlns:a16="http://schemas.microsoft.com/office/drawing/2014/main" id="{3AF76480-6E33-46DD-B5E0-E78D8796D69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6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001765" y="5240210"/>
                <a:ext cx="407626" cy="40762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79" name="文本框 57">
                <a:extLst>
                  <a:ext uri="{FF2B5EF4-FFF2-40B4-BE49-F238E27FC236}">
                    <a16:creationId xmlns="" xmlns:a16="http://schemas.microsoft.com/office/drawing/2014/main" id="{92B12D81-3C21-4FF1-96E7-10021BED315D}"/>
                  </a:ext>
                </a:extLst>
              </p:cNvPr>
              <p:cNvSpPr txBox="1"/>
              <p:nvPr/>
            </p:nvSpPr>
            <p:spPr>
              <a:xfrm>
                <a:off x="6651306" y="5618222"/>
                <a:ext cx="1200602" cy="3106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1400" dirty="0">
                    <a:solidFill>
                      <a:schemeClr val="bg1"/>
                    </a:solidFill>
                    <a:ea typeface="微软雅黑" panose="020B0503020204020204" pitchFamily="34" charset="-122"/>
                    <a:cs typeface="Arial" panose="020B0604020202020204" pitchFamily="34" charset="0"/>
                  </a:rPr>
                  <a:t>Web Service</a:t>
                </a:r>
                <a:endParaRPr lang="zh-CN" altLang="en-US" sz="1400" dirty="0">
                  <a:solidFill>
                    <a:schemeClr val="bg1"/>
                  </a:solidFill>
                  <a:ea typeface="微软雅黑" panose="020B0503020204020204" pitchFamily="34" charset="-122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76" name="txt-file-symbol_28878">
              <a:extLst>
                <a:ext uri="{FF2B5EF4-FFF2-40B4-BE49-F238E27FC236}">
                  <a16:creationId xmlns="" xmlns:a16="http://schemas.microsoft.com/office/drawing/2014/main" id="{C3E37E6C-7E49-4E7A-8DDD-37C7881C5681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717907" y="5404971"/>
              <a:ext cx="339709" cy="383023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2286 w 6474"/>
                <a:gd name="T37" fmla="*/ 3001 h 7311"/>
                <a:gd name="T38" fmla="*/ 3029 w 6474"/>
                <a:gd name="T39" fmla="*/ 3391 h 7311"/>
                <a:gd name="T40" fmla="*/ 3198 w 6474"/>
                <a:gd name="T41" fmla="*/ 3747 h 7311"/>
                <a:gd name="T42" fmla="*/ 3525 w 6474"/>
                <a:gd name="T43" fmla="*/ 3001 h 7311"/>
                <a:gd name="T44" fmla="*/ 3474 w 6474"/>
                <a:gd name="T45" fmla="*/ 4045 h 7311"/>
                <a:gd name="T46" fmla="*/ 3550 w 6474"/>
                <a:gd name="T47" fmla="*/ 5141 h 7311"/>
                <a:gd name="T48" fmla="*/ 3166 w 6474"/>
                <a:gd name="T49" fmla="*/ 4369 h 7311"/>
                <a:gd name="T50" fmla="*/ 2994 w 6474"/>
                <a:gd name="T51" fmla="*/ 4754 h 7311"/>
                <a:gd name="T52" fmla="*/ 2264 w 6474"/>
                <a:gd name="T53" fmla="*/ 5141 h 7311"/>
                <a:gd name="T54" fmla="*/ 2286 w 6474"/>
                <a:gd name="T55" fmla="*/ 3001 h 7311"/>
                <a:gd name="T56" fmla="*/ 463 w 6474"/>
                <a:gd name="T57" fmla="*/ 3001 h 7311"/>
                <a:gd name="T58" fmla="*/ 2108 w 6474"/>
                <a:gd name="T59" fmla="*/ 3407 h 7311"/>
                <a:gd name="T60" fmla="*/ 1524 w 6474"/>
                <a:gd name="T61" fmla="*/ 5141 h 7311"/>
                <a:gd name="T62" fmla="*/ 1038 w 6474"/>
                <a:gd name="T63" fmla="*/ 3407 h 7311"/>
                <a:gd name="T64" fmla="*/ 5602 w 6474"/>
                <a:gd name="T65" fmla="*/ 6946 h 7311"/>
                <a:gd name="T66" fmla="*/ 872 w 6474"/>
                <a:gd name="T67" fmla="*/ 5565 h 7311"/>
                <a:gd name="T68" fmla="*/ 5602 w 6474"/>
                <a:gd name="T69" fmla="*/ 6946 h 7311"/>
                <a:gd name="T70" fmla="*/ 5288 w 6474"/>
                <a:gd name="T71" fmla="*/ 3407 h 7311"/>
                <a:gd name="T72" fmla="*/ 4802 w 6474"/>
                <a:gd name="T73" fmla="*/ 5141 h 7311"/>
                <a:gd name="T74" fmla="*/ 4227 w 6474"/>
                <a:gd name="T75" fmla="*/ 3407 h 7311"/>
                <a:gd name="T76" fmla="*/ 5872 w 6474"/>
                <a:gd name="T77" fmla="*/ 3001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9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2286" y="3001"/>
                  </a:moveTo>
                  <a:lnTo>
                    <a:pt x="2842" y="3001"/>
                  </a:lnTo>
                  <a:lnTo>
                    <a:pt x="3029" y="3391"/>
                  </a:lnTo>
                  <a:cubicBezTo>
                    <a:pt x="3093" y="3521"/>
                    <a:pt x="3141" y="3626"/>
                    <a:pt x="3191" y="3747"/>
                  </a:cubicBezTo>
                  <a:lnTo>
                    <a:pt x="3198" y="3747"/>
                  </a:lnTo>
                  <a:cubicBezTo>
                    <a:pt x="3248" y="3610"/>
                    <a:pt x="3290" y="3515"/>
                    <a:pt x="3344" y="3391"/>
                  </a:cubicBezTo>
                  <a:lnTo>
                    <a:pt x="3525" y="3001"/>
                  </a:lnTo>
                  <a:lnTo>
                    <a:pt x="4078" y="3001"/>
                  </a:lnTo>
                  <a:lnTo>
                    <a:pt x="3474" y="4045"/>
                  </a:lnTo>
                  <a:lnTo>
                    <a:pt x="4109" y="5141"/>
                  </a:lnTo>
                  <a:lnTo>
                    <a:pt x="3550" y="5141"/>
                  </a:lnTo>
                  <a:lnTo>
                    <a:pt x="3357" y="4754"/>
                  </a:lnTo>
                  <a:cubicBezTo>
                    <a:pt x="3277" y="4604"/>
                    <a:pt x="3226" y="4493"/>
                    <a:pt x="3166" y="4369"/>
                  </a:cubicBezTo>
                  <a:lnTo>
                    <a:pt x="3160" y="4369"/>
                  </a:lnTo>
                  <a:cubicBezTo>
                    <a:pt x="3115" y="4493"/>
                    <a:pt x="3061" y="4604"/>
                    <a:pt x="2994" y="4754"/>
                  </a:cubicBezTo>
                  <a:lnTo>
                    <a:pt x="2817" y="5141"/>
                  </a:lnTo>
                  <a:lnTo>
                    <a:pt x="2264" y="5141"/>
                  </a:lnTo>
                  <a:lnTo>
                    <a:pt x="2883" y="4058"/>
                  </a:lnTo>
                  <a:lnTo>
                    <a:pt x="2286" y="3001"/>
                  </a:lnTo>
                  <a:close/>
                  <a:moveTo>
                    <a:pt x="463" y="3407"/>
                  </a:moveTo>
                  <a:lnTo>
                    <a:pt x="463" y="3001"/>
                  </a:lnTo>
                  <a:lnTo>
                    <a:pt x="2108" y="3001"/>
                  </a:lnTo>
                  <a:lnTo>
                    <a:pt x="2108" y="3407"/>
                  </a:lnTo>
                  <a:lnTo>
                    <a:pt x="1524" y="3407"/>
                  </a:lnTo>
                  <a:lnTo>
                    <a:pt x="1524" y="5141"/>
                  </a:lnTo>
                  <a:lnTo>
                    <a:pt x="1038" y="5141"/>
                  </a:lnTo>
                  <a:lnTo>
                    <a:pt x="1038" y="3407"/>
                  </a:lnTo>
                  <a:lnTo>
                    <a:pt x="463" y="34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872" y="3407"/>
                  </a:moveTo>
                  <a:lnTo>
                    <a:pt x="5288" y="3407"/>
                  </a:lnTo>
                  <a:lnTo>
                    <a:pt x="5288" y="5141"/>
                  </a:lnTo>
                  <a:lnTo>
                    <a:pt x="4802" y="5141"/>
                  </a:lnTo>
                  <a:lnTo>
                    <a:pt x="4802" y="3407"/>
                  </a:lnTo>
                  <a:lnTo>
                    <a:pt x="4227" y="3407"/>
                  </a:lnTo>
                  <a:lnTo>
                    <a:pt x="4227" y="3001"/>
                  </a:lnTo>
                  <a:lnTo>
                    <a:pt x="5872" y="3001"/>
                  </a:lnTo>
                  <a:lnTo>
                    <a:pt x="5872" y="34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77" name="xlsx-file-format-extension_28841">
              <a:extLst>
                <a:ext uri="{FF2B5EF4-FFF2-40B4-BE49-F238E27FC236}">
                  <a16:creationId xmlns="" xmlns:a16="http://schemas.microsoft.com/office/drawing/2014/main" id="{6CA41285-CAE9-4EB7-BBFA-3F996BA5575A}"/>
                </a:ext>
              </a:extLst>
            </p:cNvPr>
            <p:cNvSpPr>
              <a:spLocks noChangeAspect="1"/>
            </p:cNvSpPr>
            <p:nvPr/>
          </p:nvSpPr>
          <p:spPr bwMode="auto">
            <a:xfrm>
              <a:off x="2272592" y="5403963"/>
              <a:ext cx="341594" cy="385150"/>
            </a:xfrm>
            <a:custGeom>
              <a:avLst/>
              <a:gdLst>
                <a:gd name="T0" fmla="*/ 5889 w 6474"/>
                <a:gd name="T1" fmla="*/ 2615 h 7311"/>
                <a:gd name="T2" fmla="*/ 5888 w 6474"/>
                <a:gd name="T3" fmla="*/ 1752 h 7311"/>
                <a:gd name="T4" fmla="*/ 4444 w 6474"/>
                <a:gd name="T5" fmla="*/ 49 h 7311"/>
                <a:gd name="T6" fmla="*/ 4414 w 6474"/>
                <a:gd name="T7" fmla="*/ 24 h 7311"/>
                <a:gd name="T8" fmla="*/ 4377 w 6474"/>
                <a:gd name="T9" fmla="*/ 7 h 7311"/>
                <a:gd name="T10" fmla="*/ 4336 w 6474"/>
                <a:gd name="T11" fmla="*/ 0 h 7311"/>
                <a:gd name="T12" fmla="*/ 585 w 6474"/>
                <a:gd name="T13" fmla="*/ 287 h 7311"/>
                <a:gd name="T14" fmla="*/ 410 w 6474"/>
                <a:gd name="T15" fmla="*/ 2615 h 7311"/>
                <a:gd name="T16" fmla="*/ 0 w 6474"/>
                <a:gd name="T17" fmla="*/ 5155 h 7311"/>
                <a:gd name="T18" fmla="*/ 585 w 6474"/>
                <a:gd name="T19" fmla="*/ 5565 h 7311"/>
                <a:gd name="T20" fmla="*/ 872 w 6474"/>
                <a:gd name="T21" fmla="*/ 7311 h 7311"/>
                <a:gd name="T22" fmla="*/ 5889 w 6474"/>
                <a:gd name="T23" fmla="*/ 7024 h 7311"/>
                <a:gd name="T24" fmla="*/ 6065 w 6474"/>
                <a:gd name="T25" fmla="*/ 5565 h 7311"/>
                <a:gd name="T26" fmla="*/ 6474 w 6474"/>
                <a:gd name="T27" fmla="*/ 3025 h 7311"/>
                <a:gd name="T28" fmla="*/ 872 w 6474"/>
                <a:gd name="T29" fmla="*/ 287 h 7311"/>
                <a:gd name="T30" fmla="*/ 4193 w 6474"/>
                <a:gd name="T31" fmla="*/ 1753 h 7311"/>
                <a:gd name="T32" fmla="*/ 5602 w 6474"/>
                <a:gd name="T33" fmla="*/ 1897 h 7311"/>
                <a:gd name="T34" fmla="*/ 872 w 6474"/>
                <a:gd name="T35" fmla="*/ 2615 h 7311"/>
                <a:gd name="T36" fmla="*/ 3776 w 6474"/>
                <a:gd name="T37" fmla="*/ 4195 h 7311"/>
                <a:gd name="T38" fmla="*/ 3952 w 6474"/>
                <a:gd name="T39" fmla="*/ 3184 h 7311"/>
                <a:gd name="T40" fmla="*/ 4300 w 6474"/>
                <a:gd name="T41" fmla="*/ 3579 h 7311"/>
                <a:gd name="T42" fmla="*/ 3698 w 6474"/>
                <a:gd name="T43" fmla="*/ 3662 h 7311"/>
                <a:gd name="T44" fmla="*/ 4453 w 6474"/>
                <a:gd name="T45" fmla="*/ 4407 h 7311"/>
                <a:gd name="T46" fmla="*/ 3288 w 6474"/>
                <a:gd name="T47" fmla="*/ 4829 h 7311"/>
                <a:gd name="T48" fmla="*/ 3791 w 6474"/>
                <a:gd name="T49" fmla="*/ 4618 h 7311"/>
                <a:gd name="T50" fmla="*/ 3776 w 6474"/>
                <a:gd name="T51" fmla="*/ 4195 h 7311"/>
                <a:gd name="T52" fmla="*/ 3128 w 6474"/>
                <a:gd name="T53" fmla="*/ 4907 h 7311"/>
                <a:gd name="T54" fmla="*/ 2068 w 6474"/>
                <a:gd name="T55" fmla="*/ 3212 h 7311"/>
                <a:gd name="T56" fmla="*/ 2453 w 6474"/>
                <a:gd name="T57" fmla="*/ 4585 h 7311"/>
                <a:gd name="T58" fmla="*/ 838 w 6474"/>
                <a:gd name="T59" fmla="*/ 4907 h 7311"/>
                <a:gd name="T60" fmla="*/ 891 w 6474"/>
                <a:gd name="T61" fmla="*/ 4049 h 7311"/>
                <a:gd name="T62" fmla="*/ 859 w 6474"/>
                <a:gd name="T63" fmla="*/ 3212 h 7311"/>
                <a:gd name="T64" fmla="*/ 1135 w 6474"/>
                <a:gd name="T65" fmla="*/ 3803 h 7311"/>
                <a:gd name="T66" fmla="*/ 1256 w 6474"/>
                <a:gd name="T67" fmla="*/ 3521 h 7311"/>
                <a:gd name="T68" fmla="*/ 1837 w 6474"/>
                <a:gd name="T69" fmla="*/ 3212 h 7311"/>
                <a:gd name="T70" fmla="*/ 1862 w 6474"/>
                <a:gd name="T71" fmla="*/ 4907 h 7311"/>
                <a:gd name="T72" fmla="*/ 1266 w 6474"/>
                <a:gd name="T73" fmla="*/ 4600 h 7311"/>
                <a:gd name="T74" fmla="*/ 1110 w 6474"/>
                <a:gd name="T75" fmla="*/ 4296 h 7311"/>
                <a:gd name="T76" fmla="*/ 838 w 6474"/>
                <a:gd name="T77" fmla="*/ 4907 h 7311"/>
                <a:gd name="T78" fmla="*/ 872 w 6474"/>
                <a:gd name="T79" fmla="*/ 6946 h 7311"/>
                <a:gd name="T80" fmla="*/ 5602 w 6474"/>
                <a:gd name="T81" fmla="*/ 5565 h 7311"/>
                <a:gd name="T82" fmla="*/ 5605 w 6474"/>
                <a:gd name="T83" fmla="*/ 4907 h 7311"/>
                <a:gd name="T84" fmla="*/ 5301 w 6474"/>
                <a:gd name="T85" fmla="*/ 4296 h 7311"/>
                <a:gd name="T86" fmla="*/ 5165 w 6474"/>
                <a:gd name="T87" fmla="*/ 4600 h 7311"/>
                <a:gd name="T88" fmla="*/ 4586 w 6474"/>
                <a:gd name="T89" fmla="*/ 4907 h 7311"/>
                <a:gd name="T90" fmla="*/ 4604 w 6474"/>
                <a:gd name="T91" fmla="*/ 3212 h 7311"/>
                <a:gd name="T92" fmla="*/ 5193 w 6474"/>
                <a:gd name="T93" fmla="*/ 3521 h 7311"/>
                <a:gd name="T94" fmla="*/ 5326 w 6474"/>
                <a:gd name="T95" fmla="*/ 3803 h 7311"/>
                <a:gd name="T96" fmla="*/ 5585 w 6474"/>
                <a:gd name="T97" fmla="*/ 3212 h 7311"/>
                <a:gd name="T98" fmla="*/ 5545 w 6474"/>
                <a:gd name="T99" fmla="*/ 4039 h 7311"/>
                <a:gd name="T100" fmla="*/ 5605 w 6474"/>
                <a:gd name="T101" fmla="*/ 4907 h 73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6474" h="7311">
                  <a:moveTo>
                    <a:pt x="6065" y="2615"/>
                  </a:moveTo>
                  <a:lnTo>
                    <a:pt x="5889" y="2615"/>
                  </a:lnTo>
                  <a:lnTo>
                    <a:pt x="5889" y="1768"/>
                  </a:lnTo>
                  <a:cubicBezTo>
                    <a:pt x="5889" y="1763"/>
                    <a:pt x="5888" y="1757"/>
                    <a:pt x="5888" y="1752"/>
                  </a:cubicBezTo>
                  <a:cubicBezTo>
                    <a:pt x="5887" y="1718"/>
                    <a:pt x="5877" y="1685"/>
                    <a:pt x="5854" y="1659"/>
                  </a:cubicBezTo>
                  <a:lnTo>
                    <a:pt x="4444" y="49"/>
                  </a:lnTo>
                  <a:cubicBezTo>
                    <a:pt x="4444" y="49"/>
                    <a:pt x="4443" y="48"/>
                    <a:pt x="4443" y="48"/>
                  </a:cubicBezTo>
                  <a:cubicBezTo>
                    <a:pt x="4435" y="39"/>
                    <a:pt x="4425" y="31"/>
                    <a:pt x="4414" y="24"/>
                  </a:cubicBezTo>
                  <a:cubicBezTo>
                    <a:pt x="4411" y="22"/>
                    <a:pt x="4408" y="20"/>
                    <a:pt x="4405" y="18"/>
                  </a:cubicBezTo>
                  <a:cubicBezTo>
                    <a:pt x="4396" y="14"/>
                    <a:pt x="4387" y="10"/>
                    <a:pt x="4377" y="7"/>
                  </a:cubicBezTo>
                  <a:cubicBezTo>
                    <a:pt x="4374" y="6"/>
                    <a:pt x="4372" y="5"/>
                    <a:pt x="4369" y="4"/>
                  </a:cubicBezTo>
                  <a:cubicBezTo>
                    <a:pt x="4358" y="2"/>
                    <a:pt x="4347" y="0"/>
                    <a:pt x="4336" y="0"/>
                  </a:cubicBezTo>
                  <a:lnTo>
                    <a:pt x="872" y="0"/>
                  </a:lnTo>
                  <a:cubicBezTo>
                    <a:pt x="714" y="0"/>
                    <a:pt x="585" y="129"/>
                    <a:pt x="585" y="287"/>
                  </a:cubicBezTo>
                  <a:lnTo>
                    <a:pt x="585" y="2615"/>
                  </a:lnTo>
                  <a:lnTo>
                    <a:pt x="410" y="2615"/>
                  </a:lnTo>
                  <a:cubicBezTo>
                    <a:pt x="184" y="2615"/>
                    <a:pt x="0" y="2798"/>
                    <a:pt x="0" y="3025"/>
                  </a:cubicBezTo>
                  <a:lnTo>
                    <a:pt x="0" y="5155"/>
                  </a:lnTo>
                  <a:cubicBezTo>
                    <a:pt x="0" y="5382"/>
                    <a:pt x="184" y="5565"/>
                    <a:pt x="410" y="5565"/>
                  </a:cubicBezTo>
                  <a:lnTo>
                    <a:pt x="585" y="5565"/>
                  </a:lnTo>
                  <a:lnTo>
                    <a:pt x="585" y="7024"/>
                  </a:lnTo>
                  <a:cubicBezTo>
                    <a:pt x="585" y="7182"/>
                    <a:pt x="714" y="7311"/>
                    <a:pt x="872" y="7311"/>
                  </a:cubicBezTo>
                  <a:lnTo>
                    <a:pt x="5602" y="7311"/>
                  </a:lnTo>
                  <a:cubicBezTo>
                    <a:pt x="5760" y="7311"/>
                    <a:pt x="5889" y="7182"/>
                    <a:pt x="5889" y="7024"/>
                  </a:cubicBezTo>
                  <a:lnTo>
                    <a:pt x="5889" y="5565"/>
                  </a:lnTo>
                  <a:lnTo>
                    <a:pt x="6065" y="5565"/>
                  </a:lnTo>
                  <a:cubicBezTo>
                    <a:pt x="6291" y="5565"/>
                    <a:pt x="6474" y="5382"/>
                    <a:pt x="6474" y="5155"/>
                  </a:cubicBezTo>
                  <a:lnTo>
                    <a:pt x="6474" y="3025"/>
                  </a:lnTo>
                  <a:cubicBezTo>
                    <a:pt x="6474" y="2798"/>
                    <a:pt x="6291" y="2615"/>
                    <a:pt x="6065" y="2615"/>
                  </a:cubicBezTo>
                  <a:close/>
                  <a:moveTo>
                    <a:pt x="872" y="287"/>
                  </a:moveTo>
                  <a:lnTo>
                    <a:pt x="4193" y="287"/>
                  </a:lnTo>
                  <a:lnTo>
                    <a:pt x="4193" y="1753"/>
                  </a:lnTo>
                  <a:cubicBezTo>
                    <a:pt x="4193" y="1833"/>
                    <a:pt x="4257" y="1897"/>
                    <a:pt x="4336" y="1897"/>
                  </a:cubicBezTo>
                  <a:lnTo>
                    <a:pt x="5602" y="1897"/>
                  </a:lnTo>
                  <a:lnTo>
                    <a:pt x="5602" y="2615"/>
                  </a:lnTo>
                  <a:lnTo>
                    <a:pt x="872" y="2615"/>
                  </a:lnTo>
                  <a:lnTo>
                    <a:pt x="872" y="287"/>
                  </a:lnTo>
                  <a:close/>
                  <a:moveTo>
                    <a:pt x="3776" y="4195"/>
                  </a:moveTo>
                  <a:cubicBezTo>
                    <a:pt x="3495" y="4097"/>
                    <a:pt x="3311" y="3942"/>
                    <a:pt x="3311" y="3695"/>
                  </a:cubicBezTo>
                  <a:cubicBezTo>
                    <a:pt x="3311" y="3406"/>
                    <a:pt x="3552" y="3184"/>
                    <a:pt x="3952" y="3184"/>
                  </a:cubicBezTo>
                  <a:cubicBezTo>
                    <a:pt x="4144" y="3184"/>
                    <a:pt x="4284" y="3224"/>
                    <a:pt x="4385" y="3270"/>
                  </a:cubicBezTo>
                  <a:lnTo>
                    <a:pt x="4300" y="3579"/>
                  </a:lnTo>
                  <a:cubicBezTo>
                    <a:pt x="4232" y="3546"/>
                    <a:pt x="4111" y="3499"/>
                    <a:pt x="3945" y="3499"/>
                  </a:cubicBezTo>
                  <a:cubicBezTo>
                    <a:pt x="3779" y="3499"/>
                    <a:pt x="3698" y="3574"/>
                    <a:pt x="3698" y="3662"/>
                  </a:cubicBezTo>
                  <a:cubicBezTo>
                    <a:pt x="3698" y="3770"/>
                    <a:pt x="3794" y="3818"/>
                    <a:pt x="4013" y="3901"/>
                  </a:cubicBezTo>
                  <a:cubicBezTo>
                    <a:pt x="4312" y="4012"/>
                    <a:pt x="4453" y="4168"/>
                    <a:pt x="4453" y="4407"/>
                  </a:cubicBezTo>
                  <a:cubicBezTo>
                    <a:pt x="4453" y="4691"/>
                    <a:pt x="4234" y="4933"/>
                    <a:pt x="3769" y="4933"/>
                  </a:cubicBezTo>
                  <a:cubicBezTo>
                    <a:pt x="3575" y="4933"/>
                    <a:pt x="3384" y="4882"/>
                    <a:pt x="3288" y="4829"/>
                  </a:cubicBezTo>
                  <a:lnTo>
                    <a:pt x="3366" y="4512"/>
                  </a:lnTo>
                  <a:cubicBezTo>
                    <a:pt x="3469" y="4565"/>
                    <a:pt x="3628" y="4618"/>
                    <a:pt x="3791" y="4618"/>
                  </a:cubicBezTo>
                  <a:cubicBezTo>
                    <a:pt x="3968" y="4618"/>
                    <a:pt x="4061" y="4545"/>
                    <a:pt x="4061" y="4434"/>
                  </a:cubicBezTo>
                  <a:cubicBezTo>
                    <a:pt x="4061" y="4329"/>
                    <a:pt x="3980" y="4268"/>
                    <a:pt x="3776" y="4195"/>
                  </a:cubicBezTo>
                  <a:close/>
                  <a:moveTo>
                    <a:pt x="3128" y="4585"/>
                  </a:moveTo>
                  <a:lnTo>
                    <a:pt x="3128" y="4907"/>
                  </a:lnTo>
                  <a:lnTo>
                    <a:pt x="2068" y="4907"/>
                  </a:lnTo>
                  <a:lnTo>
                    <a:pt x="2068" y="3212"/>
                  </a:lnTo>
                  <a:lnTo>
                    <a:pt x="2453" y="3212"/>
                  </a:lnTo>
                  <a:lnTo>
                    <a:pt x="2453" y="4585"/>
                  </a:lnTo>
                  <a:lnTo>
                    <a:pt x="3128" y="4585"/>
                  </a:lnTo>
                  <a:close/>
                  <a:moveTo>
                    <a:pt x="838" y="4907"/>
                  </a:moveTo>
                  <a:lnTo>
                    <a:pt x="401" y="4907"/>
                  </a:lnTo>
                  <a:lnTo>
                    <a:pt x="891" y="4049"/>
                  </a:lnTo>
                  <a:lnTo>
                    <a:pt x="418" y="3212"/>
                  </a:lnTo>
                  <a:lnTo>
                    <a:pt x="859" y="3212"/>
                  </a:lnTo>
                  <a:lnTo>
                    <a:pt x="1007" y="3521"/>
                  </a:lnTo>
                  <a:cubicBezTo>
                    <a:pt x="1057" y="3624"/>
                    <a:pt x="1095" y="3707"/>
                    <a:pt x="1135" y="3803"/>
                  </a:cubicBezTo>
                  <a:lnTo>
                    <a:pt x="1140" y="3803"/>
                  </a:lnTo>
                  <a:cubicBezTo>
                    <a:pt x="1181" y="3695"/>
                    <a:pt x="1213" y="3619"/>
                    <a:pt x="1256" y="3521"/>
                  </a:cubicBezTo>
                  <a:lnTo>
                    <a:pt x="1399" y="3212"/>
                  </a:lnTo>
                  <a:lnTo>
                    <a:pt x="1837" y="3212"/>
                  </a:lnTo>
                  <a:lnTo>
                    <a:pt x="1359" y="4039"/>
                  </a:lnTo>
                  <a:lnTo>
                    <a:pt x="1862" y="4907"/>
                  </a:lnTo>
                  <a:lnTo>
                    <a:pt x="1420" y="4907"/>
                  </a:lnTo>
                  <a:lnTo>
                    <a:pt x="1266" y="4600"/>
                  </a:lnTo>
                  <a:cubicBezTo>
                    <a:pt x="1203" y="4482"/>
                    <a:pt x="1163" y="4394"/>
                    <a:pt x="1115" y="4296"/>
                  </a:cubicBezTo>
                  <a:lnTo>
                    <a:pt x="1110" y="4296"/>
                  </a:lnTo>
                  <a:cubicBezTo>
                    <a:pt x="1075" y="4394"/>
                    <a:pt x="1032" y="4482"/>
                    <a:pt x="979" y="4600"/>
                  </a:cubicBezTo>
                  <a:lnTo>
                    <a:pt x="838" y="4907"/>
                  </a:lnTo>
                  <a:close/>
                  <a:moveTo>
                    <a:pt x="5602" y="6946"/>
                  </a:moveTo>
                  <a:lnTo>
                    <a:pt x="872" y="6946"/>
                  </a:lnTo>
                  <a:lnTo>
                    <a:pt x="872" y="5565"/>
                  </a:lnTo>
                  <a:lnTo>
                    <a:pt x="5602" y="5565"/>
                  </a:lnTo>
                  <a:lnTo>
                    <a:pt x="5602" y="6946"/>
                  </a:lnTo>
                  <a:close/>
                  <a:moveTo>
                    <a:pt x="5605" y="4907"/>
                  </a:moveTo>
                  <a:lnTo>
                    <a:pt x="5452" y="4600"/>
                  </a:lnTo>
                  <a:cubicBezTo>
                    <a:pt x="5389" y="4482"/>
                    <a:pt x="5348" y="4394"/>
                    <a:pt x="5301" y="4296"/>
                  </a:cubicBezTo>
                  <a:lnTo>
                    <a:pt x="5296" y="4296"/>
                  </a:lnTo>
                  <a:cubicBezTo>
                    <a:pt x="5260" y="4394"/>
                    <a:pt x="5218" y="4482"/>
                    <a:pt x="5165" y="4600"/>
                  </a:cubicBezTo>
                  <a:lnTo>
                    <a:pt x="5024" y="4907"/>
                  </a:lnTo>
                  <a:lnTo>
                    <a:pt x="4586" y="4907"/>
                  </a:lnTo>
                  <a:lnTo>
                    <a:pt x="5077" y="4049"/>
                  </a:lnTo>
                  <a:lnTo>
                    <a:pt x="4604" y="3212"/>
                  </a:lnTo>
                  <a:lnTo>
                    <a:pt x="5044" y="3212"/>
                  </a:lnTo>
                  <a:lnTo>
                    <a:pt x="5193" y="3521"/>
                  </a:lnTo>
                  <a:cubicBezTo>
                    <a:pt x="5243" y="3624"/>
                    <a:pt x="5280" y="3707"/>
                    <a:pt x="5321" y="3803"/>
                  </a:cubicBezTo>
                  <a:lnTo>
                    <a:pt x="5326" y="3803"/>
                  </a:lnTo>
                  <a:cubicBezTo>
                    <a:pt x="5366" y="3695"/>
                    <a:pt x="5399" y="3619"/>
                    <a:pt x="5441" y="3521"/>
                  </a:cubicBezTo>
                  <a:lnTo>
                    <a:pt x="5585" y="3212"/>
                  </a:lnTo>
                  <a:lnTo>
                    <a:pt x="6023" y="3212"/>
                  </a:lnTo>
                  <a:lnTo>
                    <a:pt x="5545" y="4039"/>
                  </a:lnTo>
                  <a:lnTo>
                    <a:pt x="6048" y="4907"/>
                  </a:lnTo>
                  <a:lnTo>
                    <a:pt x="5605" y="4907"/>
                  </a:lnTo>
                  <a:lnTo>
                    <a:pt x="5605" y="4907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18" name="文本框 57">
            <a:extLst>
              <a:ext uri="{FF2B5EF4-FFF2-40B4-BE49-F238E27FC236}">
                <a16:creationId xmlns="" xmlns:a16="http://schemas.microsoft.com/office/drawing/2014/main" id="{710B5E61-3B45-4C0C-8F61-3A46E2DD7BD0}"/>
              </a:ext>
            </a:extLst>
          </p:cNvPr>
          <p:cNvSpPr txBox="1"/>
          <p:nvPr/>
        </p:nvSpPr>
        <p:spPr>
          <a:xfrm>
            <a:off x="4900334" y="4843904"/>
            <a:ext cx="69238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rPr>
              <a:t>…</a:t>
            </a:r>
            <a:endParaRPr lang="zh-CN" altLang="en-US" sz="1600" b="1" dirty="0">
              <a:solidFill>
                <a:srgbClr val="ECECEB"/>
              </a:solidFill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4326094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8" y="1111485"/>
            <a:ext cx="10441160" cy="723938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20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订单历史存储在简表，实时订单数据存储在生产库。请统计目前为止每个客户的订单数。</a:t>
            </a:r>
            <a:endParaRPr lang="en-US" altLang="zh-CN" sz="20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13768030"/>
              </p:ext>
            </p:extLst>
          </p:nvPr>
        </p:nvGraphicFramePr>
        <p:xfrm>
          <a:off x="713338" y="2131478"/>
          <a:ext cx="10927678" cy="23784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494288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743923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689467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52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CN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　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A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B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8456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1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=connect(“</a:t>
                      </a:r>
                      <a:r>
                        <a:rPr lang="en-US" altLang="zh-CN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db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”).</a:t>
                      </a:r>
                      <a:r>
                        <a:rPr lang="en-US" altLang="zh-CN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(“select</a:t>
                      </a:r>
                      <a:r>
                        <a:rPr lang="en-US" altLang="zh-CN" sz="1600" kern="100" baseline="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 </a:t>
                      </a:r>
                      <a:r>
                        <a:rPr lang="en-US" altLang="zh-CN" sz="1600" kern="100" dirty="0" err="1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customer,count</a:t>
                      </a:r>
                      <a:r>
                        <a:rPr lang="en-US" altLang="zh-CN" sz="1600" kern="100" dirty="0">
                          <a:solidFill>
                            <a:schemeClr val="dk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(1</a:t>
                      </a:r>
                      <a:r>
                        <a:rPr lang="en-US" altLang="zh-CN" sz="1600" kern="100" baseline="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) total from sales where </a:t>
                      </a:r>
                      <a:r>
                        <a:rPr lang="en-US" altLang="zh-CN" sz="1600" kern="100" baseline="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orderDate</a:t>
                      </a:r>
                      <a:r>
                        <a:rPr lang="en-US" altLang="zh-CN" sz="1600" kern="100" baseline="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=?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”,now() )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查询数据库当日订单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528541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1600" kern="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2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=connect().</a:t>
                      </a:r>
                      <a:r>
                        <a:rPr lang="en-US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cursor@x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(“select </a:t>
                      </a:r>
                      <a:r>
                        <a:rPr lang="en-US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customer,count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(1) total from </a:t>
                      </a:r>
                      <a:r>
                        <a:rPr lang="en-US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sales.btx</a:t>
                      </a: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”)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查询简表历史订单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47568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solidFill>
                            <a:schemeClr val="tx1"/>
                          </a:solidFill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3</a:t>
                      </a:r>
                      <a:endParaRPr lang="zh-CN" sz="1600" kern="100" dirty="0">
                        <a:solidFill>
                          <a:schemeClr val="tx1"/>
                        </a:solidFill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=[A1,A2].</a:t>
                      </a:r>
                      <a:r>
                        <a:rPr lang="en-US" altLang="zh-CN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conjx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().groups(</a:t>
                      </a:r>
                      <a:r>
                        <a:rPr lang="en-US" altLang="zh-CN" sz="1600" kern="100" dirty="0" err="1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customer,sum</a:t>
                      </a: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(total):total)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altLang="zh-CN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/</a:t>
                      </a:r>
                      <a:r>
                        <a:rPr lang="zh-CN" altLang="en-US" sz="1600" kern="100" dirty="0">
                          <a:effectLst/>
                          <a:latin typeface="+mn-ea"/>
                          <a:ea typeface="+mn-ea"/>
                          <a:cs typeface="Ebrima" panose="02000000000000000000" pitchFamily="2" charset="0"/>
                        </a:rPr>
                        <a:t>二次分组汇总</a:t>
                      </a:r>
                      <a:endParaRPr lang="zh-CN" sz="1600" kern="100" dirty="0">
                        <a:effectLst/>
                        <a:latin typeface="+mn-ea"/>
                        <a:ea typeface="+mn-ea"/>
                        <a:cs typeface="Ebrima" panose="02000000000000000000" pitchFamily="2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13338" y="4941962"/>
            <a:ext cx="10955650" cy="11568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latin typeface="+mn-ea"/>
              </a:rPr>
              <a:t>扩展阅读：关于</a:t>
            </a:r>
            <a:r>
              <a:rPr lang="en-US" altLang="zh-CN" sz="1600" dirty="0">
                <a:latin typeface="+mn-ea"/>
              </a:rPr>
              <a:t>T+0</a:t>
            </a:r>
            <a:r>
              <a:rPr lang="zh-CN" altLang="en-US" sz="1600" dirty="0">
                <a:latin typeface="+mn-ea"/>
              </a:rPr>
              <a:t>实时混算更全面更细节的情况请参考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分库后的统计查询</a:t>
            </a:r>
            <a:r>
              <a:rPr lang="en-US" altLang="zh-CN" sz="1600" dirty="0">
                <a:latin typeface="+mn-ea"/>
              </a:rPr>
              <a:t>》</a:t>
            </a:r>
            <a:r>
              <a:rPr lang="en-US" altLang="zh-CN" sz="1600" dirty="0">
                <a:latin typeface="+mn-ea"/>
                <a:hlinkClick r:id="rId2"/>
              </a:rPr>
              <a:t>http://c.raqsoft.com.cn/article/1567657792653</a:t>
            </a:r>
            <a:endParaRPr lang="en-US" altLang="zh-CN" sz="1600" dirty="0"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latin typeface="+mn-ea"/>
              </a:rPr>
              <a:t>《</a:t>
            </a:r>
            <a:r>
              <a:rPr lang="zh-CN" altLang="en-US" sz="1600" dirty="0">
                <a:latin typeface="+mn-ea"/>
              </a:rPr>
              <a:t>实时报表 </a:t>
            </a:r>
            <a:r>
              <a:rPr lang="en-US" altLang="zh-CN" sz="1600" dirty="0">
                <a:latin typeface="+mn-ea"/>
              </a:rPr>
              <a:t>T+0 </a:t>
            </a:r>
            <a:r>
              <a:rPr lang="zh-CN" altLang="en-US" sz="1600" dirty="0">
                <a:latin typeface="+mn-ea"/>
              </a:rPr>
              <a:t>的实现方案</a:t>
            </a:r>
            <a:r>
              <a:rPr lang="en-US" altLang="zh-CN" sz="1600" dirty="0">
                <a:latin typeface="+mn-ea"/>
              </a:rPr>
              <a:t>》</a:t>
            </a:r>
            <a:r>
              <a:rPr lang="en-US" altLang="zh-CN" sz="1600" dirty="0">
                <a:latin typeface="+mn-ea"/>
                <a:hlinkClick r:id="rId3"/>
              </a:rPr>
              <a:t>http://c.raqsoft.com.cn/article/1541494770016</a:t>
            </a:r>
            <a:endParaRPr lang="zh-CN" altLang="en-US" sz="1600" dirty="0">
              <a:latin typeface="+mn-ea"/>
            </a:endParaRP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61D0DD27-77AB-44E2-8AE4-79F1C4D3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T+0</a:t>
            </a:r>
            <a:r>
              <a:rPr lang="zh-CN" altLang="en-US" dirty="0"/>
              <a:t>混算</a:t>
            </a:r>
          </a:p>
        </p:txBody>
      </p:sp>
    </p:spTree>
    <p:extLst>
      <p:ext uri="{BB962C8B-B14F-4D97-AF65-F5344CB8AC3E}">
        <p14:creationId xmlns:p14="http://schemas.microsoft.com/office/powerpoint/2010/main" val="68621332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13338" y="928384"/>
            <a:ext cx="11090275" cy="745318"/>
          </a:xfrm>
          <a:prstGeom prst="round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频繁访问的热数据可缓存于应用服务器近端，偶尔访问的冷数据可存储于远端，计算时通过判断参数区间，来决定返回冷数据还是热数据。</a:t>
            </a:r>
            <a:endParaRPr lang="en-US" altLang="zh-CN" sz="1600" dirty="0">
              <a:solidFill>
                <a:schemeClr val="tx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80" name="矩形 79"/>
          <p:cNvSpPr/>
          <p:nvPr/>
        </p:nvSpPr>
        <p:spPr>
          <a:xfrm>
            <a:off x="2857757" y="1989386"/>
            <a:ext cx="8712968" cy="672921"/>
          </a:xfrm>
          <a:prstGeom prst="rect">
            <a:avLst/>
          </a:prstGeom>
          <a:solidFill>
            <a:srgbClr val="468BFC"/>
          </a:solidFill>
          <a:ln>
            <a:solidFill>
              <a:srgbClr val="517DD2"/>
            </a:solidFill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>
              <a:spcAft>
                <a:spcPct val="35000"/>
              </a:spcAft>
            </a:pPr>
            <a:endParaRPr lang="zh-CN" altLang="en-US" sz="1800" b="1" kern="0" dirty="0">
              <a:solidFill>
                <a:sysClr val="window" lastClr="FFFFFF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81" name="文本框 80"/>
          <p:cNvSpPr txBox="1"/>
          <p:nvPr/>
        </p:nvSpPr>
        <p:spPr>
          <a:xfrm>
            <a:off x="774787" y="2153268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rgbClr val="468BFC"/>
                </a:solidFill>
              </a:rPr>
              <a:t>前端应用</a:t>
            </a:r>
          </a:p>
        </p:txBody>
      </p:sp>
      <p:sp>
        <p:nvSpPr>
          <p:cNvPr id="82" name="矩形 81"/>
          <p:cNvSpPr/>
          <p:nvPr/>
        </p:nvSpPr>
        <p:spPr>
          <a:xfrm>
            <a:off x="2848935" y="2637706"/>
            <a:ext cx="8726424" cy="2664296"/>
          </a:xfrm>
          <a:prstGeom prst="rect">
            <a:avLst/>
          </a:prstGeom>
          <a:solidFill>
            <a:srgbClr val="3B6DCC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sz="2000" b="1" dirty="0">
              <a:solidFill>
                <a:schemeClr val="lt1"/>
              </a:solidFill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4886546" y="4357510"/>
            <a:ext cx="5040850" cy="696295"/>
          </a:xfrm>
          <a:prstGeom prst="rect">
            <a:avLst/>
          </a:prstGeom>
          <a:solidFill>
            <a:srgbClr val="000000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1600" dirty="0">
                <a:solidFill>
                  <a:schemeClr val="bg1"/>
                </a:solidFill>
              </a:rPr>
              <a:t>近端热数据</a:t>
            </a:r>
          </a:p>
        </p:txBody>
      </p:sp>
      <p:grpSp>
        <p:nvGrpSpPr>
          <p:cNvPr id="90" name="组合 89"/>
          <p:cNvGrpSpPr/>
          <p:nvPr/>
        </p:nvGrpSpPr>
        <p:grpSpPr>
          <a:xfrm>
            <a:off x="6674272" y="4551449"/>
            <a:ext cx="1504592" cy="338554"/>
            <a:chOff x="2705931" y="4402210"/>
            <a:chExt cx="1504592" cy="338554"/>
          </a:xfrm>
        </p:grpSpPr>
        <p:sp>
          <p:nvSpPr>
            <p:cNvPr id="91" name="xlsx-file_317779"/>
            <p:cNvSpPr>
              <a:spLocks noChangeAspect="1"/>
            </p:cNvSpPr>
            <p:nvPr/>
          </p:nvSpPr>
          <p:spPr bwMode="auto">
            <a:xfrm>
              <a:off x="2705931" y="4422731"/>
              <a:ext cx="240335" cy="288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2" name="文本框 91"/>
            <p:cNvSpPr txBox="1"/>
            <p:nvPr/>
          </p:nvSpPr>
          <p:spPr>
            <a:xfrm>
              <a:off x="2931770" y="4402210"/>
              <a:ext cx="1278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简表</a:t>
              </a:r>
            </a:p>
          </p:txBody>
        </p:sp>
      </p:grpSp>
      <p:grpSp>
        <p:nvGrpSpPr>
          <p:cNvPr id="93" name="组合 92"/>
          <p:cNvGrpSpPr/>
          <p:nvPr/>
        </p:nvGrpSpPr>
        <p:grpSpPr>
          <a:xfrm>
            <a:off x="7737035" y="4551449"/>
            <a:ext cx="1504592" cy="338554"/>
            <a:chOff x="2705931" y="4402210"/>
            <a:chExt cx="1504592" cy="338554"/>
          </a:xfrm>
        </p:grpSpPr>
        <p:sp>
          <p:nvSpPr>
            <p:cNvPr id="94" name="xlsx-file_317779"/>
            <p:cNvSpPr>
              <a:spLocks noChangeAspect="1"/>
            </p:cNvSpPr>
            <p:nvPr/>
          </p:nvSpPr>
          <p:spPr bwMode="auto">
            <a:xfrm>
              <a:off x="2705931" y="4422731"/>
              <a:ext cx="240335" cy="288000"/>
            </a:xfrm>
            <a:custGeom>
              <a:avLst/>
              <a:gdLst>
                <a:gd name="connsiteX0" fmla="*/ 278476 w 506307"/>
                <a:gd name="connsiteY0" fmla="*/ 404480 h 606722"/>
                <a:gd name="connsiteX1" fmla="*/ 278476 w 506307"/>
                <a:gd name="connsiteY1" fmla="*/ 480293 h 606722"/>
                <a:gd name="connsiteX2" fmla="*/ 354400 w 506307"/>
                <a:gd name="connsiteY2" fmla="*/ 480293 h 606722"/>
                <a:gd name="connsiteX3" fmla="*/ 354400 w 506307"/>
                <a:gd name="connsiteY3" fmla="*/ 404480 h 606722"/>
                <a:gd name="connsiteX4" fmla="*/ 151906 w 506307"/>
                <a:gd name="connsiteY4" fmla="*/ 404480 h 606722"/>
                <a:gd name="connsiteX5" fmla="*/ 151906 w 506307"/>
                <a:gd name="connsiteY5" fmla="*/ 480293 h 606722"/>
                <a:gd name="connsiteX6" fmla="*/ 227830 w 506307"/>
                <a:gd name="connsiteY6" fmla="*/ 480293 h 606722"/>
                <a:gd name="connsiteX7" fmla="*/ 227830 w 506307"/>
                <a:gd name="connsiteY7" fmla="*/ 404480 h 606722"/>
                <a:gd name="connsiteX8" fmla="*/ 278476 w 506307"/>
                <a:gd name="connsiteY8" fmla="*/ 278097 h 606722"/>
                <a:gd name="connsiteX9" fmla="*/ 278476 w 506307"/>
                <a:gd name="connsiteY9" fmla="*/ 353909 h 606722"/>
                <a:gd name="connsiteX10" fmla="*/ 354400 w 506307"/>
                <a:gd name="connsiteY10" fmla="*/ 353909 h 606722"/>
                <a:gd name="connsiteX11" fmla="*/ 354400 w 506307"/>
                <a:gd name="connsiteY11" fmla="*/ 278097 h 606722"/>
                <a:gd name="connsiteX12" fmla="*/ 151906 w 506307"/>
                <a:gd name="connsiteY12" fmla="*/ 278097 h 606722"/>
                <a:gd name="connsiteX13" fmla="*/ 151906 w 506307"/>
                <a:gd name="connsiteY13" fmla="*/ 353909 h 606722"/>
                <a:gd name="connsiteX14" fmla="*/ 227830 w 506307"/>
                <a:gd name="connsiteY14" fmla="*/ 353909 h 606722"/>
                <a:gd name="connsiteX15" fmla="*/ 227830 w 506307"/>
                <a:gd name="connsiteY15" fmla="*/ 278097 h 606722"/>
                <a:gd name="connsiteX16" fmla="*/ 151906 w 506307"/>
                <a:gd name="connsiteY16" fmla="*/ 176954 h 606722"/>
                <a:gd name="connsiteX17" fmla="*/ 151906 w 506307"/>
                <a:gd name="connsiteY17" fmla="*/ 227526 h 606722"/>
                <a:gd name="connsiteX18" fmla="*/ 354400 w 506307"/>
                <a:gd name="connsiteY18" fmla="*/ 227526 h 606722"/>
                <a:gd name="connsiteX19" fmla="*/ 354400 w 506307"/>
                <a:gd name="connsiteY19" fmla="*/ 176954 h 606722"/>
                <a:gd name="connsiteX20" fmla="*/ 101261 w 506307"/>
                <a:gd name="connsiteY20" fmla="*/ 126383 h 606722"/>
                <a:gd name="connsiteX21" fmla="*/ 405045 w 506307"/>
                <a:gd name="connsiteY21" fmla="*/ 126383 h 606722"/>
                <a:gd name="connsiteX22" fmla="*/ 405045 w 506307"/>
                <a:gd name="connsiteY22" fmla="*/ 227526 h 606722"/>
                <a:gd name="connsiteX23" fmla="*/ 405045 w 506307"/>
                <a:gd name="connsiteY23" fmla="*/ 278097 h 606722"/>
                <a:gd name="connsiteX24" fmla="*/ 405045 w 506307"/>
                <a:gd name="connsiteY24" fmla="*/ 530864 h 606722"/>
                <a:gd name="connsiteX25" fmla="*/ 101261 w 506307"/>
                <a:gd name="connsiteY25" fmla="*/ 530864 h 606722"/>
                <a:gd name="connsiteX26" fmla="*/ 101261 w 506307"/>
                <a:gd name="connsiteY26" fmla="*/ 278097 h 606722"/>
                <a:gd name="connsiteX27" fmla="*/ 101261 w 506307"/>
                <a:gd name="connsiteY27" fmla="*/ 227526 h 606722"/>
                <a:gd name="connsiteX28" fmla="*/ 50640 w 506307"/>
                <a:gd name="connsiteY28" fmla="*/ 50567 h 606722"/>
                <a:gd name="connsiteX29" fmla="*/ 50640 w 506307"/>
                <a:gd name="connsiteY29" fmla="*/ 556155 h 606722"/>
                <a:gd name="connsiteX30" fmla="*/ 455667 w 506307"/>
                <a:gd name="connsiteY30" fmla="*/ 556155 h 606722"/>
                <a:gd name="connsiteX31" fmla="*/ 455667 w 506307"/>
                <a:gd name="connsiteY31" fmla="*/ 138550 h 606722"/>
                <a:gd name="connsiteX32" fmla="*/ 345488 w 506307"/>
                <a:gd name="connsiteY32" fmla="*/ 50567 h 606722"/>
                <a:gd name="connsiteX33" fmla="*/ 0 w 506307"/>
                <a:gd name="connsiteY33" fmla="*/ 0 h 606722"/>
                <a:gd name="connsiteX34" fmla="*/ 363288 w 506307"/>
                <a:gd name="connsiteY34" fmla="*/ 0 h 606722"/>
                <a:gd name="connsiteX35" fmla="*/ 506307 w 506307"/>
                <a:gd name="connsiteY35" fmla="*/ 114288 h 606722"/>
                <a:gd name="connsiteX36" fmla="*/ 506307 w 506307"/>
                <a:gd name="connsiteY36" fmla="*/ 606722 h 606722"/>
                <a:gd name="connsiteX37" fmla="*/ 0 w 506307"/>
                <a:gd name="connsiteY37" fmla="*/ 606722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506307" h="606722">
                  <a:moveTo>
                    <a:pt x="278476" y="404480"/>
                  </a:moveTo>
                  <a:lnTo>
                    <a:pt x="278476" y="480293"/>
                  </a:lnTo>
                  <a:lnTo>
                    <a:pt x="354400" y="480293"/>
                  </a:lnTo>
                  <a:lnTo>
                    <a:pt x="354400" y="404480"/>
                  </a:lnTo>
                  <a:close/>
                  <a:moveTo>
                    <a:pt x="151906" y="404480"/>
                  </a:moveTo>
                  <a:lnTo>
                    <a:pt x="151906" y="480293"/>
                  </a:lnTo>
                  <a:lnTo>
                    <a:pt x="227830" y="480293"/>
                  </a:lnTo>
                  <a:lnTo>
                    <a:pt x="227830" y="404480"/>
                  </a:lnTo>
                  <a:close/>
                  <a:moveTo>
                    <a:pt x="278476" y="278097"/>
                  </a:moveTo>
                  <a:lnTo>
                    <a:pt x="278476" y="353909"/>
                  </a:lnTo>
                  <a:lnTo>
                    <a:pt x="354400" y="353909"/>
                  </a:lnTo>
                  <a:lnTo>
                    <a:pt x="354400" y="278097"/>
                  </a:lnTo>
                  <a:close/>
                  <a:moveTo>
                    <a:pt x="151906" y="278097"/>
                  </a:moveTo>
                  <a:lnTo>
                    <a:pt x="151906" y="353909"/>
                  </a:lnTo>
                  <a:lnTo>
                    <a:pt x="227830" y="353909"/>
                  </a:lnTo>
                  <a:lnTo>
                    <a:pt x="227830" y="278097"/>
                  </a:lnTo>
                  <a:close/>
                  <a:moveTo>
                    <a:pt x="151906" y="176954"/>
                  </a:moveTo>
                  <a:lnTo>
                    <a:pt x="151906" y="227526"/>
                  </a:lnTo>
                  <a:lnTo>
                    <a:pt x="354400" y="227526"/>
                  </a:lnTo>
                  <a:lnTo>
                    <a:pt x="354400" y="176954"/>
                  </a:lnTo>
                  <a:close/>
                  <a:moveTo>
                    <a:pt x="101261" y="126383"/>
                  </a:moveTo>
                  <a:lnTo>
                    <a:pt x="405045" y="126383"/>
                  </a:lnTo>
                  <a:lnTo>
                    <a:pt x="405045" y="227526"/>
                  </a:lnTo>
                  <a:lnTo>
                    <a:pt x="405045" y="278097"/>
                  </a:lnTo>
                  <a:lnTo>
                    <a:pt x="405045" y="530864"/>
                  </a:lnTo>
                  <a:lnTo>
                    <a:pt x="101261" y="530864"/>
                  </a:lnTo>
                  <a:lnTo>
                    <a:pt x="101261" y="278097"/>
                  </a:lnTo>
                  <a:lnTo>
                    <a:pt x="101261" y="227526"/>
                  </a:lnTo>
                  <a:close/>
                  <a:moveTo>
                    <a:pt x="50640" y="50567"/>
                  </a:moveTo>
                  <a:lnTo>
                    <a:pt x="50640" y="556155"/>
                  </a:lnTo>
                  <a:lnTo>
                    <a:pt x="455667" y="556155"/>
                  </a:lnTo>
                  <a:lnTo>
                    <a:pt x="455667" y="138550"/>
                  </a:lnTo>
                  <a:lnTo>
                    <a:pt x="345488" y="50567"/>
                  </a:lnTo>
                  <a:close/>
                  <a:moveTo>
                    <a:pt x="0" y="0"/>
                  </a:moveTo>
                  <a:lnTo>
                    <a:pt x="363288" y="0"/>
                  </a:lnTo>
                  <a:lnTo>
                    <a:pt x="506307" y="114288"/>
                  </a:lnTo>
                  <a:lnTo>
                    <a:pt x="506307" y="606722"/>
                  </a:lnTo>
                  <a:lnTo>
                    <a:pt x="0" y="60672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95" name="文本框 94"/>
            <p:cNvSpPr txBox="1"/>
            <p:nvPr/>
          </p:nvSpPr>
          <p:spPr>
            <a:xfrm>
              <a:off x="2931770" y="4402210"/>
              <a:ext cx="1278753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</a:rPr>
                <a:t>嵌入式库表</a:t>
              </a:r>
            </a:p>
          </p:txBody>
        </p:sp>
      </p:grpSp>
      <p:sp>
        <p:nvSpPr>
          <p:cNvPr id="102" name="矩形 101"/>
          <p:cNvSpPr/>
          <p:nvPr/>
        </p:nvSpPr>
        <p:spPr>
          <a:xfrm>
            <a:off x="2848935" y="5505664"/>
            <a:ext cx="8721790" cy="833602"/>
          </a:xfrm>
          <a:prstGeom prst="rect">
            <a:avLst/>
          </a:prstGeom>
          <a:solidFill>
            <a:srgbClr val="F0AB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r"/>
            <a:endParaRPr lang="zh-CN" altLang="en-US" b="1" dirty="0"/>
          </a:p>
        </p:txBody>
      </p:sp>
      <p:sp>
        <p:nvSpPr>
          <p:cNvPr id="107" name="xlsx-file_317779"/>
          <p:cNvSpPr>
            <a:spLocks noChangeAspect="1"/>
          </p:cNvSpPr>
          <p:nvPr/>
        </p:nvSpPr>
        <p:spPr bwMode="auto">
          <a:xfrm>
            <a:off x="4147534" y="5659661"/>
            <a:ext cx="293447" cy="351646"/>
          </a:xfrm>
          <a:custGeom>
            <a:avLst/>
            <a:gdLst>
              <a:gd name="connsiteX0" fmla="*/ 278476 w 506307"/>
              <a:gd name="connsiteY0" fmla="*/ 404480 h 606722"/>
              <a:gd name="connsiteX1" fmla="*/ 278476 w 506307"/>
              <a:gd name="connsiteY1" fmla="*/ 480293 h 606722"/>
              <a:gd name="connsiteX2" fmla="*/ 354400 w 506307"/>
              <a:gd name="connsiteY2" fmla="*/ 480293 h 606722"/>
              <a:gd name="connsiteX3" fmla="*/ 354400 w 506307"/>
              <a:gd name="connsiteY3" fmla="*/ 404480 h 606722"/>
              <a:gd name="connsiteX4" fmla="*/ 151906 w 506307"/>
              <a:gd name="connsiteY4" fmla="*/ 404480 h 606722"/>
              <a:gd name="connsiteX5" fmla="*/ 151906 w 506307"/>
              <a:gd name="connsiteY5" fmla="*/ 480293 h 606722"/>
              <a:gd name="connsiteX6" fmla="*/ 227830 w 506307"/>
              <a:gd name="connsiteY6" fmla="*/ 480293 h 606722"/>
              <a:gd name="connsiteX7" fmla="*/ 227830 w 506307"/>
              <a:gd name="connsiteY7" fmla="*/ 404480 h 606722"/>
              <a:gd name="connsiteX8" fmla="*/ 278476 w 506307"/>
              <a:gd name="connsiteY8" fmla="*/ 278097 h 606722"/>
              <a:gd name="connsiteX9" fmla="*/ 278476 w 506307"/>
              <a:gd name="connsiteY9" fmla="*/ 353909 h 606722"/>
              <a:gd name="connsiteX10" fmla="*/ 354400 w 506307"/>
              <a:gd name="connsiteY10" fmla="*/ 353909 h 606722"/>
              <a:gd name="connsiteX11" fmla="*/ 354400 w 506307"/>
              <a:gd name="connsiteY11" fmla="*/ 278097 h 606722"/>
              <a:gd name="connsiteX12" fmla="*/ 151906 w 506307"/>
              <a:gd name="connsiteY12" fmla="*/ 278097 h 606722"/>
              <a:gd name="connsiteX13" fmla="*/ 151906 w 506307"/>
              <a:gd name="connsiteY13" fmla="*/ 353909 h 606722"/>
              <a:gd name="connsiteX14" fmla="*/ 227830 w 506307"/>
              <a:gd name="connsiteY14" fmla="*/ 353909 h 606722"/>
              <a:gd name="connsiteX15" fmla="*/ 227830 w 506307"/>
              <a:gd name="connsiteY15" fmla="*/ 278097 h 606722"/>
              <a:gd name="connsiteX16" fmla="*/ 151906 w 506307"/>
              <a:gd name="connsiteY16" fmla="*/ 176954 h 606722"/>
              <a:gd name="connsiteX17" fmla="*/ 151906 w 506307"/>
              <a:gd name="connsiteY17" fmla="*/ 227526 h 606722"/>
              <a:gd name="connsiteX18" fmla="*/ 354400 w 506307"/>
              <a:gd name="connsiteY18" fmla="*/ 227526 h 606722"/>
              <a:gd name="connsiteX19" fmla="*/ 354400 w 506307"/>
              <a:gd name="connsiteY19" fmla="*/ 176954 h 606722"/>
              <a:gd name="connsiteX20" fmla="*/ 101261 w 506307"/>
              <a:gd name="connsiteY20" fmla="*/ 126383 h 606722"/>
              <a:gd name="connsiteX21" fmla="*/ 405045 w 506307"/>
              <a:gd name="connsiteY21" fmla="*/ 126383 h 606722"/>
              <a:gd name="connsiteX22" fmla="*/ 405045 w 506307"/>
              <a:gd name="connsiteY22" fmla="*/ 227526 h 606722"/>
              <a:gd name="connsiteX23" fmla="*/ 405045 w 506307"/>
              <a:gd name="connsiteY23" fmla="*/ 278097 h 606722"/>
              <a:gd name="connsiteX24" fmla="*/ 405045 w 506307"/>
              <a:gd name="connsiteY24" fmla="*/ 530864 h 606722"/>
              <a:gd name="connsiteX25" fmla="*/ 101261 w 506307"/>
              <a:gd name="connsiteY25" fmla="*/ 530864 h 606722"/>
              <a:gd name="connsiteX26" fmla="*/ 101261 w 506307"/>
              <a:gd name="connsiteY26" fmla="*/ 278097 h 606722"/>
              <a:gd name="connsiteX27" fmla="*/ 101261 w 506307"/>
              <a:gd name="connsiteY27" fmla="*/ 227526 h 606722"/>
              <a:gd name="connsiteX28" fmla="*/ 50640 w 506307"/>
              <a:gd name="connsiteY28" fmla="*/ 50567 h 606722"/>
              <a:gd name="connsiteX29" fmla="*/ 50640 w 506307"/>
              <a:gd name="connsiteY29" fmla="*/ 556155 h 606722"/>
              <a:gd name="connsiteX30" fmla="*/ 455667 w 506307"/>
              <a:gd name="connsiteY30" fmla="*/ 556155 h 606722"/>
              <a:gd name="connsiteX31" fmla="*/ 455667 w 506307"/>
              <a:gd name="connsiteY31" fmla="*/ 138550 h 606722"/>
              <a:gd name="connsiteX32" fmla="*/ 345488 w 506307"/>
              <a:gd name="connsiteY32" fmla="*/ 50567 h 606722"/>
              <a:gd name="connsiteX33" fmla="*/ 0 w 506307"/>
              <a:gd name="connsiteY33" fmla="*/ 0 h 606722"/>
              <a:gd name="connsiteX34" fmla="*/ 363288 w 506307"/>
              <a:gd name="connsiteY34" fmla="*/ 0 h 606722"/>
              <a:gd name="connsiteX35" fmla="*/ 506307 w 506307"/>
              <a:gd name="connsiteY35" fmla="*/ 114288 h 606722"/>
              <a:gd name="connsiteX36" fmla="*/ 506307 w 506307"/>
              <a:gd name="connsiteY36" fmla="*/ 606722 h 606722"/>
              <a:gd name="connsiteX37" fmla="*/ 0 w 506307"/>
              <a:gd name="connsiteY37" fmla="*/ 60672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6307" h="606722">
                <a:moveTo>
                  <a:pt x="278476" y="404480"/>
                </a:moveTo>
                <a:lnTo>
                  <a:pt x="278476" y="480293"/>
                </a:lnTo>
                <a:lnTo>
                  <a:pt x="354400" y="480293"/>
                </a:lnTo>
                <a:lnTo>
                  <a:pt x="354400" y="404480"/>
                </a:lnTo>
                <a:close/>
                <a:moveTo>
                  <a:pt x="151906" y="404480"/>
                </a:moveTo>
                <a:lnTo>
                  <a:pt x="151906" y="480293"/>
                </a:lnTo>
                <a:lnTo>
                  <a:pt x="227830" y="480293"/>
                </a:lnTo>
                <a:lnTo>
                  <a:pt x="227830" y="404480"/>
                </a:lnTo>
                <a:close/>
                <a:moveTo>
                  <a:pt x="278476" y="278097"/>
                </a:moveTo>
                <a:lnTo>
                  <a:pt x="278476" y="353909"/>
                </a:lnTo>
                <a:lnTo>
                  <a:pt x="354400" y="353909"/>
                </a:lnTo>
                <a:lnTo>
                  <a:pt x="354400" y="278097"/>
                </a:lnTo>
                <a:close/>
                <a:moveTo>
                  <a:pt x="151906" y="278097"/>
                </a:moveTo>
                <a:lnTo>
                  <a:pt x="151906" y="353909"/>
                </a:lnTo>
                <a:lnTo>
                  <a:pt x="227830" y="353909"/>
                </a:lnTo>
                <a:lnTo>
                  <a:pt x="227830" y="278097"/>
                </a:lnTo>
                <a:close/>
                <a:moveTo>
                  <a:pt x="151906" y="176954"/>
                </a:moveTo>
                <a:lnTo>
                  <a:pt x="151906" y="227526"/>
                </a:lnTo>
                <a:lnTo>
                  <a:pt x="354400" y="227526"/>
                </a:lnTo>
                <a:lnTo>
                  <a:pt x="354400" y="176954"/>
                </a:lnTo>
                <a:close/>
                <a:moveTo>
                  <a:pt x="101261" y="126383"/>
                </a:moveTo>
                <a:lnTo>
                  <a:pt x="405045" y="126383"/>
                </a:lnTo>
                <a:lnTo>
                  <a:pt x="405045" y="227526"/>
                </a:lnTo>
                <a:lnTo>
                  <a:pt x="405045" y="278097"/>
                </a:lnTo>
                <a:lnTo>
                  <a:pt x="405045" y="530864"/>
                </a:lnTo>
                <a:lnTo>
                  <a:pt x="101261" y="530864"/>
                </a:lnTo>
                <a:lnTo>
                  <a:pt x="101261" y="278097"/>
                </a:lnTo>
                <a:lnTo>
                  <a:pt x="101261" y="227526"/>
                </a:lnTo>
                <a:close/>
                <a:moveTo>
                  <a:pt x="50640" y="50567"/>
                </a:moveTo>
                <a:lnTo>
                  <a:pt x="50640" y="556155"/>
                </a:lnTo>
                <a:lnTo>
                  <a:pt x="455667" y="556155"/>
                </a:lnTo>
                <a:lnTo>
                  <a:pt x="455667" y="138550"/>
                </a:lnTo>
                <a:lnTo>
                  <a:pt x="345488" y="50567"/>
                </a:lnTo>
                <a:close/>
                <a:moveTo>
                  <a:pt x="0" y="0"/>
                </a:moveTo>
                <a:lnTo>
                  <a:pt x="363288" y="0"/>
                </a:lnTo>
                <a:lnTo>
                  <a:pt x="506307" y="114288"/>
                </a:lnTo>
                <a:lnTo>
                  <a:pt x="506307" y="606722"/>
                </a:lnTo>
                <a:lnTo>
                  <a:pt x="0" y="6067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08" name="文本框 107"/>
          <p:cNvSpPr txBox="1"/>
          <p:nvPr/>
        </p:nvSpPr>
        <p:spPr>
          <a:xfrm>
            <a:off x="4035554" y="6013853"/>
            <a:ext cx="57824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组表</a:t>
            </a:r>
          </a:p>
        </p:txBody>
      </p:sp>
      <p:sp>
        <p:nvSpPr>
          <p:cNvPr id="115" name="文本框 114"/>
          <p:cNvSpPr txBox="1"/>
          <p:nvPr/>
        </p:nvSpPr>
        <p:spPr>
          <a:xfrm>
            <a:off x="3001028" y="5792131"/>
            <a:ext cx="10345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</a:rPr>
              <a:t>冷数据</a:t>
            </a:r>
          </a:p>
        </p:txBody>
      </p:sp>
      <p:sp>
        <p:nvSpPr>
          <p:cNvPr id="119" name="文本框 118"/>
          <p:cNvSpPr txBox="1"/>
          <p:nvPr/>
        </p:nvSpPr>
        <p:spPr>
          <a:xfrm>
            <a:off x="678151" y="5625601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000" b="1" dirty="0">
                <a:solidFill>
                  <a:srgbClr val="F0AB00"/>
                </a:solidFill>
              </a:rPr>
              <a:t>远端数据源</a:t>
            </a:r>
          </a:p>
        </p:txBody>
      </p:sp>
      <p:sp>
        <p:nvSpPr>
          <p:cNvPr id="137" name="文本框 57">
            <a:extLst>
              <a:ext uri="{FF2B5EF4-FFF2-40B4-BE49-F238E27FC236}">
                <a16:creationId xmlns="" xmlns:a16="http://schemas.microsoft.com/office/drawing/2014/main" id="{4E4DFA91-B6BF-4743-B7BF-07AF46F15A0C}"/>
              </a:ext>
            </a:extLst>
          </p:cNvPr>
          <p:cNvSpPr txBox="1"/>
          <p:nvPr/>
        </p:nvSpPr>
        <p:spPr>
          <a:xfrm>
            <a:off x="6082858" y="6013853"/>
            <a:ext cx="86999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hadoop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138" name="Picture 5" descr="C:\Users\Mars\Downloads\数据文件.png">
            <a:extLst>
              <a:ext uri="{FF2B5EF4-FFF2-40B4-BE49-F238E27FC236}">
                <a16:creationId xmlns="" xmlns:a16="http://schemas.microsoft.com/office/drawing/2014/main" id="{E9B910F2-9B1D-44B6-9696-DF4E804A1E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17985" y="5633762"/>
            <a:ext cx="407626" cy="407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9" name="txt-file-symbol_28878"/>
          <p:cNvSpPr>
            <a:spLocks noChangeAspect="1"/>
          </p:cNvSpPr>
          <p:nvPr/>
        </p:nvSpPr>
        <p:spPr bwMode="auto">
          <a:xfrm>
            <a:off x="5522820" y="5674224"/>
            <a:ext cx="307304" cy="346486"/>
          </a:xfrm>
          <a:custGeom>
            <a:avLst/>
            <a:gdLst>
              <a:gd name="T0" fmla="*/ 5889 w 6474"/>
              <a:gd name="T1" fmla="*/ 2615 h 7311"/>
              <a:gd name="T2" fmla="*/ 5888 w 6474"/>
              <a:gd name="T3" fmla="*/ 1752 h 7311"/>
              <a:gd name="T4" fmla="*/ 4444 w 6474"/>
              <a:gd name="T5" fmla="*/ 49 h 7311"/>
              <a:gd name="T6" fmla="*/ 4414 w 6474"/>
              <a:gd name="T7" fmla="*/ 24 h 7311"/>
              <a:gd name="T8" fmla="*/ 4377 w 6474"/>
              <a:gd name="T9" fmla="*/ 7 h 7311"/>
              <a:gd name="T10" fmla="*/ 4336 w 6474"/>
              <a:gd name="T11" fmla="*/ 0 h 7311"/>
              <a:gd name="T12" fmla="*/ 585 w 6474"/>
              <a:gd name="T13" fmla="*/ 287 h 7311"/>
              <a:gd name="T14" fmla="*/ 410 w 6474"/>
              <a:gd name="T15" fmla="*/ 2615 h 7311"/>
              <a:gd name="T16" fmla="*/ 0 w 6474"/>
              <a:gd name="T17" fmla="*/ 5155 h 7311"/>
              <a:gd name="T18" fmla="*/ 585 w 6474"/>
              <a:gd name="T19" fmla="*/ 5565 h 7311"/>
              <a:gd name="T20" fmla="*/ 872 w 6474"/>
              <a:gd name="T21" fmla="*/ 7311 h 7311"/>
              <a:gd name="T22" fmla="*/ 5889 w 6474"/>
              <a:gd name="T23" fmla="*/ 7024 h 7311"/>
              <a:gd name="T24" fmla="*/ 6065 w 6474"/>
              <a:gd name="T25" fmla="*/ 5565 h 7311"/>
              <a:gd name="T26" fmla="*/ 6474 w 6474"/>
              <a:gd name="T27" fmla="*/ 3025 h 7311"/>
              <a:gd name="T28" fmla="*/ 872 w 6474"/>
              <a:gd name="T29" fmla="*/ 287 h 7311"/>
              <a:gd name="T30" fmla="*/ 4193 w 6474"/>
              <a:gd name="T31" fmla="*/ 1753 h 7311"/>
              <a:gd name="T32" fmla="*/ 5602 w 6474"/>
              <a:gd name="T33" fmla="*/ 1897 h 7311"/>
              <a:gd name="T34" fmla="*/ 872 w 6474"/>
              <a:gd name="T35" fmla="*/ 2615 h 7311"/>
              <a:gd name="T36" fmla="*/ 2286 w 6474"/>
              <a:gd name="T37" fmla="*/ 3001 h 7311"/>
              <a:gd name="T38" fmla="*/ 3029 w 6474"/>
              <a:gd name="T39" fmla="*/ 3391 h 7311"/>
              <a:gd name="T40" fmla="*/ 3198 w 6474"/>
              <a:gd name="T41" fmla="*/ 3747 h 7311"/>
              <a:gd name="T42" fmla="*/ 3525 w 6474"/>
              <a:gd name="T43" fmla="*/ 3001 h 7311"/>
              <a:gd name="T44" fmla="*/ 3474 w 6474"/>
              <a:gd name="T45" fmla="*/ 4045 h 7311"/>
              <a:gd name="T46" fmla="*/ 3550 w 6474"/>
              <a:gd name="T47" fmla="*/ 5141 h 7311"/>
              <a:gd name="T48" fmla="*/ 3166 w 6474"/>
              <a:gd name="T49" fmla="*/ 4369 h 7311"/>
              <a:gd name="T50" fmla="*/ 2994 w 6474"/>
              <a:gd name="T51" fmla="*/ 4754 h 7311"/>
              <a:gd name="T52" fmla="*/ 2264 w 6474"/>
              <a:gd name="T53" fmla="*/ 5141 h 7311"/>
              <a:gd name="T54" fmla="*/ 2286 w 6474"/>
              <a:gd name="T55" fmla="*/ 3001 h 7311"/>
              <a:gd name="T56" fmla="*/ 463 w 6474"/>
              <a:gd name="T57" fmla="*/ 3001 h 7311"/>
              <a:gd name="T58" fmla="*/ 2108 w 6474"/>
              <a:gd name="T59" fmla="*/ 3407 h 7311"/>
              <a:gd name="T60" fmla="*/ 1524 w 6474"/>
              <a:gd name="T61" fmla="*/ 5141 h 7311"/>
              <a:gd name="T62" fmla="*/ 1038 w 6474"/>
              <a:gd name="T63" fmla="*/ 3407 h 7311"/>
              <a:gd name="T64" fmla="*/ 5602 w 6474"/>
              <a:gd name="T65" fmla="*/ 6946 h 7311"/>
              <a:gd name="T66" fmla="*/ 872 w 6474"/>
              <a:gd name="T67" fmla="*/ 5565 h 7311"/>
              <a:gd name="T68" fmla="*/ 5602 w 6474"/>
              <a:gd name="T69" fmla="*/ 6946 h 7311"/>
              <a:gd name="T70" fmla="*/ 5288 w 6474"/>
              <a:gd name="T71" fmla="*/ 3407 h 7311"/>
              <a:gd name="T72" fmla="*/ 4802 w 6474"/>
              <a:gd name="T73" fmla="*/ 5141 h 7311"/>
              <a:gd name="T74" fmla="*/ 4227 w 6474"/>
              <a:gd name="T75" fmla="*/ 3407 h 7311"/>
              <a:gd name="T76" fmla="*/ 5872 w 6474"/>
              <a:gd name="T77" fmla="*/ 3001 h 7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74" h="7311">
                <a:moveTo>
                  <a:pt x="6065" y="2615"/>
                </a:moveTo>
                <a:lnTo>
                  <a:pt x="5889" y="2615"/>
                </a:lnTo>
                <a:lnTo>
                  <a:pt x="5889" y="1768"/>
                </a:lnTo>
                <a:cubicBezTo>
                  <a:pt x="5889" y="1763"/>
                  <a:pt x="5888" y="1757"/>
                  <a:pt x="5888" y="1752"/>
                </a:cubicBezTo>
                <a:cubicBezTo>
                  <a:pt x="5887" y="1718"/>
                  <a:pt x="5877" y="1685"/>
                  <a:pt x="5854" y="1659"/>
                </a:cubicBezTo>
                <a:lnTo>
                  <a:pt x="4444" y="49"/>
                </a:lnTo>
                <a:cubicBezTo>
                  <a:pt x="4444" y="49"/>
                  <a:pt x="4443" y="48"/>
                  <a:pt x="4443" y="48"/>
                </a:cubicBezTo>
                <a:cubicBezTo>
                  <a:pt x="4435" y="39"/>
                  <a:pt x="4425" y="31"/>
                  <a:pt x="4414" y="24"/>
                </a:cubicBezTo>
                <a:cubicBezTo>
                  <a:pt x="4411" y="22"/>
                  <a:pt x="4408" y="20"/>
                  <a:pt x="4405" y="19"/>
                </a:cubicBezTo>
                <a:cubicBezTo>
                  <a:pt x="4396" y="14"/>
                  <a:pt x="4387" y="10"/>
                  <a:pt x="4377" y="7"/>
                </a:cubicBezTo>
                <a:cubicBezTo>
                  <a:pt x="4374" y="6"/>
                  <a:pt x="4372" y="5"/>
                  <a:pt x="4369" y="4"/>
                </a:cubicBezTo>
                <a:cubicBezTo>
                  <a:pt x="4358" y="2"/>
                  <a:pt x="4347" y="0"/>
                  <a:pt x="4336" y="0"/>
                </a:cubicBezTo>
                <a:lnTo>
                  <a:pt x="872" y="0"/>
                </a:lnTo>
                <a:cubicBezTo>
                  <a:pt x="714" y="0"/>
                  <a:pt x="585" y="129"/>
                  <a:pt x="585" y="287"/>
                </a:cubicBezTo>
                <a:lnTo>
                  <a:pt x="585" y="2615"/>
                </a:lnTo>
                <a:lnTo>
                  <a:pt x="410" y="2615"/>
                </a:lnTo>
                <a:cubicBezTo>
                  <a:pt x="184" y="2615"/>
                  <a:pt x="0" y="2798"/>
                  <a:pt x="0" y="3025"/>
                </a:cubicBezTo>
                <a:lnTo>
                  <a:pt x="0" y="5155"/>
                </a:lnTo>
                <a:cubicBezTo>
                  <a:pt x="0" y="5382"/>
                  <a:pt x="184" y="5565"/>
                  <a:pt x="410" y="5565"/>
                </a:cubicBezTo>
                <a:lnTo>
                  <a:pt x="585" y="5565"/>
                </a:lnTo>
                <a:lnTo>
                  <a:pt x="585" y="7024"/>
                </a:lnTo>
                <a:cubicBezTo>
                  <a:pt x="585" y="7182"/>
                  <a:pt x="714" y="7311"/>
                  <a:pt x="872" y="7311"/>
                </a:cubicBezTo>
                <a:lnTo>
                  <a:pt x="5602" y="7311"/>
                </a:lnTo>
                <a:cubicBezTo>
                  <a:pt x="5760" y="7311"/>
                  <a:pt x="5889" y="7182"/>
                  <a:pt x="5889" y="7024"/>
                </a:cubicBezTo>
                <a:lnTo>
                  <a:pt x="5889" y="5565"/>
                </a:lnTo>
                <a:lnTo>
                  <a:pt x="6065" y="5565"/>
                </a:lnTo>
                <a:cubicBezTo>
                  <a:pt x="6291" y="5565"/>
                  <a:pt x="6474" y="5382"/>
                  <a:pt x="6474" y="5155"/>
                </a:cubicBezTo>
                <a:lnTo>
                  <a:pt x="6474" y="3025"/>
                </a:lnTo>
                <a:cubicBezTo>
                  <a:pt x="6474" y="2798"/>
                  <a:pt x="6291" y="2615"/>
                  <a:pt x="6065" y="2615"/>
                </a:cubicBezTo>
                <a:close/>
                <a:moveTo>
                  <a:pt x="872" y="287"/>
                </a:moveTo>
                <a:lnTo>
                  <a:pt x="4193" y="287"/>
                </a:lnTo>
                <a:lnTo>
                  <a:pt x="4193" y="1753"/>
                </a:lnTo>
                <a:cubicBezTo>
                  <a:pt x="4193" y="1833"/>
                  <a:pt x="4257" y="1897"/>
                  <a:pt x="4336" y="1897"/>
                </a:cubicBezTo>
                <a:lnTo>
                  <a:pt x="5602" y="1897"/>
                </a:lnTo>
                <a:lnTo>
                  <a:pt x="5602" y="2615"/>
                </a:lnTo>
                <a:lnTo>
                  <a:pt x="872" y="2615"/>
                </a:lnTo>
                <a:lnTo>
                  <a:pt x="872" y="287"/>
                </a:lnTo>
                <a:close/>
                <a:moveTo>
                  <a:pt x="2286" y="3001"/>
                </a:moveTo>
                <a:lnTo>
                  <a:pt x="2842" y="3001"/>
                </a:lnTo>
                <a:lnTo>
                  <a:pt x="3029" y="3391"/>
                </a:lnTo>
                <a:cubicBezTo>
                  <a:pt x="3093" y="3521"/>
                  <a:pt x="3141" y="3626"/>
                  <a:pt x="3191" y="3747"/>
                </a:cubicBezTo>
                <a:lnTo>
                  <a:pt x="3198" y="3747"/>
                </a:lnTo>
                <a:cubicBezTo>
                  <a:pt x="3248" y="3610"/>
                  <a:pt x="3290" y="3515"/>
                  <a:pt x="3344" y="3391"/>
                </a:cubicBezTo>
                <a:lnTo>
                  <a:pt x="3525" y="3001"/>
                </a:lnTo>
                <a:lnTo>
                  <a:pt x="4078" y="3001"/>
                </a:lnTo>
                <a:lnTo>
                  <a:pt x="3474" y="4045"/>
                </a:lnTo>
                <a:lnTo>
                  <a:pt x="4109" y="5141"/>
                </a:lnTo>
                <a:lnTo>
                  <a:pt x="3550" y="5141"/>
                </a:lnTo>
                <a:lnTo>
                  <a:pt x="3357" y="4754"/>
                </a:lnTo>
                <a:cubicBezTo>
                  <a:pt x="3277" y="4604"/>
                  <a:pt x="3226" y="4493"/>
                  <a:pt x="3166" y="4369"/>
                </a:cubicBezTo>
                <a:lnTo>
                  <a:pt x="3160" y="4369"/>
                </a:lnTo>
                <a:cubicBezTo>
                  <a:pt x="3115" y="4493"/>
                  <a:pt x="3061" y="4604"/>
                  <a:pt x="2994" y="4754"/>
                </a:cubicBezTo>
                <a:lnTo>
                  <a:pt x="2817" y="5141"/>
                </a:lnTo>
                <a:lnTo>
                  <a:pt x="2264" y="5141"/>
                </a:lnTo>
                <a:lnTo>
                  <a:pt x="2883" y="4058"/>
                </a:lnTo>
                <a:lnTo>
                  <a:pt x="2286" y="3001"/>
                </a:lnTo>
                <a:close/>
                <a:moveTo>
                  <a:pt x="463" y="3407"/>
                </a:moveTo>
                <a:lnTo>
                  <a:pt x="463" y="3001"/>
                </a:lnTo>
                <a:lnTo>
                  <a:pt x="2108" y="3001"/>
                </a:lnTo>
                <a:lnTo>
                  <a:pt x="2108" y="3407"/>
                </a:lnTo>
                <a:lnTo>
                  <a:pt x="1524" y="3407"/>
                </a:lnTo>
                <a:lnTo>
                  <a:pt x="1524" y="5141"/>
                </a:lnTo>
                <a:lnTo>
                  <a:pt x="1038" y="5141"/>
                </a:lnTo>
                <a:lnTo>
                  <a:pt x="1038" y="3407"/>
                </a:lnTo>
                <a:lnTo>
                  <a:pt x="463" y="3407"/>
                </a:lnTo>
                <a:close/>
                <a:moveTo>
                  <a:pt x="5602" y="6946"/>
                </a:moveTo>
                <a:lnTo>
                  <a:pt x="872" y="6946"/>
                </a:lnTo>
                <a:lnTo>
                  <a:pt x="872" y="5565"/>
                </a:lnTo>
                <a:lnTo>
                  <a:pt x="5602" y="5565"/>
                </a:lnTo>
                <a:lnTo>
                  <a:pt x="5602" y="6946"/>
                </a:lnTo>
                <a:close/>
                <a:moveTo>
                  <a:pt x="5872" y="3407"/>
                </a:moveTo>
                <a:lnTo>
                  <a:pt x="5288" y="3407"/>
                </a:lnTo>
                <a:lnTo>
                  <a:pt x="5288" y="5141"/>
                </a:lnTo>
                <a:lnTo>
                  <a:pt x="4802" y="5141"/>
                </a:lnTo>
                <a:lnTo>
                  <a:pt x="4802" y="3407"/>
                </a:lnTo>
                <a:lnTo>
                  <a:pt x="4227" y="3407"/>
                </a:lnTo>
                <a:lnTo>
                  <a:pt x="4227" y="3001"/>
                </a:lnTo>
                <a:lnTo>
                  <a:pt x="5872" y="3001"/>
                </a:lnTo>
                <a:lnTo>
                  <a:pt x="5872" y="34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1" name="xlsx-file_317779"/>
          <p:cNvSpPr>
            <a:spLocks noChangeAspect="1"/>
          </p:cNvSpPr>
          <p:nvPr/>
        </p:nvSpPr>
        <p:spPr bwMode="auto">
          <a:xfrm>
            <a:off x="4849989" y="5668115"/>
            <a:ext cx="293447" cy="351646"/>
          </a:xfrm>
          <a:custGeom>
            <a:avLst/>
            <a:gdLst>
              <a:gd name="connsiteX0" fmla="*/ 278476 w 506307"/>
              <a:gd name="connsiteY0" fmla="*/ 404480 h 606722"/>
              <a:gd name="connsiteX1" fmla="*/ 278476 w 506307"/>
              <a:gd name="connsiteY1" fmla="*/ 480293 h 606722"/>
              <a:gd name="connsiteX2" fmla="*/ 354400 w 506307"/>
              <a:gd name="connsiteY2" fmla="*/ 480293 h 606722"/>
              <a:gd name="connsiteX3" fmla="*/ 354400 w 506307"/>
              <a:gd name="connsiteY3" fmla="*/ 404480 h 606722"/>
              <a:gd name="connsiteX4" fmla="*/ 151906 w 506307"/>
              <a:gd name="connsiteY4" fmla="*/ 404480 h 606722"/>
              <a:gd name="connsiteX5" fmla="*/ 151906 w 506307"/>
              <a:gd name="connsiteY5" fmla="*/ 480293 h 606722"/>
              <a:gd name="connsiteX6" fmla="*/ 227830 w 506307"/>
              <a:gd name="connsiteY6" fmla="*/ 480293 h 606722"/>
              <a:gd name="connsiteX7" fmla="*/ 227830 w 506307"/>
              <a:gd name="connsiteY7" fmla="*/ 404480 h 606722"/>
              <a:gd name="connsiteX8" fmla="*/ 278476 w 506307"/>
              <a:gd name="connsiteY8" fmla="*/ 278097 h 606722"/>
              <a:gd name="connsiteX9" fmla="*/ 278476 w 506307"/>
              <a:gd name="connsiteY9" fmla="*/ 353909 h 606722"/>
              <a:gd name="connsiteX10" fmla="*/ 354400 w 506307"/>
              <a:gd name="connsiteY10" fmla="*/ 353909 h 606722"/>
              <a:gd name="connsiteX11" fmla="*/ 354400 w 506307"/>
              <a:gd name="connsiteY11" fmla="*/ 278097 h 606722"/>
              <a:gd name="connsiteX12" fmla="*/ 151906 w 506307"/>
              <a:gd name="connsiteY12" fmla="*/ 278097 h 606722"/>
              <a:gd name="connsiteX13" fmla="*/ 151906 w 506307"/>
              <a:gd name="connsiteY13" fmla="*/ 353909 h 606722"/>
              <a:gd name="connsiteX14" fmla="*/ 227830 w 506307"/>
              <a:gd name="connsiteY14" fmla="*/ 353909 h 606722"/>
              <a:gd name="connsiteX15" fmla="*/ 227830 w 506307"/>
              <a:gd name="connsiteY15" fmla="*/ 278097 h 606722"/>
              <a:gd name="connsiteX16" fmla="*/ 151906 w 506307"/>
              <a:gd name="connsiteY16" fmla="*/ 176954 h 606722"/>
              <a:gd name="connsiteX17" fmla="*/ 151906 w 506307"/>
              <a:gd name="connsiteY17" fmla="*/ 227526 h 606722"/>
              <a:gd name="connsiteX18" fmla="*/ 354400 w 506307"/>
              <a:gd name="connsiteY18" fmla="*/ 227526 h 606722"/>
              <a:gd name="connsiteX19" fmla="*/ 354400 w 506307"/>
              <a:gd name="connsiteY19" fmla="*/ 176954 h 606722"/>
              <a:gd name="connsiteX20" fmla="*/ 101261 w 506307"/>
              <a:gd name="connsiteY20" fmla="*/ 126383 h 606722"/>
              <a:gd name="connsiteX21" fmla="*/ 405045 w 506307"/>
              <a:gd name="connsiteY21" fmla="*/ 126383 h 606722"/>
              <a:gd name="connsiteX22" fmla="*/ 405045 w 506307"/>
              <a:gd name="connsiteY22" fmla="*/ 227526 h 606722"/>
              <a:gd name="connsiteX23" fmla="*/ 405045 w 506307"/>
              <a:gd name="connsiteY23" fmla="*/ 278097 h 606722"/>
              <a:gd name="connsiteX24" fmla="*/ 405045 w 506307"/>
              <a:gd name="connsiteY24" fmla="*/ 530864 h 606722"/>
              <a:gd name="connsiteX25" fmla="*/ 101261 w 506307"/>
              <a:gd name="connsiteY25" fmla="*/ 530864 h 606722"/>
              <a:gd name="connsiteX26" fmla="*/ 101261 w 506307"/>
              <a:gd name="connsiteY26" fmla="*/ 278097 h 606722"/>
              <a:gd name="connsiteX27" fmla="*/ 101261 w 506307"/>
              <a:gd name="connsiteY27" fmla="*/ 227526 h 606722"/>
              <a:gd name="connsiteX28" fmla="*/ 50640 w 506307"/>
              <a:gd name="connsiteY28" fmla="*/ 50567 h 606722"/>
              <a:gd name="connsiteX29" fmla="*/ 50640 w 506307"/>
              <a:gd name="connsiteY29" fmla="*/ 556155 h 606722"/>
              <a:gd name="connsiteX30" fmla="*/ 455667 w 506307"/>
              <a:gd name="connsiteY30" fmla="*/ 556155 h 606722"/>
              <a:gd name="connsiteX31" fmla="*/ 455667 w 506307"/>
              <a:gd name="connsiteY31" fmla="*/ 138550 h 606722"/>
              <a:gd name="connsiteX32" fmla="*/ 345488 w 506307"/>
              <a:gd name="connsiteY32" fmla="*/ 50567 h 606722"/>
              <a:gd name="connsiteX33" fmla="*/ 0 w 506307"/>
              <a:gd name="connsiteY33" fmla="*/ 0 h 606722"/>
              <a:gd name="connsiteX34" fmla="*/ 363288 w 506307"/>
              <a:gd name="connsiteY34" fmla="*/ 0 h 606722"/>
              <a:gd name="connsiteX35" fmla="*/ 506307 w 506307"/>
              <a:gd name="connsiteY35" fmla="*/ 114288 h 606722"/>
              <a:gd name="connsiteX36" fmla="*/ 506307 w 506307"/>
              <a:gd name="connsiteY36" fmla="*/ 606722 h 606722"/>
              <a:gd name="connsiteX37" fmla="*/ 0 w 506307"/>
              <a:gd name="connsiteY37" fmla="*/ 606722 h 6067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506307" h="606722">
                <a:moveTo>
                  <a:pt x="278476" y="404480"/>
                </a:moveTo>
                <a:lnTo>
                  <a:pt x="278476" y="480293"/>
                </a:lnTo>
                <a:lnTo>
                  <a:pt x="354400" y="480293"/>
                </a:lnTo>
                <a:lnTo>
                  <a:pt x="354400" y="404480"/>
                </a:lnTo>
                <a:close/>
                <a:moveTo>
                  <a:pt x="151906" y="404480"/>
                </a:moveTo>
                <a:lnTo>
                  <a:pt x="151906" y="480293"/>
                </a:lnTo>
                <a:lnTo>
                  <a:pt x="227830" y="480293"/>
                </a:lnTo>
                <a:lnTo>
                  <a:pt x="227830" y="404480"/>
                </a:lnTo>
                <a:close/>
                <a:moveTo>
                  <a:pt x="278476" y="278097"/>
                </a:moveTo>
                <a:lnTo>
                  <a:pt x="278476" y="353909"/>
                </a:lnTo>
                <a:lnTo>
                  <a:pt x="354400" y="353909"/>
                </a:lnTo>
                <a:lnTo>
                  <a:pt x="354400" y="278097"/>
                </a:lnTo>
                <a:close/>
                <a:moveTo>
                  <a:pt x="151906" y="278097"/>
                </a:moveTo>
                <a:lnTo>
                  <a:pt x="151906" y="353909"/>
                </a:lnTo>
                <a:lnTo>
                  <a:pt x="227830" y="353909"/>
                </a:lnTo>
                <a:lnTo>
                  <a:pt x="227830" y="278097"/>
                </a:lnTo>
                <a:close/>
                <a:moveTo>
                  <a:pt x="151906" y="176954"/>
                </a:moveTo>
                <a:lnTo>
                  <a:pt x="151906" y="227526"/>
                </a:lnTo>
                <a:lnTo>
                  <a:pt x="354400" y="227526"/>
                </a:lnTo>
                <a:lnTo>
                  <a:pt x="354400" y="176954"/>
                </a:lnTo>
                <a:close/>
                <a:moveTo>
                  <a:pt x="101261" y="126383"/>
                </a:moveTo>
                <a:lnTo>
                  <a:pt x="405045" y="126383"/>
                </a:lnTo>
                <a:lnTo>
                  <a:pt x="405045" y="227526"/>
                </a:lnTo>
                <a:lnTo>
                  <a:pt x="405045" y="278097"/>
                </a:lnTo>
                <a:lnTo>
                  <a:pt x="405045" y="530864"/>
                </a:lnTo>
                <a:lnTo>
                  <a:pt x="101261" y="530864"/>
                </a:lnTo>
                <a:lnTo>
                  <a:pt x="101261" y="278097"/>
                </a:lnTo>
                <a:lnTo>
                  <a:pt x="101261" y="227526"/>
                </a:lnTo>
                <a:close/>
                <a:moveTo>
                  <a:pt x="50640" y="50567"/>
                </a:moveTo>
                <a:lnTo>
                  <a:pt x="50640" y="556155"/>
                </a:lnTo>
                <a:lnTo>
                  <a:pt x="455667" y="556155"/>
                </a:lnTo>
                <a:lnTo>
                  <a:pt x="455667" y="138550"/>
                </a:lnTo>
                <a:lnTo>
                  <a:pt x="345488" y="50567"/>
                </a:lnTo>
                <a:close/>
                <a:moveTo>
                  <a:pt x="0" y="0"/>
                </a:moveTo>
                <a:lnTo>
                  <a:pt x="363288" y="0"/>
                </a:lnTo>
                <a:lnTo>
                  <a:pt x="506307" y="114288"/>
                </a:lnTo>
                <a:lnTo>
                  <a:pt x="506307" y="606722"/>
                </a:lnTo>
                <a:lnTo>
                  <a:pt x="0" y="60672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142" name="文本框 141"/>
          <p:cNvSpPr txBox="1"/>
          <p:nvPr/>
        </p:nvSpPr>
        <p:spPr>
          <a:xfrm>
            <a:off x="4735078" y="6013853"/>
            <a:ext cx="55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+mn-ea"/>
              </a:rPr>
              <a:t>库表</a:t>
            </a:r>
          </a:p>
        </p:txBody>
      </p:sp>
      <p:sp>
        <p:nvSpPr>
          <p:cNvPr id="143" name="txt-file-symbol_28878"/>
          <p:cNvSpPr>
            <a:spLocks noChangeAspect="1"/>
          </p:cNvSpPr>
          <p:nvPr/>
        </p:nvSpPr>
        <p:spPr bwMode="auto">
          <a:xfrm>
            <a:off x="9336767" y="4557425"/>
            <a:ext cx="255433" cy="288001"/>
          </a:xfrm>
          <a:custGeom>
            <a:avLst/>
            <a:gdLst>
              <a:gd name="T0" fmla="*/ 5889 w 6474"/>
              <a:gd name="T1" fmla="*/ 2615 h 7311"/>
              <a:gd name="T2" fmla="*/ 5888 w 6474"/>
              <a:gd name="T3" fmla="*/ 1752 h 7311"/>
              <a:gd name="T4" fmla="*/ 4444 w 6474"/>
              <a:gd name="T5" fmla="*/ 49 h 7311"/>
              <a:gd name="T6" fmla="*/ 4414 w 6474"/>
              <a:gd name="T7" fmla="*/ 24 h 7311"/>
              <a:gd name="T8" fmla="*/ 4377 w 6474"/>
              <a:gd name="T9" fmla="*/ 7 h 7311"/>
              <a:gd name="T10" fmla="*/ 4336 w 6474"/>
              <a:gd name="T11" fmla="*/ 0 h 7311"/>
              <a:gd name="T12" fmla="*/ 585 w 6474"/>
              <a:gd name="T13" fmla="*/ 287 h 7311"/>
              <a:gd name="T14" fmla="*/ 410 w 6474"/>
              <a:gd name="T15" fmla="*/ 2615 h 7311"/>
              <a:gd name="T16" fmla="*/ 0 w 6474"/>
              <a:gd name="T17" fmla="*/ 5155 h 7311"/>
              <a:gd name="T18" fmla="*/ 585 w 6474"/>
              <a:gd name="T19" fmla="*/ 5565 h 7311"/>
              <a:gd name="T20" fmla="*/ 872 w 6474"/>
              <a:gd name="T21" fmla="*/ 7311 h 7311"/>
              <a:gd name="T22" fmla="*/ 5889 w 6474"/>
              <a:gd name="T23" fmla="*/ 7024 h 7311"/>
              <a:gd name="T24" fmla="*/ 6065 w 6474"/>
              <a:gd name="T25" fmla="*/ 5565 h 7311"/>
              <a:gd name="T26" fmla="*/ 6474 w 6474"/>
              <a:gd name="T27" fmla="*/ 3025 h 7311"/>
              <a:gd name="T28" fmla="*/ 872 w 6474"/>
              <a:gd name="T29" fmla="*/ 287 h 7311"/>
              <a:gd name="T30" fmla="*/ 4193 w 6474"/>
              <a:gd name="T31" fmla="*/ 1753 h 7311"/>
              <a:gd name="T32" fmla="*/ 5602 w 6474"/>
              <a:gd name="T33" fmla="*/ 1897 h 7311"/>
              <a:gd name="T34" fmla="*/ 872 w 6474"/>
              <a:gd name="T35" fmla="*/ 2615 h 7311"/>
              <a:gd name="T36" fmla="*/ 2286 w 6474"/>
              <a:gd name="T37" fmla="*/ 3001 h 7311"/>
              <a:gd name="T38" fmla="*/ 3029 w 6474"/>
              <a:gd name="T39" fmla="*/ 3391 h 7311"/>
              <a:gd name="T40" fmla="*/ 3198 w 6474"/>
              <a:gd name="T41" fmla="*/ 3747 h 7311"/>
              <a:gd name="T42" fmla="*/ 3525 w 6474"/>
              <a:gd name="T43" fmla="*/ 3001 h 7311"/>
              <a:gd name="T44" fmla="*/ 3474 w 6474"/>
              <a:gd name="T45" fmla="*/ 4045 h 7311"/>
              <a:gd name="T46" fmla="*/ 3550 w 6474"/>
              <a:gd name="T47" fmla="*/ 5141 h 7311"/>
              <a:gd name="T48" fmla="*/ 3166 w 6474"/>
              <a:gd name="T49" fmla="*/ 4369 h 7311"/>
              <a:gd name="T50" fmla="*/ 2994 w 6474"/>
              <a:gd name="T51" fmla="*/ 4754 h 7311"/>
              <a:gd name="T52" fmla="*/ 2264 w 6474"/>
              <a:gd name="T53" fmla="*/ 5141 h 7311"/>
              <a:gd name="T54" fmla="*/ 2286 w 6474"/>
              <a:gd name="T55" fmla="*/ 3001 h 7311"/>
              <a:gd name="T56" fmla="*/ 463 w 6474"/>
              <a:gd name="T57" fmla="*/ 3001 h 7311"/>
              <a:gd name="T58" fmla="*/ 2108 w 6474"/>
              <a:gd name="T59" fmla="*/ 3407 h 7311"/>
              <a:gd name="T60" fmla="*/ 1524 w 6474"/>
              <a:gd name="T61" fmla="*/ 5141 h 7311"/>
              <a:gd name="T62" fmla="*/ 1038 w 6474"/>
              <a:gd name="T63" fmla="*/ 3407 h 7311"/>
              <a:gd name="T64" fmla="*/ 5602 w 6474"/>
              <a:gd name="T65" fmla="*/ 6946 h 7311"/>
              <a:gd name="T66" fmla="*/ 872 w 6474"/>
              <a:gd name="T67" fmla="*/ 5565 h 7311"/>
              <a:gd name="T68" fmla="*/ 5602 w 6474"/>
              <a:gd name="T69" fmla="*/ 6946 h 7311"/>
              <a:gd name="T70" fmla="*/ 5288 w 6474"/>
              <a:gd name="T71" fmla="*/ 3407 h 7311"/>
              <a:gd name="T72" fmla="*/ 4802 w 6474"/>
              <a:gd name="T73" fmla="*/ 5141 h 7311"/>
              <a:gd name="T74" fmla="*/ 4227 w 6474"/>
              <a:gd name="T75" fmla="*/ 3407 h 7311"/>
              <a:gd name="T76" fmla="*/ 5872 w 6474"/>
              <a:gd name="T77" fmla="*/ 3001 h 731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474" h="7311">
                <a:moveTo>
                  <a:pt x="6065" y="2615"/>
                </a:moveTo>
                <a:lnTo>
                  <a:pt x="5889" y="2615"/>
                </a:lnTo>
                <a:lnTo>
                  <a:pt x="5889" y="1768"/>
                </a:lnTo>
                <a:cubicBezTo>
                  <a:pt x="5889" y="1763"/>
                  <a:pt x="5888" y="1757"/>
                  <a:pt x="5888" y="1752"/>
                </a:cubicBezTo>
                <a:cubicBezTo>
                  <a:pt x="5887" y="1718"/>
                  <a:pt x="5877" y="1685"/>
                  <a:pt x="5854" y="1659"/>
                </a:cubicBezTo>
                <a:lnTo>
                  <a:pt x="4444" y="49"/>
                </a:lnTo>
                <a:cubicBezTo>
                  <a:pt x="4444" y="49"/>
                  <a:pt x="4443" y="48"/>
                  <a:pt x="4443" y="48"/>
                </a:cubicBezTo>
                <a:cubicBezTo>
                  <a:pt x="4435" y="39"/>
                  <a:pt x="4425" y="31"/>
                  <a:pt x="4414" y="24"/>
                </a:cubicBezTo>
                <a:cubicBezTo>
                  <a:pt x="4411" y="22"/>
                  <a:pt x="4408" y="20"/>
                  <a:pt x="4405" y="19"/>
                </a:cubicBezTo>
                <a:cubicBezTo>
                  <a:pt x="4396" y="14"/>
                  <a:pt x="4387" y="10"/>
                  <a:pt x="4377" y="7"/>
                </a:cubicBezTo>
                <a:cubicBezTo>
                  <a:pt x="4374" y="6"/>
                  <a:pt x="4372" y="5"/>
                  <a:pt x="4369" y="4"/>
                </a:cubicBezTo>
                <a:cubicBezTo>
                  <a:pt x="4358" y="2"/>
                  <a:pt x="4347" y="0"/>
                  <a:pt x="4336" y="0"/>
                </a:cubicBezTo>
                <a:lnTo>
                  <a:pt x="872" y="0"/>
                </a:lnTo>
                <a:cubicBezTo>
                  <a:pt x="714" y="0"/>
                  <a:pt x="585" y="129"/>
                  <a:pt x="585" y="287"/>
                </a:cubicBezTo>
                <a:lnTo>
                  <a:pt x="585" y="2615"/>
                </a:lnTo>
                <a:lnTo>
                  <a:pt x="410" y="2615"/>
                </a:lnTo>
                <a:cubicBezTo>
                  <a:pt x="184" y="2615"/>
                  <a:pt x="0" y="2798"/>
                  <a:pt x="0" y="3025"/>
                </a:cubicBezTo>
                <a:lnTo>
                  <a:pt x="0" y="5155"/>
                </a:lnTo>
                <a:cubicBezTo>
                  <a:pt x="0" y="5382"/>
                  <a:pt x="184" y="5565"/>
                  <a:pt x="410" y="5565"/>
                </a:cubicBezTo>
                <a:lnTo>
                  <a:pt x="585" y="5565"/>
                </a:lnTo>
                <a:lnTo>
                  <a:pt x="585" y="7024"/>
                </a:lnTo>
                <a:cubicBezTo>
                  <a:pt x="585" y="7182"/>
                  <a:pt x="714" y="7311"/>
                  <a:pt x="872" y="7311"/>
                </a:cubicBezTo>
                <a:lnTo>
                  <a:pt x="5602" y="7311"/>
                </a:lnTo>
                <a:cubicBezTo>
                  <a:pt x="5760" y="7311"/>
                  <a:pt x="5889" y="7182"/>
                  <a:pt x="5889" y="7024"/>
                </a:cubicBezTo>
                <a:lnTo>
                  <a:pt x="5889" y="5565"/>
                </a:lnTo>
                <a:lnTo>
                  <a:pt x="6065" y="5565"/>
                </a:lnTo>
                <a:cubicBezTo>
                  <a:pt x="6291" y="5565"/>
                  <a:pt x="6474" y="5382"/>
                  <a:pt x="6474" y="5155"/>
                </a:cubicBezTo>
                <a:lnTo>
                  <a:pt x="6474" y="3025"/>
                </a:lnTo>
                <a:cubicBezTo>
                  <a:pt x="6474" y="2798"/>
                  <a:pt x="6291" y="2615"/>
                  <a:pt x="6065" y="2615"/>
                </a:cubicBezTo>
                <a:close/>
                <a:moveTo>
                  <a:pt x="872" y="287"/>
                </a:moveTo>
                <a:lnTo>
                  <a:pt x="4193" y="287"/>
                </a:lnTo>
                <a:lnTo>
                  <a:pt x="4193" y="1753"/>
                </a:lnTo>
                <a:cubicBezTo>
                  <a:pt x="4193" y="1833"/>
                  <a:pt x="4257" y="1897"/>
                  <a:pt x="4336" y="1897"/>
                </a:cubicBezTo>
                <a:lnTo>
                  <a:pt x="5602" y="1897"/>
                </a:lnTo>
                <a:lnTo>
                  <a:pt x="5602" y="2615"/>
                </a:lnTo>
                <a:lnTo>
                  <a:pt x="872" y="2615"/>
                </a:lnTo>
                <a:lnTo>
                  <a:pt x="872" y="287"/>
                </a:lnTo>
                <a:close/>
                <a:moveTo>
                  <a:pt x="2286" y="3001"/>
                </a:moveTo>
                <a:lnTo>
                  <a:pt x="2842" y="3001"/>
                </a:lnTo>
                <a:lnTo>
                  <a:pt x="3029" y="3391"/>
                </a:lnTo>
                <a:cubicBezTo>
                  <a:pt x="3093" y="3521"/>
                  <a:pt x="3141" y="3626"/>
                  <a:pt x="3191" y="3747"/>
                </a:cubicBezTo>
                <a:lnTo>
                  <a:pt x="3198" y="3747"/>
                </a:lnTo>
                <a:cubicBezTo>
                  <a:pt x="3248" y="3610"/>
                  <a:pt x="3290" y="3515"/>
                  <a:pt x="3344" y="3391"/>
                </a:cubicBezTo>
                <a:lnTo>
                  <a:pt x="3525" y="3001"/>
                </a:lnTo>
                <a:lnTo>
                  <a:pt x="4078" y="3001"/>
                </a:lnTo>
                <a:lnTo>
                  <a:pt x="3474" y="4045"/>
                </a:lnTo>
                <a:lnTo>
                  <a:pt x="4109" y="5141"/>
                </a:lnTo>
                <a:lnTo>
                  <a:pt x="3550" y="5141"/>
                </a:lnTo>
                <a:lnTo>
                  <a:pt x="3357" y="4754"/>
                </a:lnTo>
                <a:cubicBezTo>
                  <a:pt x="3277" y="4604"/>
                  <a:pt x="3226" y="4493"/>
                  <a:pt x="3166" y="4369"/>
                </a:cubicBezTo>
                <a:lnTo>
                  <a:pt x="3160" y="4369"/>
                </a:lnTo>
                <a:cubicBezTo>
                  <a:pt x="3115" y="4493"/>
                  <a:pt x="3061" y="4604"/>
                  <a:pt x="2994" y="4754"/>
                </a:cubicBezTo>
                <a:lnTo>
                  <a:pt x="2817" y="5141"/>
                </a:lnTo>
                <a:lnTo>
                  <a:pt x="2264" y="5141"/>
                </a:lnTo>
                <a:lnTo>
                  <a:pt x="2883" y="4058"/>
                </a:lnTo>
                <a:lnTo>
                  <a:pt x="2286" y="3001"/>
                </a:lnTo>
                <a:close/>
                <a:moveTo>
                  <a:pt x="463" y="3407"/>
                </a:moveTo>
                <a:lnTo>
                  <a:pt x="463" y="3001"/>
                </a:lnTo>
                <a:lnTo>
                  <a:pt x="2108" y="3001"/>
                </a:lnTo>
                <a:lnTo>
                  <a:pt x="2108" y="3407"/>
                </a:lnTo>
                <a:lnTo>
                  <a:pt x="1524" y="3407"/>
                </a:lnTo>
                <a:lnTo>
                  <a:pt x="1524" y="5141"/>
                </a:lnTo>
                <a:lnTo>
                  <a:pt x="1038" y="5141"/>
                </a:lnTo>
                <a:lnTo>
                  <a:pt x="1038" y="3407"/>
                </a:lnTo>
                <a:lnTo>
                  <a:pt x="463" y="3407"/>
                </a:lnTo>
                <a:close/>
                <a:moveTo>
                  <a:pt x="5602" y="6946"/>
                </a:moveTo>
                <a:lnTo>
                  <a:pt x="872" y="6946"/>
                </a:lnTo>
                <a:lnTo>
                  <a:pt x="872" y="5565"/>
                </a:lnTo>
                <a:lnTo>
                  <a:pt x="5602" y="5565"/>
                </a:lnTo>
                <a:lnTo>
                  <a:pt x="5602" y="6946"/>
                </a:lnTo>
                <a:close/>
                <a:moveTo>
                  <a:pt x="5872" y="3407"/>
                </a:moveTo>
                <a:lnTo>
                  <a:pt x="5288" y="3407"/>
                </a:lnTo>
                <a:lnTo>
                  <a:pt x="5288" y="5141"/>
                </a:lnTo>
                <a:lnTo>
                  <a:pt x="4802" y="5141"/>
                </a:lnTo>
                <a:lnTo>
                  <a:pt x="4802" y="3407"/>
                </a:lnTo>
                <a:lnTo>
                  <a:pt x="4227" y="3407"/>
                </a:lnTo>
                <a:lnTo>
                  <a:pt x="4227" y="3001"/>
                </a:lnTo>
                <a:lnTo>
                  <a:pt x="5872" y="3001"/>
                </a:lnTo>
                <a:lnTo>
                  <a:pt x="5872" y="3407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cxnSp>
        <p:nvCxnSpPr>
          <p:cNvPr id="153" name="肘形连接符 152"/>
          <p:cNvCxnSpPr>
            <a:cxnSpLocks/>
          </p:cNvCxnSpPr>
          <p:nvPr/>
        </p:nvCxnSpPr>
        <p:spPr>
          <a:xfrm rot="16200000" flipH="1">
            <a:off x="7093623" y="3959165"/>
            <a:ext cx="626698" cy="3"/>
          </a:xfrm>
          <a:prstGeom prst="bentConnector3">
            <a:avLst>
              <a:gd name="adj1" fmla="val 50000"/>
            </a:avLst>
          </a:prstGeom>
          <a:ln w="127000">
            <a:solidFill>
              <a:srgbClr val="F0AB00"/>
            </a:solidFill>
            <a:headEnd type="triangle" w="sm" len="sm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肘形连接符 154"/>
          <p:cNvCxnSpPr>
            <a:cxnSpLocks/>
            <a:stCxn id="10" idx="1"/>
          </p:cNvCxnSpPr>
          <p:nvPr/>
        </p:nvCxnSpPr>
        <p:spPr>
          <a:xfrm rot="10800000" flipV="1">
            <a:off x="4014900" y="3119294"/>
            <a:ext cx="1896564" cy="2381390"/>
          </a:xfrm>
          <a:prstGeom prst="bentConnector2">
            <a:avLst/>
          </a:prstGeom>
          <a:ln w="38100">
            <a:solidFill>
              <a:srgbClr val="FFFF00"/>
            </a:solidFill>
            <a:headEnd type="triangle" w="med" len="med"/>
            <a:tailEnd type="none" w="med" len="med"/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2" name="文本框 161"/>
          <p:cNvSpPr txBox="1"/>
          <p:nvPr/>
        </p:nvSpPr>
        <p:spPr>
          <a:xfrm>
            <a:off x="754286" y="3265494"/>
            <a:ext cx="1800000" cy="40011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>
            <a:defPPr>
              <a:defRPr lang="zh-CN"/>
            </a:defPPr>
            <a:lvl1pPr algn="ctr">
              <a:defRPr sz="2000" b="1">
                <a:solidFill>
                  <a:schemeClr val="accent1"/>
                </a:solidFill>
              </a:defRPr>
            </a:lvl1pPr>
          </a:lstStyle>
          <a:p>
            <a:r>
              <a:rPr lang="zh-CN" altLang="en-US" dirty="0">
                <a:solidFill>
                  <a:srgbClr val="3B6DCC"/>
                </a:solidFill>
              </a:rPr>
              <a:t>计算中间件</a:t>
            </a:r>
          </a:p>
        </p:txBody>
      </p:sp>
      <p:sp>
        <p:nvSpPr>
          <p:cNvPr id="163" name="矩形 162"/>
          <p:cNvSpPr/>
          <p:nvPr/>
        </p:nvSpPr>
        <p:spPr>
          <a:xfrm>
            <a:off x="4025861" y="2084378"/>
            <a:ext cx="7180815" cy="383883"/>
          </a:xfrm>
          <a:prstGeom prst="rect">
            <a:avLst/>
          </a:prstGeom>
          <a:solidFill>
            <a:srgbClr val="FFFFFF">
              <a:alpha val="20000"/>
            </a:srgbClr>
          </a:solidFill>
          <a:ln w="9525">
            <a:noFill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dirty="0"/>
              <a:t>Java</a:t>
            </a:r>
            <a:r>
              <a:rPr lang="zh-CN" altLang="en-US" sz="1600" dirty="0"/>
              <a:t>应用</a:t>
            </a:r>
          </a:p>
        </p:txBody>
      </p:sp>
      <p:sp>
        <p:nvSpPr>
          <p:cNvPr id="10" name="流程图: 决策 9"/>
          <p:cNvSpPr/>
          <p:nvPr/>
        </p:nvSpPr>
        <p:spPr>
          <a:xfrm>
            <a:off x="5911464" y="2677765"/>
            <a:ext cx="2963822" cy="883058"/>
          </a:xfrm>
          <a:prstGeom prst="flowChartDecision">
            <a:avLst/>
          </a:prstGeom>
          <a:solidFill>
            <a:srgbClr val="FFFFFF">
              <a:alpha val="2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000" dirty="0"/>
              <a:t>参数控制</a:t>
            </a:r>
          </a:p>
        </p:txBody>
      </p:sp>
      <p:sp>
        <p:nvSpPr>
          <p:cNvPr id="52" name="文本框 57">
            <a:extLst>
              <a:ext uri="{FF2B5EF4-FFF2-40B4-BE49-F238E27FC236}">
                <a16:creationId xmlns="" xmlns:a16="http://schemas.microsoft.com/office/drawing/2014/main" id="{35D3A727-B4DD-45E6-BBA4-8E7F2C94F007}"/>
              </a:ext>
            </a:extLst>
          </p:cNvPr>
          <p:cNvSpPr txBox="1"/>
          <p:nvPr/>
        </p:nvSpPr>
        <p:spPr>
          <a:xfrm>
            <a:off x="7074132" y="6013853"/>
            <a:ext cx="78333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Nosql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pic>
        <p:nvPicPr>
          <p:cNvPr id="53" name="Picture 5" descr="C:\Users\Mars\Downloads\数据文件.png">
            <a:extLst>
              <a:ext uri="{FF2B5EF4-FFF2-40B4-BE49-F238E27FC236}">
                <a16:creationId xmlns="" xmlns:a16="http://schemas.microsoft.com/office/drawing/2014/main" id="{34C63B78-96EA-479D-AE9F-CEC724E599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1971" y="5622176"/>
            <a:ext cx="389194" cy="3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C:\Users\Mars\Downloads\其他.png">
            <a:extLst>
              <a:ext uri="{FF2B5EF4-FFF2-40B4-BE49-F238E27FC236}">
                <a16:creationId xmlns="" xmlns:a16="http://schemas.microsoft.com/office/drawing/2014/main" id="{35453219-88B2-4C95-B313-B495529069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83856" y="5659661"/>
            <a:ext cx="389194" cy="3975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5" name="流程图: 多文档 54">
            <a:extLst>
              <a:ext uri="{FF2B5EF4-FFF2-40B4-BE49-F238E27FC236}">
                <a16:creationId xmlns="" xmlns:a16="http://schemas.microsoft.com/office/drawing/2014/main" id="{553438B3-851A-43E0-AA28-9C4FC98DB077}"/>
              </a:ext>
            </a:extLst>
          </p:cNvPr>
          <p:cNvSpPr/>
          <p:nvPr/>
        </p:nvSpPr>
        <p:spPr>
          <a:xfrm>
            <a:off x="8817322" y="5665484"/>
            <a:ext cx="389194" cy="354277"/>
          </a:xfrm>
          <a:prstGeom prst="flowChartMultidocumen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 dirty="0">
              <a:solidFill>
                <a:srgbClr val="F7822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56" name="文本框 61">
            <a:extLst>
              <a:ext uri="{FF2B5EF4-FFF2-40B4-BE49-F238E27FC236}">
                <a16:creationId xmlns="" xmlns:a16="http://schemas.microsoft.com/office/drawing/2014/main" id="{71E746A7-5B2D-4F8B-9D26-7FAC7EF41D6D}"/>
              </a:ext>
            </a:extLst>
          </p:cNvPr>
          <p:cNvSpPr txBox="1"/>
          <p:nvPr/>
        </p:nvSpPr>
        <p:spPr>
          <a:xfrm>
            <a:off x="7978737" y="6013853"/>
            <a:ext cx="57110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Xlsx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7" name="文本框 61">
            <a:extLst>
              <a:ext uri="{FF2B5EF4-FFF2-40B4-BE49-F238E27FC236}">
                <a16:creationId xmlns="" xmlns:a16="http://schemas.microsoft.com/office/drawing/2014/main" id="{4CE46BC1-1FC8-4B4B-8BA3-0743FB10A710}"/>
              </a:ext>
            </a:extLst>
          </p:cNvPr>
          <p:cNvSpPr txBox="1"/>
          <p:nvPr/>
        </p:nvSpPr>
        <p:spPr>
          <a:xfrm>
            <a:off x="8671116" y="6013853"/>
            <a:ext cx="61219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Json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8" name="文本框 57">
            <a:extLst>
              <a:ext uri="{FF2B5EF4-FFF2-40B4-BE49-F238E27FC236}">
                <a16:creationId xmlns="" xmlns:a16="http://schemas.microsoft.com/office/drawing/2014/main" id="{56C65305-1BCE-4C80-84CC-BD9983E26146}"/>
              </a:ext>
            </a:extLst>
          </p:cNvPr>
          <p:cNvSpPr txBox="1"/>
          <p:nvPr/>
        </p:nvSpPr>
        <p:spPr>
          <a:xfrm>
            <a:off x="9404582" y="6013853"/>
            <a:ext cx="112408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 err="1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mongoDB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59" name="流程图: 多文档 58">
            <a:extLst>
              <a:ext uri="{FF2B5EF4-FFF2-40B4-BE49-F238E27FC236}">
                <a16:creationId xmlns="" xmlns:a16="http://schemas.microsoft.com/office/drawing/2014/main" id="{3E5BF9DA-C56E-4675-A031-5D0972A0834C}"/>
              </a:ext>
            </a:extLst>
          </p:cNvPr>
          <p:cNvSpPr/>
          <p:nvPr/>
        </p:nvSpPr>
        <p:spPr>
          <a:xfrm>
            <a:off x="10771693" y="5665484"/>
            <a:ext cx="434983" cy="338554"/>
          </a:xfrm>
          <a:prstGeom prst="flowChartMultidocumen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68580" tIns="34290" rIns="68580" bIns="34290" rtlCol="0" anchor="ctr"/>
          <a:lstStyle/>
          <a:p>
            <a:pPr algn="ctr"/>
            <a:endParaRPr lang="zh-CN" altLang="en-US" sz="1200" dirty="0">
              <a:solidFill>
                <a:srgbClr val="F7822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0" name="文本框 59">
            <a:extLst>
              <a:ext uri="{FF2B5EF4-FFF2-40B4-BE49-F238E27FC236}">
                <a16:creationId xmlns="" xmlns:a16="http://schemas.microsoft.com/office/drawing/2014/main" id="{76C75220-E7B7-418E-AD3E-26BF2F767647}"/>
              </a:ext>
            </a:extLst>
          </p:cNvPr>
          <p:cNvSpPr txBox="1"/>
          <p:nvPr/>
        </p:nvSpPr>
        <p:spPr>
          <a:xfrm>
            <a:off x="10649941" y="6013853"/>
            <a:ext cx="65408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/>
                </a:solidFill>
                <a:latin typeface="+mn-ea"/>
                <a:cs typeface="Arial" panose="020B0604020202020204" pitchFamily="34" charset="0"/>
              </a:rPr>
              <a:t>Xml</a:t>
            </a:r>
            <a:endParaRPr lang="zh-CN" altLang="en-US" sz="1400" dirty="0">
              <a:solidFill>
                <a:schemeClr val="bg1"/>
              </a:solidFill>
              <a:latin typeface="+mn-ea"/>
              <a:cs typeface="Arial" panose="020B0604020202020204" pitchFamily="34" charset="0"/>
            </a:endParaRPr>
          </a:p>
        </p:txBody>
      </p:sp>
      <p:sp>
        <p:nvSpPr>
          <p:cNvPr id="62" name="cloud-computing_117284"/>
          <p:cNvSpPr>
            <a:spLocks noChangeAspect="1"/>
          </p:cNvSpPr>
          <p:nvPr/>
        </p:nvSpPr>
        <p:spPr bwMode="auto">
          <a:xfrm>
            <a:off x="9772867" y="5633762"/>
            <a:ext cx="398262" cy="397585"/>
          </a:xfrm>
          <a:custGeom>
            <a:avLst/>
            <a:gdLst>
              <a:gd name="T0" fmla="*/ 325000 h 606722"/>
              <a:gd name="T1" fmla="*/ 325000 h 606722"/>
              <a:gd name="T2" fmla="*/ 325000 h 606722"/>
              <a:gd name="T3" fmla="*/ 325000 h 606722"/>
              <a:gd name="T4" fmla="*/ 325000 h 606722"/>
              <a:gd name="T5" fmla="*/ 325000 h 606722"/>
              <a:gd name="T6" fmla="*/ 325000 h 606722"/>
              <a:gd name="T7" fmla="*/ 325000 h 606722"/>
              <a:gd name="T8" fmla="*/ 325000 h 606722"/>
              <a:gd name="T9" fmla="*/ 325000 h 606722"/>
              <a:gd name="T10" fmla="*/ 325000 h 606722"/>
              <a:gd name="T11" fmla="*/ 325000 h 606722"/>
              <a:gd name="T12" fmla="*/ 325000 h 606722"/>
              <a:gd name="T13" fmla="*/ 325000 h 606722"/>
              <a:gd name="T14" fmla="*/ 325000 h 606722"/>
              <a:gd name="T15" fmla="*/ 325000 h 606722"/>
              <a:gd name="T16" fmla="*/ 325000 h 606722"/>
              <a:gd name="T17" fmla="*/ 325000 h 606722"/>
              <a:gd name="T18" fmla="*/ 325000 h 606722"/>
              <a:gd name="T19" fmla="*/ 325000 h 606722"/>
              <a:gd name="T20" fmla="*/ 325000 h 606722"/>
              <a:gd name="T21" fmla="*/ 325000 h 606722"/>
              <a:gd name="T22" fmla="*/ 325000 h 606722"/>
              <a:gd name="T23" fmla="*/ 325000 h 606722"/>
              <a:gd name="T24" fmla="*/ 325000 h 606722"/>
              <a:gd name="T25" fmla="*/ 325000 h 606722"/>
              <a:gd name="T26" fmla="*/ 325000 h 606722"/>
              <a:gd name="T27" fmla="*/ 325000 h 606722"/>
              <a:gd name="T28" fmla="*/ 325000 h 606722"/>
              <a:gd name="T29" fmla="*/ 325000 h 606722"/>
              <a:gd name="T30" fmla="*/ 325000 h 606722"/>
              <a:gd name="T31" fmla="*/ 325000 h 606722"/>
              <a:gd name="T32" fmla="*/ 325000 h 606722"/>
              <a:gd name="T33" fmla="*/ 325000 h 606722"/>
              <a:gd name="T34" fmla="*/ 325000 h 606722"/>
              <a:gd name="T35" fmla="*/ 325000 h 606722"/>
              <a:gd name="T36" fmla="*/ 325000 h 606722"/>
              <a:gd name="T37" fmla="*/ 325000 h 606722"/>
              <a:gd name="T38" fmla="*/ 325000 h 606722"/>
              <a:gd name="T39" fmla="*/ 325000 h 606722"/>
              <a:gd name="T40" fmla="*/ 325000 h 606722"/>
              <a:gd name="T41" fmla="*/ 325000 h 606722"/>
              <a:gd name="T42" fmla="*/ 325000 h 606722"/>
              <a:gd name="T43" fmla="*/ 325000 h 606722"/>
              <a:gd name="T44" fmla="*/ 325000 h 606722"/>
              <a:gd name="T45" fmla="*/ 325000 h 606722"/>
              <a:gd name="T46" fmla="*/ 325000 h 606722"/>
              <a:gd name="T47" fmla="*/ 325000 h 606722"/>
              <a:gd name="T48" fmla="*/ 325000 h 606722"/>
              <a:gd name="T49" fmla="*/ 325000 h 606722"/>
              <a:gd name="T50" fmla="*/ 325000 h 606722"/>
              <a:gd name="T51" fmla="*/ 325000 h 606722"/>
              <a:gd name="T52" fmla="*/ 325000 h 606722"/>
              <a:gd name="T53" fmla="*/ 325000 h 606722"/>
              <a:gd name="T54" fmla="*/ 325000 h 606722"/>
              <a:gd name="T55" fmla="*/ 325000 h 606722"/>
              <a:gd name="T56" fmla="*/ 325000 h 606722"/>
              <a:gd name="T57" fmla="*/ 325000 h 606722"/>
              <a:gd name="T58" fmla="*/ 325000 h 606722"/>
              <a:gd name="T59" fmla="*/ 325000 h 606722"/>
              <a:gd name="T60" fmla="*/ 325000 h 606722"/>
              <a:gd name="T61" fmla="*/ 325000 h 606722"/>
              <a:gd name="T62" fmla="*/ 325000 h 606722"/>
              <a:gd name="T63" fmla="*/ 325000 h 606722"/>
              <a:gd name="T64" fmla="*/ 325000 h 606722"/>
              <a:gd name="T65" fmla="*/ 325000 h 606722"/>
              <a:gd name="T66" fmla="*/ 325000 h 606722"/>
              <a:gd name="T67" fmla="*/ 325000 h 606722"/>
              <a:gd name="T68" fmla="*/ 325000 h 606722"/>
              <a:gd name="T69" fmla="*/ 325000 h 606722"/>
              <a:gd name="T70" fmla="*/ 325000 h 606722"/>
              <a:gd name="T71" fmla="*/ 325000 h 606722"/>
              <a:gd name="T72" fmla="*/ 325000 h 606722"/>
              <a:gd name="T73" fmla="*/ 325000 h 606722"/>
              <a:gd name="T74" fmla="*/ 325000 h 606722"/>
              <a:gd name="T75" fmla="*/ 325000 h 606722"/>
              <a:gd name="T76" fmla="*/ 325000 h 606722"/>
              <a:gd name="T77" fmla="*/ 325000 h 606722"/>
              <a:gd name="T78" fmla="*/ 325000 h 606722"/>
              <a:gd name="T79" fmla="*/ 325000 h 606722"/>
              <a:gd name="T80" fmla="*/ 325000 h 606722"/>
              <a:gd name="T81" fmla="*/ 325000 h 606722"/>
              <a:gd name="T82" fmla="*/ 325000 h 606722"/>
              <a:gd name="T83" fmla="*/ 325000 h 606722"/>
              <a:gd name="T84" fmla="*/ 325000 h 606722"/>
              <a:gd name="T85" fmla="*/ 325000 h 606722"/>
              <a:gd name="T86" fmla="*/ 325000 h 606722"/>
              <a:gd name="T87" fmla="*/ 325000 h 60672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533" h="6532">
                <a:moveTo>
                  <a:pt x="5356" y="3903"/>
                </a:moveTo>
                <a:lnTo>
                  <a:pt x="5356" y="3460"/>
                </a:lnTo>
                <a:cubicBezTo>
                  <a:pt x="5356" y="3311"/>
                  <a:pt x="5235" y="3189"/>
                  <a:pt x="5084" y="3189"/>
                </a:cubicBezTo>
                <a:lnTo>
                  <a:pt x="3436" y="3189"/>
                </a:lnTo>
                <a:lnTo>
                  <a:pt x="3171" y="2655"/>
                </a:lnTo>
                <a:cubicBezTo>
                  <a:pt x="3125" y="2563"/>
                  <a:pt x="3031" y="2504"/>
                  <a:pt x="2927" y="2504"/>
                </a:cubicBezTo>
                <a:lnTo>
                  <a:pt x="1449" y="2504"/>
                </a:lnTo>
                <a:cubicBezTo>
                  <a:pt x="1299" y="2504"/>
                  <a:pt x="1177" y="2625"/>
                  <a:pt x="1177" y="2775"/>
                </a:cubicBezTo>
                <a:lnTo>
                  <a:pt x="1177" y="3904"/>
                </a:lnTo>
                <a:cubicBezTo>
                  <a:pt x="821" y="3861"/>
                  <a:pt x="544" y="3567"/>
                  <a:pt x="544" y="3211"/>
                </a:cubicBezTo>
                <a:cubicBezTo>
                  <a:pt x="544" y="3037"/>
                  <a:pt x="611" y="2869"/>
                  <a:pt x="733" y="2740"/>
                </a:cubicBezTo>
                <a:cubicBezTo>
                  <a:pt x="805" y="2664"/>
                  <a:pt x="827" y="2552"/>
                  <a:pt x="788" y="2455"/>
                </a:cubicBezTo>
                <a:cubicBezTo>
                  <a:pt x="721" y="2289"/>
                  <a:pt x="688" y="2119"/>
                  <a:pt x="688" y="1945"/>
                </a:cubicBezTo>
                <a:cubicBezTo>
                  <a:pt x="688" y="1172"/>
                  <a:pt x="1335" y="543"/>
                  <a:pt x="2129" y="543"/>
                </a:cubicBezTo>
                <a:cubicBezTo>
                  <a:pt x="2715" y="543"/>
                  <a:pt x="3228" y="887"/>
                  <a:pt x="3461" y="1409"/>
                </a:cubicBezTo>
                <a:cubicBezTo>
                  <a:pt x="3567" y="1645"/>
                  <a:pt x="3807" y="1571"/>
                  <a:pt x="3873" y="1523"/>
                </a:cubicBezTo>
                <a:cubicBezTo>
                  <a:pt x="4020" y="1416"/>
                  <a:pt x="4193" y="1359"/>
                  <a:pt x="4376" y="1359"/>
                </a:cubicBezTo>
                <a:cubicBezTo>
                  <a:pt x="4837" y="1359"/>
                  <a:pt x="5209" y="1723"/>
                  <a:pt x="5212" y="2171"/>
                </a:cubicBezTo>
                <a:cubicBezTo>
                  <a:pt x="5213" y="2409"/>
                  <a:pt x="5288" y="2500"/>
                  <a:pt x="5423" y="2528"/>
                </a:cubicBezTo>
                <a:cubicBezTo>
                  <a:pt x="5751" y="2597"/>
                  <a:pt x="5989" y="2884"/>
                  <a:pt x="5989" y="3211"/>
                </a:cubicBezTo>
                <a:cubicBezTo>
                  <a:pt x="5989" y="3565"/>
                  <a:pt x="5712" y="3861"/>
                  <a:pt x="5356" y="3903"/>
                </a:cubicBezTo>
                <a:close/>
                <a:moveTo>
                  <a:pt x="4812" y="5992"/>
                </a:moveTo>
                <a:lnTo>
                  <a:pt x="1721" y="5992"/>
                </a:lnTo>
                <a:lnTo>
                  <a:pt x="1721" y="3045"/>
                </a:lnTo>
                <a:lnTo>
                  <a:pt x="2757" y="3045"/>
                </a:lnTo>
                <a:lnTo>
                  <a:pt x="3023" y="3580"/>
                </a:lnTo>
                <a:cubicBezTo>
                  <a:pt x="3068" y="3672"/>
                  <a:pt x="3163" y="3731"/>
                  <a:pt x="3267" y="3731"/>
                </a:cubicBezTo>
                <a:lnTo>
                  <a:pt x="4812" y="3731"/>
                </a:lnTo>
                <a:lnTo>
                  <a:pt x="4812" y="5992"/>
                </a:lnTo>
                <a:close/>
                <a:moveTo>
                  <a:pt x="6533" y="3209"/>
                </a:moveTo>
                <a:cubicBezTo>
                  <a:pt x="6533" y="2704"/>
                  <a:pt x="6216" y="2252"/>
                  <a:pt x="5752" y="2063"/>
                </a:cubicBezTo>
                <a:cubicBezTo>
                  <a:pt x="5697" y="1365"/>
                  <a:pt x="5100" y="815"/>
                  <a:pt x="4376" y="815"/>
                </a:cubicBezTo>
                <a:cubicBezTo>
                  <a:pt x="4184" y="815"/>
                  <a:pt x="3996" y="853"/>
                  <a:pt x="3824" y="928"/>
                </a:cubicBezTo>
                <a:cubicBezTo>
                  <a:pt x="3465" y="356"/>
                  <a:pt x="2829" y="0"/>
                  <a:pt x="2129" y="0"/>
                </a:cubicBezTo>
                <a:cubicBezTo>
                  <a:pt x="1035" y="0"/>
                  <a:pt x="144" y="872"/>
                  <a:pt x="144" y="1944"/>
                </a:cubicBezTo>
                <a:cubicBezTo>
                  <a:pt x="144" y="2132"/>
                  <a:pt x="172" y="2319"/>
                  <a:pt x="228" y="2500"/>
                </a:cubicBezTo>
                <a:cubicBezTo>
                  <a:pt x="80" y="2708"/>
                  <a:pt x="0" y="2955"/>
                  <a:pt x="0" y="3209"/>
                </a:cubicBezTo>
                <a:cubicBezTo>
                  <a:pt x="0" y="3864"/>
                  <a:pt x="520" y="4403"/>
                  <a:pt x="1177" y="4447"/>
                </a:cubicBezTo>
                <a:lnTo>
                  <a:pt x="1177" y="6261"/>
                </a:lnTo>
                <a:cubicBezTo>
                  <a:pt x="1177" y="6411"/>
                  <a:pt x="1299" y="6532"/>
                  <a:pt x="1449" y="6532"/>
                </a:cubicBezTo>
                <a:lnTo>
                  <a:pt x="5084" y="6532"/>
                </a:lnTo>
                <a:cubicBezTo>
                  <a:pt x="5235" y="6532"/>
                  <a:pt x="5356" y="6411"/>
                  <a:pt x="5356" y="6261"/>
                </a:cubicBezTo>
                <a:lnTo>
                  <a:pt x="5356" y="4447"/>
                </a:lnTo>
                <a:cubicBezTo>
                  <a:pt x="6013" y="4403"/>
                  <a:pt x="6533" y="3864"/>
                  <a:pt x="6533" y="320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1857CA03-691D-49E7-BC3E-C801041C4C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冷热路由</a:t>
            </a:r>
          </a:p>
        </p:txBody>
      </p:sp>
      <p:sp>
        <p:nvSpPr>
          <p:cNvPr id="47" name="文本框 46">
            <a:extLst>
              <a:ext uri="{FF2B5EF4-FFF2-40B4-BE49-F238E27FC236}">
                <a16:creationId xmlns="" xmlns:a16="http://schemas.microsoft.com/office/drawing/2014/main" id="{8736630B-DCE4-4F5D-882D-1D6D1E9FC491}"/>
              </a:ext>
            </a:extLst>
          </p:cNvPr>
          <p:cNvSpPr txBox="1"/>
          <p:nvPr/>
        </p:nvSpPr>
        <p:spPr>
          <a:xfrm>
            <a:off x="5408968" y="6013853"/>
            <a:ext cx="5526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+mn-ea"/>
              </a:rPr>
              <a:t>TXT</a:t>
            </a:r>
            <a:endParaRPr lang="zh-CN" altLang="en-US" sz="1400" dirty="0">
              <a:solidFill>
                <a:schemeClr val="bg1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5200113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748041" y="1053530"/>
            <a:ext cx="10531742" cy="1368152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当年（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2016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年）热数据以简表的形式存储在应用服务器，往年（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2016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年以前）的冷数据存储在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RDB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数据仓库中。现由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getDate.dfx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实现冷热路由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,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并实现分组汇总算法。上层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程序调用时需传入参数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pBeginDate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pEndDate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，即所需数据的起止时间范围。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001621"/>
              </p:ext>
            </p:extLst>
          </p:nvPr>
        </p:nvGraphicFramePr>
        <p:xfrm>
          <a:off x="782671" y="2781722"/>
          <a:ext cx="10790115" cy="2277813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57703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7695354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27370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26211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3973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=</a:t>
                      </a:r>
                      <a:r>
                        <a:rPr lang="en-US" sz="1600" u="none" strike="noStrike" dirty="0" err="1">
                          <a:effectLst/>
                        </a:rPr>
                        <a:t>hotcoldLine</a:t>
                      </a:r>
                      <a:r>
                        <a:rPr lang="en-US" sz="1600" u="none" strike="noStrike" dirty="0">
                          <a:effectLst/>
                        </a:rPr>
                        <a:t>=date("2016-01-01")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effectLst/>
                        </a:rPr>
                        <a:t>冷热分界点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206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=file(“</a:t>
                      </a:r>
                      <a:r>
                        <a:rPr lang="en-US" sz="1600" u="none" strike="noStrike" dirty="0" err="1">
                          <a:effectLst/>
                        </a:rPr>
                        <a:t>saleshot.btx</a:t>
                      </a:r>
                      <a:r>
                        <a:rPr lang="en-US" sz="1600" u="none" strike="noStrike" dirty="0">
                          <a:effectLst/>
                        </a:rPr>
                        <a:t>”).</a:t>
                      </a:r>
                      <a:r>
                        <a:rPr lang="en-US" sz="1600" u="none" strike="noStrike" dirty="0" err="1">
                          <a:effectLst/>
                        </a:rPr>
                        <a:t>iselect@b</a:t>
                      </a:r>
                      <a:r>
                        <a:rPr lang="en-US" sz="1600" u="none" strike="noStrike" dirty="0">
                          <a:effectLst/>
                        </a:rPr>
                        <a:t>(max(</a:t>
                      </a:r>
                      <a:r>
                        <a:rPr lang="en-US" sz="1600" u="none" strike="noStrike" dirty="0" err="1">
                          <a:effectLst/>
                        </a:rPr>
                        <a:t>pBeginDate,hotcoldLine</a:t>
                      </a:r>
                      <a:r>
                        <a:rPr lang="en-US" sz="1600" u="none" strike="noStrike" dirty="0">
                          <a:effectLst/>
                        </a:rPr>
                        <a:t>):max(</a:t>
                      </a:r>
                      <a:r>
                        <a:rPr lang="en-US" sz="1600" u="none" strike="noStrike" dirty="0" err="1">
                          <a:effectLst/>
                        </a:rPr>
                        <a:t>pEndDate,hotcoldLine</a:t>
                      </a:r>
                      <a:r>
                        <a:rPr lang="en-US" sz="1600" u="none" strike="noStrike" dirty="0">
                          <a:effectLst/>
                        </a:rPr>
                        <a:t>),</a:t>
                      </a:r>
                    </a:p>
                    <a:p>
                      <a:pPr algn="l" rtl="0" fontAlgn="ctr"/>
                      <a:r>
                        <a:rPr lang="en-US" sz="1600" u="none" strike="noStrike" dirty="0" err="1"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effectLst/>
                        </a:rPr>
                        <a:t>;</a:t>
                      </a:r>
                      <a:r>
                        <a:rPr lang="en-US" sz="1600" u="none" strike="noStrike" baseline="0" dirty="0">
                          <a:effectLst/>
                        </a:rPr>
                        <a:t> </a:t>
                      </a:r>
                      <a:r>
                        <a:rPr lang="en-US" sz="1600" u="none" strike="noStrike" baseline="0" dirty="0" err="1">
                          <a:effectLst/>
                        </a:rPr>
                        <a:t>orderid,client,sellerid,amount,orderdate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取热数据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20644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=</a:t>
                      </a:r>
                      <a:r>
                        <a:rPr lang="en-US" sz="1600" u="none" strike="noStrike" dirty="0" err="1">
                          <a:effectLst/>
                        </a:rPr>
                        <a:t>connect@l</a:t>
                      </a:r>
                      <a:r>
                        <a:rPr lang="en-US" sz="1600" u="none" strike="noStrike" dirty="0">
                          <a:effectLst/>
                        </a:rPr>
                        <a:t>("demo").</a:t>
                      </a:r>
                      <a:r>
                        <a:rPr lang="en-US" sz="1600" u="none" strike="noStrike" dirty="0" err="1">
                          <a:effectLst/>
                        </a:rPr>
                        <a:t>cursor@x</a:t>
                      </a:r>
                      <a:r>
                        <a:rPr lang="en-US" sz="1600" u="none" strike="noStrike" dirty="0">
                          <a:effectLst/>
                        </a:rPr>
                        <a:t>("select * from sales where </a:t>
                      </a:r>
                      <a:r>
                        <a:rPr lang="en-US" sz="1600" u="none" strike="noStrike" dirty="0" err="1"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effectLst/>
                        </a:rPr>
                        <a:t>&gt;=? and </a:t>
                      </a:r>
                      <a:r>
                        <a:rPr lang="en-US" sz="1600" u="none" strike="noStrike" dirty="0" err="1"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effectLst/>
                        </a:rPr>
                        <a:t>&lt;?",min(</a:t>
                      </a:r>
                      <a:r>
                        <a:rPr lang="en-US" sz="1600" u="none" strike="noStrike" dirty="0" err="1">
                          <a:effectLst/>
                        </a:rPr>
                        <a:t>pBeginDate,hotcoldLine</a:t>
                      </a:r>
                      <a:r>
                        <a:rPr lang="en-US" sz="1600" u="none" strike="noStrike" dirty="0">
                          <a:effectLst/>
                        </a:rPr>
                        <a:t>),min(</a:t>
                      </a:r>
                      <a:r>
                        <a:rPr lang="en-US" sz="1600" u="none" strike="noStrike" dirty="0" err="1">
                          <a:effectLst/>
                        </a:rPr>
                        <a:t>pEndDate,hotcoldLine</a:t>
                      </a:r>
                      <a:r>
                        <a:rPr lang="en-US" sz="1600" u="none" strike="noStrike" dirty="0">
                          <a:effectLst/>
                        </a:rPr>
                        <a:t>))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取冷数据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279468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=A2|A3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冷热合并，其一可能为空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193824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effectLst/>
                        </a:rPr>
                        <a:t>=A4.groups(year(</a:t>
                      </a:r>
                      <a:r>
                        <a:rPr lang="en-US" sz="1600" u="none" strike="noStrike" dirty="0" err="1"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effectLst/>
                        </a:rPr>
                        <a:t>),month(</a:t>
                      </a:r>
                      <a:r>
                        <a:rPr lang="en-US" sz="1600" u="none" strike="noStrike" dirty="0" err="1"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effectLst/>
                        </a:rPr>
                        <a:t>);sum(amount):</a:t>
                      </a:r>
                      <a:r>
                        <a:rPr lang="en-US" sz="1600" u="none" strike="noStrike" dirty="0" err="1">
                          <a:effectLst/>
                        </a:rPr>
                        <a:t>sAmount</a:t>
                      </a:r>
                      <a:r>
                        <a:rPr lang="en-US" sz="1600" u="none" strike="noStrike" dirty="0"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</a:rPr>
                        <a:t>计算</a:t>
                      </a:r>
                      <a:endParaRPr lang="zh-CN" alt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51023" y="5518026"/>
            <a:ext cx="10955650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/>
              <a:t>说明：冷数据应按</a:t>
            </a:r>
            <a:r>
              <a:rPr lang="en-US" altLang="zh-CN" sz="1800" dirty="0" err="1"/>
              <a:t>orderDate</a:t>
            </a:r>
            <a:r>
              <a:rPr lang="zh-CN" altLang="en-US" sz="1800" dirty="0"/>
              <a:t>字段建数据库索引，组表可按</a:t>
            </a:r>
            <a:r>
              <a:rPr lang="en-US" altLang="zh-CN" sz="1800" dirty="0" err="1"/>
              <a:t>orderdate</a:t>
            </a:r>
            <a:r>
              <a:rPr lang="zh-CN" altLang="en-US" sz="1800" dirty="0"/>
              <a:t>排序分段，以便为空时快速返回。路由的过程可单独分离成公用脚本，供具体脚本调用，以降低耦合性。</a:t>
            </a: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53C28660-C1F1-4FEF-A1B3-F900CCEF50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冷热路由</a:t>
            </a:r>
          </a:p>
        </p:txBody>
      </p:sp>
    </p:spTree>
    <p:extLst>
      <p:ext uri="{BB962C8B-B14F-4D97-AF65-F5344CB8AC3E}">
        <p14:creationId xmlns:p14="http://schemas.microsoft.com/office/powerpoint/2010/main" val="1136529957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矩形 6">
            <a:extLst>
              <a:ext uri="{FF2B5EF4-FFF2-40B4-BE49-F238E27FC236}">
                <a16:creationId xmlns="" xmlns:a16="http://schemas.microsoft.com/office/drawing/2014/main" id="{5DE0E38A-691D-4919-B792-56496C503B74}"/>
              </a:ext>
            </a:extLst>
          </p:cNvPr>
          <p:cNvSpPr/>
          <p:nvPr/>
        </p:nvSpPr>
        <p:spPr>
          <a:xfrm>
            <a:off x="0" y="2631128"/>
            <a:ext cx="3368679" cy="4192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1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应用集成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2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、报表集成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3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、库外存储过程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4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、多样数据源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5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Java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算法外置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6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、应用数据缓存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7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、多源混算方法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8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、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ODBC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与</a:t>
            </a:r>
            <a:r>
              <a:rPr lang="en-US" altLang="zh-CN" sz="2000" dirty="0">
                <a:solidFill>
                  <a:schemeClr val="bg1"/>
                </a:solidFill>
                <a:latin typeface="+mn-ea"/>
              </a:rPr>
              <a:t>HTTP</a:t>
            </a:r>
            <a:r>
              <a:rPr lang="zh-CN" altLang="en-US" sz="2000" dirty="0">
                <a:solidFill>
                  <a:schemeClr val="bg1"/>
                </a:solidFill>
                <a:latin typeface="+mn-ea"/>
              </a:rPr>
              <a:t>集成</a:t>
            </a:r>
            <a:endParaRPr lang="en-US" altLang="zh-CN" sz="2000" dirty="0">
              <a:solidFill>
                <a:schemeClr val="bg1"/>
              </a:solidFill>
              <a:latin typeface="+mn-ea"/>
            </a:endParaRPr>
          </a:p>
          <a:p>
            <a:pPr lvl="1">
              <a:lnSpc>
                <a:spcPct val="150000"/>
              </a:lnSpc>
            </a:pPr>
            <a:endParaRPr lang="en-US" altLang="zh-CN" sz="20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33" name="矩形 32">
            <a:extLst>
              <a:ext uri="{FF2B5EF4-FFF2-40B4-BE49-F238E27FC236}">
                <a16:creationId xmlns="" xmlns:a16="http://schemas.microsoft.com/office/drawing/2014/main" id="{4CCC889E-0896-4ACD-B2AF-4E9F27D8A667}"/>
              </a:ext>
            </a:extLst>
          </p:cNvPr>
          <p:cNvSpPr/>
          <p:nvPr/>
        </p:nvSpPr>
        <p:spPr>
          <a:xfrm>
            <a:off x="5159102" y="735955"/>
            <a:ext cx="66903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r>
              <a:rPr lang="en-US" altLang="zh-CN" sz="34400" b="1" kern="0" dirty="0">
                <a:solidFill>
                  <a:srgbClr val="ECECEC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08</a:t>
            </a:r>
            <a:endParaRPr lang="zh-CN" altLang="en-US" sz="34400" b="1" kern="0" dirty="0">
              <a:solidFill>
                <a:srgbClr val="ECECEC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4" name="矩形 33">
            <a:extLst>
              <a:ext uri="{FF2B5EF4-FFF2-40B4-BE49-F238E27FC236}">
                <a16:creationId xmlns="" xmlns:a16="http://schemas.microsoft.com/office/drawing/2014/main" id="{5D37221D-42F0-4F98-B51F-BE433308E3D6}"/>
              </a:ext>
            </a:extLst>
          </p:cNvPr>
          <p:cNvSpPr/>
          <p:nvPr/>
        </p:nvSpPr>
        <p:spPr>
          <a:xfrm>
            <a:off x="4892105" y="2921167"/>
            <a:ext cx="6957320" cy="1015663"/>
          </a:xfrm>
          <a:prstGeom prst="rect">
            <a:avLst/>
          </a:prstGeom>
          <a:solidFill>
            <a:srgbClr val="FFFFFF"/>
          </a:solidFill>
        </p:spPr>
        <p:txBody>
          <a:bodyPr wrap="square" anchor="ctr">
            <a:spAutoFit/>
          </a:bodyPr>
          <a:lstStyle/>
          <a:p>
            <a:pPr algn="ctr"/>
            <a:r>
              <a:rPr lang="en-US" altLang="zh-CN" sz="6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ODBC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与</a:t>
            </a:r>
            <a:r>
              <a:rPr lang="en-US" altLang="zh-CN" sz="6000" b="1" dirty="0">
                <a:solidFill>
                  <a:srgbClr val="F0AB0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HTTP</a:t>
            </a:r>
            <a:r>
              <a:rPr lang="zh-CN" altLang="en-US" sz="6000" b="1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232855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5000"/>
    </mc:Choice>
    <mc:Fallback xmlns="">
      <p:transition advTm="5000"/>
    </mc:Fallback>
  </mc:AlternateContent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组合 129">
            <a:extLst>
              <a:ext uri="{FF2B5EF4-FFF2-40B4-BE49-F238E27FC236}">
                <a16:creationId xmlns="" xmlns:a16="http://schemas.microsoft.com/office/drawing/2014/main" id="{52F930EA-1D1C-4375-8B72-074DC5220D45}"/>
              </a:ext>
            </a:extLst>
          </p:cNvPr>
          <p:cNvGrpSpPr/>
          <p:nvPr/>
        </p:nvGrpSpPr>
        <p:grpSpPr>
          <a:xfrm>
            <a:off x="910630" y="2061642"/>
            <a:ext cx="4763674" cy="4160462"/>
            <a:chOff x="-4037613" y="1989634"/>
            <a:chExt cx="4763674" cy="4160462"/>
          </a:xfrm>
        </p:grpSpPr>
        <p:grpSp>
          <p:nvGrpSpPr>
            <p:cNvPr id="129" name="组合 128">
              <a:extLst>
                <a:ext uri="{FF2B5EF4-FFF2-40B4-BE49-F238E27FC236}">
                  <a16:creationId xmlns="" xmlns:a16="http://schemas.microsoft.com/office/drawing/2014/main" id="{B9FA0839-8AB8-47DF-987A-024128B6CEDB}"/>
                </a:ext>
              </a:extLst>
            </p:cNvPr>
            <p:cNvGrpSpPr/>
            <p:nvPr/>
          </p:nvGrpSpPr>
          <p:grpSpPr>
            <a:xfrm>
              <a:off x="-4037613" y="1989634"/>
              <a:ext cx="4482475" cy="4160462"/>
              <a:chOff x="-4037613" y="1989634"/>
              <a:chExt cx="4482475" cy="4160462"/>
            </a:xfrm>
          </p:grpSpPr>
          <p:grpSp>
            <p:nvGrpSpPr>
              <p:cNvPr id="86" name="组合 85">
                <a:extLst>
                  <a:ext uri="{FF2B5EF4-FFF2-40B4-BE49-F238E27FC236}">
                    <a16:creationId xmlns="" xmlns:a16="http://schemas.microsoft.com/office/drawing/2014/main" id="{79C02078-DA70-4DDA-8866-C815E168C8CF}"/>
                  </a:ext>
                </a:extLst>
              </p:cNvPr>
              <p:cNvGrpSpPr/>
              <p:nvPr/>
            </p:nvGrpSpPr>
            <p:grpSpPr>
              <a:xfrm>
                <a:off x="-4037613" y="5316494"/>
                <a:ext cx="4475082" cy="833602"/>
                <a:chOff x="2290462" y="5173355"/>
                <a:chExt cx="4475082" cy="833602"/>
              </a:xfrm>
            </p:grpSpPr>
            <p:sp>
              <p:nvSpPr>
                <p:cNvPr id="87" name="矩形 86">
                  <a:extLst>
                    <a:ext uri="{FF2B5EF4-FFF2-40B4-BE49-F238E27FC236}">
                      <a16:creationId xmlns="" xmlns:a16="http://schemas.microsoft.com/office/drawing/2014/main" id="{C1C0BBAD-54A1-4711-9144-C28A33E24BA0}"/>
                    </a:ext>
                  </a:extLst>
                </p:cNvPr>
                <p:cNvSpPr/>
                <p:nvPr/>
              </p:nvSpPr>
              <p:spPr>
                <a:xfrm>
                  <a:off x="2290462" y="5173355"/>
                  <a:ext cx="4475082" cy="833602"/>
                </a:xfrm>
                <a:prstGeom prst="rect">
                  <a:avLst/>
                </a:prstGeom>
                <a:solidFill>
                  <a:srgbClr val="F0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endParaRPr lang="zh-CN" altLang="en-US" sz="2000" b="1" dirty="0"/>
                </a:p>
              </p:txBody>
            </p:sp>
            <p:grpSp>
              <p:nvGrpSpPr>
                <p:cNvPr id="88" name="组合 87">
                  <a:extLst>
                    <a:ext uri="{FF2B5EF4-FFF2-40B4-BE49-F238E27FC236}">
                      <a16:creationId xmlns="" xmlns:a16="http://schemas.microsoft.com/office/drawing/2014/main" id="{75982F84-3396-4A97-B4F5-77306E6A6B6E}"/>
                    </a:ext>
                  </a:extLst>
                </p:cNvPr>
                <p:cNvGrpSpPr/>
                <p:nvPr/>
              </p:nvGrpSpPr>
              <p:grpSpPr>
                <a:xfrm>
                  <a:off x="2348700" y="5303187"/>
                  <a:ext cx="789106" cy="674050"/>
                  <a:chOff x="347847" y="6797294"/>
                  <a:chExt cx="789106" cy="702246"/>
                </a:xfrm>
              </p:grpSpPr>
              <p:sp>
                <p:nvSpPr>
                  <p:cNvPr id="100" name="文本框 99">
                    <a:extLst>
                      <a:ext uri="{FF2B5EF4-FFF2-40B4-BE49-F238E27FC236}">
                        <a16:creationId xmlns="" xmlns:a16="http://schemas.microsoft.com/office/drawing/2014/main" id="{4541C10A-9D71-4FAD-A6EE-29874BDBCCD7}"/>
                      </a:ext>
                    </a:extLst>
                  </p:cNvPr>
                  <p:cNvSpPr txBox="1"/>
                  <p:nvPr/>
                </p:nvSpPr>
                <p:spPr>
                  <a:xfrm>
                    <a:off x="347847" y="7178889"/>
                    <a:ext cx="789106" cy="320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1"/>
                        </a:solidFill>
                      </a:rPr>
                      <a:t>Oracle</a:t>
                    </a:r>
                    <a:endParaRPr lang="zh-CN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101" name="new-database_76148">
                    <a:extLst>
                      <a:ext uri="{FF2B5EF4-FFF2-40B4-BE49-F238E27FC236}">
                        <a16:creationId xmlns="" xmlns:a16="http://schemas.microsoft.com/office/drawing/2014/main" id="{A0FA6A08-3E2B-4A45-955D-85DAF96800D9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1209" y="6797294"/>
                    <a:ext cx="297646" cy="382138"/>
                  </a:xfrm>
                  <a:custGeom>
                    <a:avLst/>
                    <a:gdLst>
                      <a:gd name="T0" fmla="*/ 427 w 2800"/>
                      <a:gd name="T1" fmla="*/ 202 h 3600"/>
                      <a:gd name="T2" fmla="*/ 0 w 2800"/>
                      <a:gd name="T3" fmla="*/ 2867 h 3600"/>
                      <a:gd name="T4" fmla="*/ 1400 w 2800"/>
                      <a:gd name="T5" fmla="*/ 3600 h 3600"/>
                      <a:gd name="T6" fmla="*/ 2800 w 2800"/>
                      <a:gd name="T7" fmla="*/ 2867 h 3600"/>
                      <a:gd name="T8" fmla="*/ 2373 w 2800"/>
                      <a:gd name="T9" fmla="*/ 202 h 3600"/>
                      <a:gd name="T10" fmla="*/ 1400 w 2800"/>
                      <a:gd name="T11" fmla="*/ 133 h 3600"/>
                      <a:gd name="T12" fmla="*/ 2667 w 2800"/>
                      <a:gd name="T13" fmla="*/ 733 h 3600"/>
                      <a:gd name="T14" fmla="*/ 1400 w 2800"/>
                      <a:gd name="T15" fmla="*/ 1333 h 3600"/>
                      <a:gd name="T16" fmla="*/ 133 w 2800"/>
                      <a:gd name="T17" fmla="*/ 733 h 3600"/>
                      <a:gd name="T18" fmla="*/ 1400 w 2800"/>
                      <a:gd name="T19" fmla="*/ 133 h 3600"/>
                      <a:gd name="T20" fmla="*/ 532 w 2800"/>
                      <a:gd name="T21" fmla="*/ 411 h 3600"/>
                      <a:gd name="T22" fmla="*/ 266 w 2800"/>
                      <a:gd name="T23" fmla="*/ 767 h 3600"/>
                      <a:gd name="T24" fmla="*/ 300 w 2800"/>
                      <a:gd name="T25" fmla="*/ 733 h 3600"/>
                      <a:gd name="T26" fmla="*/ 1400 w 2800"/>
                      <a:gd name="T27" fmla="*/ 300 h 3600"/>
                      <a:gd name="T28" fmla="*/ 1401 w 2800"/>
                      <a:gd name="T29" fmla="*/ 233 h 3600"/>
                      <a:gd name="T30" fmla="*/ 133 w 2800"/>
                      <a:gd name="T31" fmla="*/ 1051 h 3600"/>
                      <a:gd name="T32" fmla="*/ 1400 w 2800"/>
                      <a:gd name="T33" fmla="*/ 1467 h 3600"/>
                      <a:gd name="T34" fmla="*/ 2667 w 2800"/>
                      <a:gd name="T35" fmla="*/ 1051 h 3600"/>
                      <a:gd name="T36" fmla="*/ 2313 w 2800"/>
                      <a:gd name="T37" fmla="*/ 1856 h 3600"/>
                      <a:gd name="T38" fmla="*/ 487 w 2800"/>
                      <a:gd name="T39" fmla="*/ 1856 h 3600"/>
                      <a:gd name="T40" fmla="*/ 133 w 2800"/>
                      <a:gd name="T41" fmla="*/ 1051 h 3600"/>
                      <a:gd name="T42" fmla="*/ 427 w 2800"/>
                      <a:gd name="T43" fmla="*/ 1975 h 3600"/>
                      <a:gd name="T44" fmla="*/ 2373 w 2800"/>
                      <a:gd name="T45" fmla="*/ 1975 h 3600"/>
                      <a:gd name="T46" fmla="*/ 2667 w 2800"/>
                      <a:gd name="T47" fmla="*/ 2156 h 3600"/>
                      <a:gd name="T48" fmla="*/ 1400 w 2800"/>
                      <a:gd name="T49" fmla="*/ 2756 h 3600"/>
                      <a:gd name="T50" fmla="*/ 133 w 2800"/>
                      <a:gd name="T51" fmla="*/ 2156 h 3600"/>
                      <a:gd name="T52" fmla="*/ 133 w 2800"/>
                      <a:gd name="T53" fmla="*/ 2473 h 3600"/>
                      <a:gd name="T54" fmla="*/ 1400 w 2800"/>
                      <a:gd name="T55" fmla="*/ 2889 h 3600"/>
                      <a:gd name="T56" fmla="*/ 2667 w 2800"/>
                      <a:gd name="T57" fmla="*/ 2473 h 3600"/>
                      <a:gd name="T58" fmla="*/ 2313 w 2800"/>
                      <a:gd name="T59" fmla="*/ 3278 h 3600"/>
                      <a:gd name="T60" fmla="*/ 487 w 2800"/>
                      <a:gd name="T61" fmla="*/ 3278 h 3600"/>
                      <a:gd name="T62" fmla="*/ 133 w 2800"/>
                      <a:gd name="T63" fmla="*/ 2473 h 3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800" h="3600">
                        <a:moveTo>
                          <a:pt x="1400" y="0"/>
                        </a:moveTo>
                        <a:cubicBezTo>
                          <a:pt x="1023" y="0"/>
                          <a:pt x="681" y="76"/>
                          <a:pt x="427" y="202"/>
                        </a:cubicBezTo>
                        <a:cubicBezTo>
                          <a:pt x="174" y="329"/>
                          <a:pt x="0" y="513"/>
                          <a:pt x="0" y="733"/>
                        </a:cubicBezTo>
                        <a:lnTo>
                          <a:pt x="0" y="2867"/>
                        </a:lnTo>
                        <a:cubicBezTo>
                          <a:pt x="0" y="3087"/>
                          <a:pt x="174" y="3271"/>
                          <a:pt x="427" y="3398"/>
                        </a:cubicBezTo>
                        <a:cubicBezTo>
                          <a:pt x="681" y="3524"/>
                          <a:pt x="1023" y="3600"/>
                          <a:pt x="1400" y="3600"/>
                        </a:cubicBezTo>
                        <a:cubicBezTo>
                          <a:pt x="1777" y="3600"/>
                          <a:pt x="2119" y="3524"/>
                          <a:pt x="2373" y="3398"/>
                        </a:cubicBezTo>
                        <a:cubicBezTo>
                          <a:pt x="2626" y="3271"/>
                          <a:pt x="2800" y="3087"/>
                          <a:pt x="2800" y="2867"/>
                        </a:cubicBezTo>
                        <a:lnTo>
                          <a:pt x="2800" y="733"/>
                        </a:lnTo>
                        <a:cubicBezTo>
                          <a:pt x="2800" y="513"/>
                          <a:pt x="2626" y="329"/>
                          <a:pt x="2373" y="202"/>
                        </a:cubicBezTo>
                        <a:cubicBezTo>
                          <a:pt x="2119" y="76"/>
                          <a:pt x="1777" y="0"/>
                          <a:pt x="1400" y="0"/>
                        </a:cubicBezTo>
                        <a:close/>
                        <a:moveTo>
                          <a:pt x="1400" y="133"/>
                        </a:moveTo>
                        <a:cubicBezTo>
                          <a:pt x="1759" y="133"/>
                          <a:pt x="2084" y="207"/>
                          <a:pt x="2313" y="322"/>
                        </a:cubicBezTo>
                        <a:cubicBezTo>
                          <a:pt x="2542" y="436"/>
                          <a:pt x="2667" y="585"/>
                          <a:pt x="2667" y="733"/>
                        </a:cubicBezTo>
                        <a:cubicBezTo>
                          <a:pt x="2667" y="881"/>
                          <a:pt x="2542" y="1031"/>
                          <a:pt x="2313" y="1145"/>
                        </a:cubicBezTo>
                        <a:cubicBezTo>
                          <a:pt x="2084" y="1260"/>
                          <a:pt x="1759" y="1333"/>
                          <a:pt x="1400" y="1333"/>
                        </a:cubicBezTo>
                        <a:cubicBezTo>
                          <a:pt x="1041" y="1333"/>
                          <a:pt x="716" y="1260"/>
                          <a:pt x="487" y="1145"/>
                        </a:cubicBezTo>
                        <a:cubicBezTo>
                          <a:pt x="258" y="1031"/>
                          <a:pt x="133" y="881"/>
                          <a:pt x="133" y="733"/>
                        </a:cubicBezTo>
                        <a:cubicBezTo>
                          <a:pt x="133" y="585"/>
                          <a:pt x="258" y="436"/>
                          <a:pt x="487" y="322"/>
                        </a:cubicBezTo>
                        <a:cubicBezTo>
                          <a:pt x="716" y="207"/>
                          <a:pt x="1041" y="133"/>
                          <a:pt x="1400" y="133"/>
                        </a:cubicBezTo>
                        <a:close/>
                        <a:moveTo>
                          <a:pt x="1400" y="233"/>
                        </a:moveTo>
                        <a:cubicBezTo>
                          <a:pt x="1054" y="233"/>
                          <a:pt x="743" y="306"/>
                          <a:pt x="532" y="411"/>
                        </a:cubicBezTo>
                        <a:cubicBezTo>
                          <a:pt x="321" y="517"/>
                          <a:pt x="233" y="637"/>
                          <a:pt x="233" y="733"/>
                        </a:cubicBezTo>
                        <a:cubicBezTo>
                          <a:pt x="233" y="752"/>
                          <a:pt x="248" y="767"/>
                          <a:pt x="266" y="767"/>
                        </a:cubicBezTo>
                        <a:cubicBezTo>
                          <a:pt x="285" y="767"/>
                          <a:pt x="300" y="753"/>
                          <a:pt x="300" y="734"/>
                        </a:cubicBezTo>
                        <a:lnTo>
                          <a:pt x="300" y="733"/>
                        </a:lnTo>
                        <a:cubicBezTo>
                          <a:pt x="300" y="683"/>
                          <a:pt x="363" y="570"/>
                          <a:pt x="562" y="471"/>
                        </a:cubicBezTo>
                        <a:cubicBezTo>
                          <a:pt x="760" y="372"/>
                          <a:pt x="1064" y="300"/>
                          <a:pt x="1400" y="300"/>
                        </a:cubicBezTo>
                        <a:cubicBezTo>
                          <a:pt x="1418" y="300"/>
                          <a:pt x="1434" y="286"/>
                          <a:pt x="1434" y="267"/>
                        </a:cubicBezTo>
                        <a:cubicBezTo>
                          <a:pt x="1434" y="249"/>
                          <a:pt x="1419" y="234"/>
                          <a:pt x="1401" y="233"/>
                        </a:cubicBezTo>
                        <a:lnTo>
                          <a:pt x="1400" y="233"/>
                        </a:lnTo>
                        <a:close/>
                        <a:moveTo>
                          <a:pt x="133" y="1051"/>
                        </a:moveTo>
                        <a:cubicBezTo>
                          <a:pt x="207" y="1133"/>
                          <a:pt x="309" y="1205"/>
                          <a:pt x="427" y="1264"/>
                        </a:cubicBezTo>
                        <a:cubicBezTo>
                          <a:pt x="681" y="1391"/>
                          <a:pt x="1023" y="1467"/>
                          <a:pt x="1400" y="1467"/>
                        </a:cubicBezTo>
                        <a:cubicBezTo>
                          <a:pt x="1777" y="1467"/>
                          <a:pt x="2119" y="1391"/>
                          <a:pt x="2373" y="1264"/>
                        </a:cubicBezTo>
                        <a:cubicBezTo>
                          <a:pt x="2491" y="1205"/>
                          <a:pt x="2593" y="1133"/>
                          <a:pt x="2667" y="1051"/>
                        </a:cubicBezTo>
                        <a:lnTo>
                          <a:pt x="2667" y="1444"/>
                        </a:lnTo>
                        <a:cubicBezTo>
                          <a:pt x="2667" y="1593"/>
                          <a:pt x="2542" y="1742"/>
                          <a:pt x="2313" y="1856"/>
                        </a:cubicBezTo>
                        <a:cubicBezTo>
                          <a:pt x="2084" y="1971"/>
                          <a:pt x="1759" y="2044"/>
                          <a:pt x="1400" y="2044"/>
                        </a:cubicBezTo>
                        <a:cubicBezTo>
                          <a:pt x="1041" y="2044"/>
                          <a:pt x="716" y="1971"/>
                          <a:pt x="487" y="1856"/>
                        </a:cubicBezTo>
                        <a:cubicBezTo>
                          <a:pt x="258" y="1742"/>
                          <a:pt x="133" y="1593"/>
                          <a:pt x="133" y="1444"/>
                        </a:cubicBezTo>
                        <a:lnTo>
                          <a:pt x="133" y="1051"/>
                        </a:lnTo>
                        <a:close/>
                        <a:moveTo>
                          <a:pt x="133" y="1762"/>
                        </a:moveTo>
                        <a:cubicBezTo>
                          <a:pt x="207" y="1844"/>
                          <a:pt x="309" y="1916"/>
                          <a:pt x="427" y="1975"/>
                        </a:cubicBezTo>
                        <a:cubicBezTo>
                          <a:pt x="681" y="2102"/>
                          <a:pt x="1023" y="2178"/>
                          <a:pt x="1400" y="2178"/>
                        </a:cubicBezTo>
                        <a:cubicBezTo>
                          <a:pt x="1777" y="2178"/>
                          <a:pt x="2119" y="2102"/>
                          <a:pt x="2373" y="1975"/>
                        </a:cubicBezTo>
                        <a:cubicBezTo>
                          <a:pt x="2491" y="1916"/>
                          <a:pt x="2593" y="1844"/>
                          <a:pt x="2667" y="1762"/>
                        </a:cubicBezTo>
                        <a:lnTo>
                          <a:pt x="2667" y="2156"/>
                        </a:lnTo>
                        <a:cubicBezTo>
                          <a:pt x="2667" y="2304"/>
                          <a:pt x="2542" y="2453"/>
                          <a:pt x="2313" y="2567"/>
                        </a:cubicBezTo>
                        <a:cubicBezTo>
                          <a:pt x="2084" y="2682"/>
                          <a:pt x="1759" y="2756"/>
                          <a:pt x="1400" y="2756"/>
                        </a:cubicBezTo>
                        <a:cubicBezTo>
                          <a:pt x="1041" y="2756"/>
                          <a:pt x="716" y="2682"/>
                          <a:pt x="487" y="2567"/>
                        </a:cubicBezTo>
                        <a:cubicBezTo>
                          <a:pt x="258" y="2453"/>
                          <a:pt x="133" y="2304"/>
                          <a:pt x="133" y="2156"/>
                        </a:cubicBezTo>
                        <a:lnTo>
                          <a:pt x="133" y="1762"/>
                        </a:lnTo>
                        <a:close/>
                        <a:moveTo>
                          <a:pt x="133" y="2473"/>
                        </a:moveTo>
                        <a:cubicBezTo>
                          <a:pt x="207" y="2555"/>
                          <a:pt x="309" y="2627"/>
                          <a:pt x="427" y="2687"/>
                        </a:cubicBezTo>
                        <a:cubicBezTo>
                          <a:pt x="681" y="2813"/>
                          <a:pt x="1023" y="2889"/>
                          <a:pt x="1400" y="2889"/>
                        </a:cubicBezTo>
                        <a:cubicBezTo>
                          <a:pt x="1777" y="2889"/>
                          <a:pt x="2119" y="2813"/>
                          <a:pt x="2373" y="2687"/>
                        </a:cubicBezTo>
                        <a:cubicBezTo>
                          <a:pt x="2491" y="2627"/>
                          <a:pt x="2593" y="2555"/>
                          <a:pt x="2667" y="2473"/>
                        </a:cubicBezTo>
                        <a:lnTo>
                          <a:pt x="2667" y="2867"/>
                        </a:lnTo>
                        <a:cubicBezTo>
                          <a:pt x="2667" y="3015"/>
                          <a:pt x="2542" y="3164"/>
                          <a:pt x="2313" y="3278"/>
                        </a:cubicBezTo>
                        <a:cubicBezTo>
                          <a:pt x="2084" y="3393"/>
                          <a:pt x="1759" y="3467"/>
                          <a:pt x="1400" y="3467"/>
                        </a:cubicBezTo>
                        <a:cubicBezTo>
                          <a:pt x="1041" y="3467"/>
                          <a:pt x="716" y="3393"/>
                          <a:pt x="487" y="3278"/>
                        </a:cubicBezTo>
                        <a:cubicBezTo>
                          <a:pt x="258" y="3164"/>
                          <a:pt x="133" y="3015"/>
                          <a:pt x="133" y="2867"/>
                        </a:cubicBezTo>
                        <a:lnTo>
                          <a:pt x="133" y="24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89" name="组合 88">
                  <a:extLst>
                    <a:ext uri="{FF2B5EF4-FFF2-40B4-BE49-F238E27FC236}">
                      <a16:creationId xmlns="" xmlns:a16="http://schemas.microsoft.com/office/drawing/2014/main" id="{D949E551-EA25-4CF8-8454-735EA9233CE9}"/>
                    </a:ext>
                  </a:extLst>
                </p:cNvPr>
                <p:cNvGrpSpPr/>
                <p:nvPr/>
              </p:nvGrpSpPr>
              <p:grpSpPr>
                <a:xfrm>
                  <a:off x="2976935" y="5303182"/>
                  <a:ext cx="876460" cy="659331"/>
                  <a:chOff x="302931" y="6797294"/>
                  <a:chExt cx="876460" cy="686911"/>
                </a:xfrm>
              </p:grpSpPr>
              <p:sp>
                <p:nvSpPr>
                  <p:cNvPr id="98" name="文本框 97">
                    <a:extLst>
                      <a:ext uri="{FF2B5EF4-FFF2-40B4-BE49-F238E27FC236}">
                        <a16:creationId xmlns="" xmlns:a16="http://schemas.microsoft.com/office/drawing/2014/main" id="{FDF22545-CCC6-4743-B29E-C003C3CBBEBF}"/>
                      </a:ext>
                    </a:extLst>
                  </p:cNvPr>
                  <p:cNvSpPr txBox="1"/>
                  <p:nvPr/>
                </p:nvSpPr>
                <p:spPr>
                  <a:xfrm>
                    <a:off x="302931" y="7163553"/>
                    <a:ext cx="876460" cy="320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 err="1">
                        <a:solidFill>
                          <a:schemeClr val="bg1"/>
                        </a:solidFill>
                      </a:rPr>
                      <a:t>mySQL</a:t>
                    </a:r>
                    <a:endParaRPr lang="zh-CN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99" name="new-database_76148">
                    <a:extLst>
                      <a:ext uri="{FF2B5EF4-FFF2-40B4-BE49-F238E27FC236}">
                        <a16:creationId xmlns="" xmlns:a16="http://schemas.microsoft.com/office/drawing/2014/main" id="{918892E1-AF8B-4BAB-AD04-978CB431953E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1209" y="6797294"/>
                    <a:ext cx="297646" cy="382138"/>
                  </a:xfrm>
                  <a:custGeom>
                    <a:avLst/>
                    <a:gdLst>
                      <a:gd name="T0" fmla="*/ 427 w 2800"/>
                      <a:gd name="T1" fmla="*/ 202 h 3600"/>
                      <a:gd name="T2" fmla="*/ 0 w 2800"/>
                      <a:gd name="T3" fmla="*/ 2867 h 3600"/>
                      <a:gd name="T4" fmla="*/ 1400 w 2800"/>
                      <a:gd name="T5" fmla="*/ 3600 h 3600"/>
                      <a:gd name="T6" fmla="*/ 2800 w 2800"/>
                      <a:gd name="T7" fmla="*/ 2867 h 3600"/>
                      <a:gd name="T8" fmla="*/ 2373 w 2800"/>
                      <a:gd name="T9" fmla="*/ 202 h 3600"/>
                      <a:gd name="T10" fmla="*/ 1400 w 2800"/>
                      <a:gd name="T11" fmla="*/ 133 h 3600"/>
                      <a:gd name="T12" fmla="*/ 2667 w 2800"/>
                      <a:gd name="T13" fmla="*/ 733 h 3600"/>
                      <a:gd name="T14" fmla="*/ 1400 w 2800"/>
                      <a:gd name="T15" fmla="*/ 1333 h 3600"/>
                      <a:gd name="T16" fmla="*/ 133 w 2800"/>
                      <a:gd name="T17" fmla="*/ 733 h 3600"/>
                      <a:gd name="T18" fmla="*/ 1400 w 2800"/>
                      <a:gd name="T19" fmla="*/ 133 h 3600"/>
                      <a:gd name="T20" fmla="*/ 532 w 2800"/>
                      <a:gd name="T21" fmla="*/ 411 h 3600"/>
                      <a:gd name="T22" fmla="*/ 266 w 2800"/>
                      <a:gd name="T23" fmla="*/ 767 h 3600"/>
                      <a:gd name="T24" fmla="*/ 300 w 2800"/>
                      <a:gd name="T25" fmla="*/ 733 h 3600"/>
                      <a:gd name="T26" fmla="*/ 1400 w 2800"/>
                      <a:gd name="T27" fmla="*/ 300 h 3600"/>
                      <a:gd name="T28" fmla="*/ 1401 w 2800"/>
                      <a:gd name="T29" fmla="*/ 233 h 3600"/>
                      <a:gd name="T30" fmla="*/ 133 w 2800"/>
                      <a:gd name="T31" fmla="*/ 1051 h 3600"/>
                      <a:gd name="T32" fmla="*/ 1400 w 2800"/>
                      <a:gd name="T33" fmla="*/ 1467 h 3600"/>
                      <a:gd name="T34" fmla="*/ 2667 w 2800"/>
                      <a:gd name="T35" fmla="*/ 1051 h 3600"/>
                      <a:gd name="T36" fmla="*/ 2313 w 2800"/>
                      <a:gd name="T37" fmla="*/ 1856 h 3600"/>
                      <a:gd name="T38" fmla="*/ 487 w 2800"/>
                      <a:gd name="T39" fmla="*/ 1856 h 3600"/>
                      <a:gd name="T40" fmla="*/ 133 w 2800"/>
                      <a:gd name="T41" fmla="*/ 1051 h 3600"/>
                      <a:gd name="T42" fmla="*/ 427 w 2800"/>
                      <a:gd name="T43" fmla="*/ 1975 h 3600"/>
                      <a:gd name="T44" fmla="*/ 2373 w 2800"/>
                      <a:gd name="T45" fmla="*/ 1975 h 3600"/>
                      <a:gd name="T46" fmla="*/ 2667 w 2800"/>
                      <a:gd name="T47" fmla="*/ 2156 h 3600"/>
                      <a:gd name="T48" fmla="*/ 1400 w 2800"/>
                      <a:gd name="T49" fmla="*/ 2756 h 3600"/>
                      <a:gd name="T50" fmla="*/ 133 w 2800"/>
                      <a:gd name="T51" fmla="*/ 2156 h 3600"/>
                      <a:gd name="T52" fmla="*/ 133 w 2800"/>
                      <a:gd name="T53" fmla="*/ 2473 h 3600"/>
                      <a:gd name="T54" fmla="*/ 1400 w 2800"/>
                      <a:gd name="T55" fmla="*/ 2889 h 3600"/>
                      <a:gd name="T56" fmla="*/ 2667 w 2800"/>
                      <a:gd name="T57" fmla="*/ 2473 h 3600"/>
                      <a:gd name="T58" fmla="*/ 2313 w 2800"/>
                      <a:gd name="T59" fmla="*/ 3278 h 3600"/>
                      <a:gd name="T60" fmla="*/ 487 w 2800"/>
                      <a:gd name="T61" fmla="*/ 3278 h 3600"/>
                      <a:gd name="T62" fmla="*/ 133 w 2800"/>
                      <a:gd name="T63" fmla="*/ 2473 h 3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800" h="3600">
                        <a:moveTo>
                          <a:pt x="1400" y="0"/>
                        </a:moveTo>
                        <a:cubicBezTo>
                          <a:pt x="1023" y="0"/>
                          <a:pt x="681" y="76"/>
                          <a:pt x="427" y="202"/>
                        </a:cubicBezTo>
                        <a:cubicBezTo>
                          <a:pt x="174" y="329"/>
                          <a:pt x="0" y="513"/>
                          <a:pt x="0" y="733"/>
                        </a:cubicBezTo>
                        <a:lnTo>
                          <a:pt x="0" y="2867"/>
                        </a:lnTo>
                        <a:cubicBezTo>
                          <a:pt x="0" y="3087"/>
                          <a:pt x="174" y="3271"/>
                          <a:pt x="427" y="3398"/>
                        </a:cubicBezTo>
                        <a:cubicBezTo>
                          <a:pt x="681" y="3524"/>
                          <a:pt x="1023" y="3600"/>
                          <a:pt x="1400" y="3600"/>
                        </a:cubicBezTo>
                        <a:cubicBezTo>
                          <a:pt x="1777" y="3600"/>
                          <a:pt x="2119" y="3524"/>
                          <a:pt x="2373" y="3398"/>
                        </a:cubicBezTo>
                        <a:cubicBezTo>
                          <a:pt x="2626" y="3271"/>
                          <a:pt x="2800" y="3087"/>
                          <a:pt x="2800" y="2867"/>
                        </a:cubicBezTo>
                        <a:lnTo>
                          <a:pt x="2800" y="733"/>
                        </a:lnTo>
                        <a:cubicBezTo>
                          <a:pt x="2800" y="513"/>
                          <a:pt x="2626" y="329"/>
                          <a:pt x="2373" y="202"/>
                        </a:cubicBezTo>
                        <a:cubicBezTo>
                          <a:pt x="2119" y="76"/>
                          <a:pt x="1777" y="0"/>
                          <a:pt x="1400" y="0"/>
                        </a:cubicBezTo>
                        <a:close/>
                        <a:moveTo>
                          <a:pt x="1400" y="133"/>
                        </a:moveTo>
                        <a:cubicBezTo>
                          <a:pt x="1759" y="133"/>
                          <a:pt x="2084" y="207"/>
                          <a:pt x="2313" y="322"/>
                        </a:cubicBezTo>
                        <a:cubicBezTo>
                          <a:pt x="2542" y="436"/>
                          <a:pt x="2667" y="585"/>
                          <a:pt x="2667" y="733"/>
                        </a:cubicBezTo>
                        <a:cubicBezTo>
                          <a:pt x="2667" y="881"/>
                          <a:pt x="2542" y="1031"/>
                          <a:pt x="2313" y="1145"/>
                        </a:cubicBezTo>
                        <a:cubicBezTo>
                          <a:pt x="2084" y="1260"/>
                          <a:pt x="1759" y="1333"/>
                          <a:pt x="1400" y="1333"/>
                        </a:cubicBezTo>
                        <a:cubicBezTo>
                          <a:pt x="1041" y="1333"/>
                          <a:pt x="716" y="1260"/>
                          <a:pt x="487" y="1145"/>
                        </a:cubicBezTo>
                        <a:cubicBezTo>
                          <a:pt x="258" y="1031"/>
                          <a:pt x="133" y="881"/>
                          <a:pt x="133" y="733"/>
                        </a:cubicBezTo>
                        <a:cubicBezTo>
                          <a:pt x="133" y="585"/>
                          <a:pt x="258" y="436"/>
                          <a:pt x="487" y="322"/>
                        </a:cubicBezTo>
                        <a:cubicBezTo>
                          <a:pt x="716" y="207"/>
                          <a:pt x="1041" y="133"/>
                          <a:pt x="1400" y="133"/>
                        </a:cubicBezTo>
                        <a:close/>
                        <a:moveTo>
                          <a:pt x="1400" y="233"/>
                        </a:moveTo>
                        <a:cubicBezTo>
                          <a:pt x="1054" y="233"/>
                          <a:pt x="743" y="306"/>
                          <a:pt x="532" y="411"/>
                        </a:cubicBezTo>
                        <a:cubicBezTo>
                          <a:pt x="321" y="517"/>
                          <a:pt x="233" y="637"/>
                          <a:pt x="233" y="733"/>
                        </a:cubicBezTo>
                        <a:cubicBezTo>
                          <a:pt x="233" y="752"/>
                          <a:pt x="248" y="767"/>
                          <a:pt x="266" y="767"/>
                        </a:cubicBezTo>
                        <a:cubicBezTo>
                          <a:pt x="285" y="767"/>
                          <a:pt x="300" y="753"/>
                          <a:pt x="300" y="734"/>
                        </a:cubicBezTo>
                        <a:lnTo>
                          <a:pt x="300" y="733"/>
                        </a:lnTo>
                        <a:cubicBezTo>
                          <a:pt x="300" y="683"/>
                          <a:pt x="363" y="570"/>
                          <a:pt x="562" y="471"/>
                        </a:cubicBezTo>
                        <a:cubicBezTo>
                          <a:pt x="760" y="372"/>
                          <a:pt x="1064" y="300"/>
                          <a:pt x="1400" y="300"/>
                        </a:cubicBezTo>
                        <a:cubicBezTo>
                          <a:pt x="1418" y="300"/>
                          <a:pt x="1434" y="286"/>
                          <a:pt x="1434" y="267"/>
                        </a:cubicBezTo>
                        <a:cubicBezTo>
                          <a:pt x="1434" y="249"/>
                          <a:pt x="1419" y="234"/>
                          <a:pt x="1401" y="233"/>
                        </a:cubicBezTo>
                        <a:lnTo>
                          <a:pt x="1400" y="233"/>
                        </a:lnTo>
                        <a:close/>
                        <a:moveTo>
                          <a:pt x="133" y="1051"/>
                        </a:moveTo>
                        <a:cubicBezTo>
                          <a:pt x="207" y="1133"/>
                          <a:pt x="309" y="1205"/>
                          <a:pt x="427" y="1264"/>
                        </a:cubicBezTo>
                        <a:cubicBezTo>
                          <a:pt x="681" y="1391"/>
                          <a:pt x="1023" y="1467"/>
                          <a:pt x="1400" y="1467"/>
                        </a:cubicBezTo>
                        <a:cubicBezTo>
                          <a:pt x="1777" y="1467"/>
                          <a:pt x="2119" y="1391"/>
                          <a:pt x="2373" y="1264"/>
                        </a:cubicBezTo>
                        <a:cubicBezTo>
                          <a:pt x="2491" y="1205"/>
                          <a:pt x="2593" y="1133"/>
                          <a:pt x="2667" y="1051"/>
                        </a:cubicBezTo>
                        <a:lnTo>
                          <a:pt x="2667" y="1444"/>
                        </a:lnTo>
                        <a:cubicBezTo>
                          <a:pt x="2667" y="1593"/>
                          <a:pt x="2542" y="1742"/>
                          <a:pt x="2313" y="1856"/>
                        </a:cubicBezTo>
                        <a:cubicBezTo>
                          <a:pt x="2084" y="1971"/>
                          <a:pt x="1759" y="2044"/>
                          <a:pt x="1400" y="2044"/>
                        </a:cubicBezTo>
                        <a:cubicBezTo>
                          <a:pt x="1041" y="2044"/>
                          <a:pt x="716" y="1971"/>
                          <a:pt x="487" y="1856"/>
                        </a:cubicBezTo>
                        <a:cubicBezTo>
                          <a:pt x="258" y="1742"/>
                          <a:pt x="133" y="1593"/>
                          <a:pt x="133" y="1444"/>
                        </a:cubicBezTo>
                        <a:lnTo>
                          <a:pt x="133" y="1051"/>
                        </a:lnTo>
                        <a:close/>
                        <a:moveTo>
                          <a:pt x="133" y="1762"/>
                        </a:moveTo>
                        <a:cubicBezTo>
                          <a:pt x="207" y="1844"/>
                          <a:pt x="309" y="1916"/>
                          <a:pt x="427" y="1975"/>
                        </a:cubicBezTo>
                        <a:cubicBezTo>
                          <a:pt x="681" y="2102"/>
                          <a:pt x="1023" y="2178"/>
                          <a:pt x="1400" y="2178"/>
                        </a:cubicBezTo>
                        <a:cubicBezTo>
                          <a:pt x="1777" y="2178"/>
                          <a:pt x="2119" y="2102"/>
                          <a:pt x="2373" y="1975"/>
                        </a:cubicBezTo>
                        <a:cubicBezTo>
                          <a:pt x="2491" y="1916"/>
                          <a:pt x="2593" y="1844"/>
                          <a:pt x="2667" y="1762"/>
                        </a:cubicBezTo>
                        <a:lnTo>
                          <a:pt x="2667" y="2156"/>
                        </a:lnTo>
                        <a:cubicBezTo>
                          <a:pt x="2667" y="2304"/>
                          <a:pt x="2542" y="2453"/>
                          <a:pt x="2313" y="2567"/>
                        </a:cubicBezTo>
                        <a:cubicBezTo>
                          <a:pt x="2084" y="2682"/>
                          <a:pt x="1759" y="2756"/>
                          <a:pt x="1400" y="2756"/>
                        </a:cubicBezTo>
                        <a:cubicBezTo>
                          <a:pt x="1041" y="2756"/>
                          <a:pt x="716" y="2682"/>
                          <a:pt x="487" y="2567"/>
                        </a:cubicBezTo>
                        <a:cubicBezTo>
                          <a:pt x="258" y="2453"/>
                          <a:pt x="133" y="2304"/>
                          <a:pt x="133" y="2156"/>
                        </a:cubicBezTo>
                        <a:lnTo>
                          <a:pt x="133" y="1762"/>
                        </a:lnTo>
                        <a:close/>
                        <a:moveTo>
                          <a:pt x="133" y="2473"/>
                        </a:moveTo>
                        <a:cubicBezTo>
                          <a:pt x="207" y="2555"/>
                          <a:pt x="309" y="2627"/>
                          <a:pt x="427" y="2687"/>
                        </a:cubicBezTo>
                        <a:cubicBezTo>
                          <a:pt x="681" y="2813"/>
                          <a:pt x="1023" y="2889"/>
                          <a:pt x="1400" y="2889"/>
                        </a:cubicBezTo>
                        <a:cubicBezTo>
                          <a:pt x="1777" y="2889"/>
                          <a:pt x="2119" y="2813"/>
                          <a:pt x="2373" y="2687"/>
                        </a:cubicBezTo>
                        <a:cubicBezTo>
                          <a:pt x="2491" y="2627"/>
                          <a:pt x="2593" y="2555"/>
                          <a:pt x="2667" y="2473"/>
                        </a:cubicBezTo>
                        <a:lnTo>
                          <a:pt x="2667" y="2867"/>
                        </a:lnTo>
                        <a:cubicBezTo>
                          <a:pt x="2667" y="3015"/>
                          <a:pt x="2542" y="3164"/>
                          <a:pt x="2313" y="3278"/>
                        </a:cubicBezTo>
                        <a:cubicBezTo>
                          <a:pt x="2084" y="3393"/>
                          <a:pt x="1759" y="3467"/>
                          <a:pt x="1400" y="3467"/>
                        </a:cubicBezTo>
                        <a:cubicBezTo>
                          <a:pt x="1041" y="3467"/>
                          <a:pt x="716" y="3393"/>
                          <a:pt x="487" y="3278"/>
                        </a:cubicBezTo>
                        <a:cubicBezTo>
                          <a:pt x="258" y="3164"/>
                          <a:pt x="133" y="3015"/>
                          <a:pt x="133" y="2867"/>
                        </a:cubicBezTo>
                        <a:lnTo>
                          <a:pt x="133" y="24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90" name="组合 89">
                  <a:extLst>
                    <a:ext uri="{FF2B5EF4-FFF2-40B4-BE49-F238E27FC236}">
                      <a16:creationId xmlns="" xmlns:a16="http://schemas.microsoft.com/office/drawing/2014/main" id="{D95A7878-0F69-4870-9421-EAB7A2884FB1}"/>
                    </a:ext>
                  </a:extLst>
                </p:cNvPr>
                <p:cNvGrpSpPr/>
                <p:nvPr/>
              </p:nvGrpSpPr>
              <p:grpSpPr>
                <a:xfrm>
                  <a:off x="4671402" y="5266742"/>
                  <a:ext cx="1098680" cy="706583"/>
                  <a:chOff x="5617321" y="5176235"/>
                  <a:chExt cx="1098680" cy="706583"/>
                </a:xfrm>
              </p:grpSpPr>
              <p:sp>
                <p:nvSpPr>
                  <p:cNvPr id="96" name="文本框 57">
                    <a:extLst>
                      <a:ext uri="{FF2B5EF4-FFF2-40B4-BE49-F238E27FC236}">
                        <a16:creationId xmlns="" xmlns:a16="http://schemas.microsoft.com/office/drawing/2014/main" id="{19BA448F-29A2-4C07-82F7-7273E0AB271C}"/>
                      </a:ext>
                    </a:extLst>
                  </p:cNvPr>
                  <p:cNvSpPr txBox="1"/>
                  <p:nvPr/>
                </p:nvSpPr>
                <p:spPr>
                  <a:xfrm>
                    <a:off x="5617321" y="5575041"/>
                    <a:ext cx="10986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hadoop</a:t>
                    </a:r>
                    <a:endParaRPr lang="zh-CN" altLang="en-US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97" name="Picture 5" descr="C:\Users\Mars\Downloads\数据文件.png">
                    <a:extLst>
                      <a:ext uri="{FF2B5EF4-FFF2-40B4-BE49-F238E27FC236}">
                        <a16:creationId xmlns="" xmlns:a16="http://schemas.microsoft.com/office/drawing/2014/main" id="{BA6ED3C1-7D6E-4E63-BB28-95F233598FFE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22350" y="5176235"/>
                    <a:ext cx="407626" cy="4076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91" name="组合 90">
                  <a:extLst>
                    <a:ext uri="{FF2B5EF4-FFF2-40B4-BE49-F238E27FC236}">
                      <a16:creationId xmlns="" xmlns:a16="http://schemas.microsoft.com/office/drawing/2014/main" id="{EDD77CA5-2C70-4C54-AE8B-D401AE57ED59}"/>
                    </a:ext>
                  </a:extLst>
                </p:cNvPr>
                <p:cNvGrpSpPr/>
                <p:nvPr/>
              </p:nvGrpSpPr>
              <p:grpSpPr>
                <a:xfrm>
                  <a:off x="5449436" y="5288542"/>
                  <a:ext cx="1200602" cy="688695"/>
                  <a:chOff x="6651306" y="5240210"/>
                  <a:chExt cx="1200602" cy="688695"/>
                </a:xfrm>
              </p:grpSpPr>
              <p:pic>
                <p:nvPicPr>
                  <p:cNvPr id="94" name="Picture 3" descr="C:\Users\Mars\Downloads\hdfs.png">
                    <a:extLst>
                      <a:ext uri="{FF2B5EF4-FFF2-40B4-BE49-F238E27FC236}">
                        <a16:creationId xmlns="" xmlns:a16="http://schemas.microsoft.com/office/drawing/2014/main" id="{7F2C9299-56AE-4F94-AF73-1F158209422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01765" y="5240210"/>
                    <a:ext cx="407626" cy="4076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95" name="文本框 57">
                    <a:extLst>
                      <a:ext uri="{FF2B5EF4-FFF2-40B4-BE49-F238E27FC236}">
                        <a16:creationId xmlns="" xmlns:a16="http://schemas.microsoft.com/office/drawing/2014/main" id="{6529FDB9-8934-451F-BF55-4E0E68A2CA11}"/>
                      </a:ext>
                    </a:extLst>
                  </p:cNvPr>
                  <p:cNvSpPr txBox="1"/>
                  <p:nvPr/>
                </p:nvSpPr>
                <p:spPr>
                  <a:xfrm>
                    <a:off x="6651306" y="5618222"/>
                    <a:ext cx="1200602" cy="310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Web Service</a:t>
                    </a:r>
                    <a:endParaRPr lang="zh-CN" altLang="en-US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92" name="txt-file-symbol_28878">
                  <a:extLst>
                    <a:ext uri="{FF2B5EF4-FFF2-40B4-BE49-F238E27FC236}">
                      <a16:creationId xmlns="" xmlns:a16="http://schemas.microsoft.com/office/drawing/2014/main" id="{CF8904A6-8480-4121-8F1A-868F83E708B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42426" y="5312026"/>
                  <a:ext cx="339709" cy="383023"/>
                </a:xfrm>
                <a:custGeom>
                  <a:avLst/>
                  <a:gdLst>
                    <a:gd name="T0" fmla="*/ 5889 w 6474"/>
                    <a:gd name="T1" fmla="*/ 2615 h 7311"/>
                    <a:gd name="T2" fmla="*/ 5888 w 6474"/>
                    <a:gd name="T3" fmla="*/ 1752 h 7311"/>
                    <a:gd name="T4" fmla="*/ 4444 w 6474"/>
                    <a:gd name="T5" fmla="*/ 49 h 7311"/>
                    <a:gd name="T6" fmla="*/ 4414 w 6474"/>
                    <a:gd name="T7" fmla="*/ 24 h 7311"/>
                    <a:gd name="T8" fmla="*/ 4377 w 6474"/>
                    <a:gd name="T9" fmla="*/ 7 h 7311"/>
                    <a:gd name="T10" fmla="*/ 4336 w 6474"/>
                    <a:gd name="T11" fmla="*/ 0 h 7311"/>
                    <a:gd name="T12" fmla="*/ 585 w 6474"/>
                    <a:gd name="T13" fmla="*/ 287 h 7311"/>
                    <a:gd name="T14" fmla="*/ 410 w 6474"/>
                    <a:gd name="T15" fmla="*/ 2615 h 7311"/>
                    <a:gd name="T16" fmla="*/ 0 w 6474"/>
                    <a:gd name="T17" fmla="*/ 5155 h 7311"/>
                    <a:gd name="T18" fmla="*/ 585 w 6474"/>
                    <a:gd name="T19" fmla="*/ 5565 h 7311"/>
                    <a:gd name="T20" fmla="*/ 872 w 6474"/>
                    <a:gd name="T21" fmla="*/ 7311 h 7311"/>
                    <a:gd name="T22" fmla="*/ 5889 w 6474"/>
                    <a:gd name="T23" fmla="*/ 7024 h 7311"/>
                    <a:gd name="T24" fmla="*/ 6065 w 6474"/>
                    <a:gd name="T25" fmla="*/ 5565 h 7311"/>
                    <a:gd name="T26" fmla="*/ 6474 w 6474"/>
                    <a:gd name="T27" fmla="*/ 3025 h 7311"/>
                    <a:gd name="T28" fmla="*/ 872 w 6474"/>
                    <a:gd name="T29" fmla="*/ 287 h 7311"/>
                    <a:gd name="T30" fmla="*/ 4193 w 6474"/>
                    <a:gd name="T31" fmla="*/ 1753 h 7311"/>
                    <a:gd name="T32" fmla="*/ 5602 w 6474"/>
                    <a:gd name="T33" fmla="*/ 1897 h 7311"/>
                    <a:gd name="T34" fmla="*/ 872 w 6474"/>
                    <a:gd name="T35" fmla="*/ 2615 h 7311"/>
                    <a:gd name="T36" fmla="*/ 2286 w 6474"/>
                    <a:gd name="T37" fmla="*/ 3001 h 7311"/>
                    <a:gd name="T38" fmla="*/ 3029 w 6474"/>
                    <a:gd name="T39" fmla="*/ 3391 h 7311"/>
                    <a:gd name="T40" fmla="*/ 3198 w 6474"/>
                    <a:gd name="T41" fmla="*/ 3747 h 7311"/>
                    <a:gd name="T42" fmla="*/ 3525 w 6474"/>
                    <a:gd name="T43" fmla="*/ 3001 h 7311"/>
                    <a:gd name="T44" fmla="*/ 3474 w 6474"/>
                    <a:gd name="T45" fmla="*/ 4045 h 7311"/>
                    <a:gd name="T46" fmla="*/ 3550 w 6474"/>
                    <a:gd name="T47" fmla="*/ 5141 h 7311"/>
                    <a:gd name="T48" fmla="*/ 3166 w 6474"/>
                    <a:gd name="T49" fmla="*/ 4369 h 7311"/>
                    <a:gd name="T50" fmla="*/ 2994 w 6474"/>
                    <a:gd name="T51" fmla="*/ 4754 h 7311"/>
                    <a:gd name="T52" fmla="*/ 2264 w 6474"/>
                    <a:gd name="T53" fmla="*/ 5141 h 7311"/>
                    <a:gd name="T54" fmla="*/ 2286 w 6474"/>
                    <a:gd name="T55" fmla="*/ 3001 h 7311"/>
                    <a:gd name="T56" fmla="*/ 463 w 6474"/>
                    <a:gd name="T57" fmla="*/ 3001 h 7311"/>
                    <a:gd name="T58" fmla="*/ 2108 w 6474"/>
                    <a:gd name="T59" fmla="*/ 3407 h 7311"/>
                    <a:gd name="T60" fmla="*/ 1524 w 6474"/>
                    <a:gd name="T61" fmla="*/ 5141 h 7311"/>
                    <a:gd name="T62" fmla="*/ 1038 w 6474"/>
                    <a:gd name="T63" fmla="*/ 3407 h 7311"/>
                    <a:gd name="T64" fmla="*/ 5602 w 6474"/>
                    <a:gd name="T65" fmla="*/ 6946 h 7311"/>
                    <a:gd name="T66" fmla="*/ 872 w 6474"/>
                    <a:gd name="T67" fmla="*/ 5565 h 7311"/>
                    <a:gd name="T68" fmla="*/ 5602 w 6474"/>
                    <a:gd name="T69" fmla="*/ 6946 h 7311"/>
                    <a:gd name="T70" fmla="*/ 5288 w 6474"/>
                    <a:gd name="T71" fmla="*/ 3407 h 7311"/>
                    <a:gd name="T72" fmla="*/ 4802 w 6474"/>
                    <a:gd name="T73" fmla="*/ 5141 h 7311"/>
                    <a:gd name="T74" fmla="*/ 4227 w 6474"/>
                    <a:gd name="T75" fmla="*/ 3407 h 7311"/>
                    <a:gd name="T76" fmla="*/ 5872 w 6474"/>
                    <a:gd name="T77" fmla="*/ 3001 h 7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74" h="7311">
                      <a:moveTo>
                        <a:pt x="6065" y="2615"/>
                      </a:moveTo>
                      <a:lnTo>
                        <a:pt x="5889" y="2615"/>
                      </a:lnTo>
                      <a:lnTo>
                        <a:pt x="5889" y="1768"/>
                      </a:lnTo>
                      <a:cubicBezTo>
                        <a:pt x="5889" y="1763"/>
                        <a:pt x="5888" y="1757"/>
                        <a:pt x="5888" y="1752"/>
                      </a:cubicBezTo>
                      <a:cubicBezTo>
                        <a:pt x="5887" y="1718"/>
                        <a:pt x="5877" y="1685"/>
                        <a:pt x="5854" y="1659"/>
                      </a:cubicBezTo>
                      <a:lnTo>
                        <a:pt x="4444" y="49"/>
                      </a:lnTo>
                      <a:cubicBezTo>
                        <a:pt x="4444" y="49"/>
                        <a:pt x="4443" y="48"/>
                        <a:pt x="4443" y="48"/>
                      </a:cubicBezTo>
                      <a:cubicBezTo>
                        <a:pt x="4435" y="39"/>
                        <a:pt x="4425" y="31"/>
                        <a:pt x="4414" y="24"/>
                      </a:cubicBezTo>
                      <a:cubicBezTo>
                        <a:pt x="4411" y="22"/>
                        <a:pt x="4408" y="20"/>
                        <a:pt x="4405" y="19"/>
                      </a:cubicBezTo>
                      <a:cubicBezTo>
                        <a:pt x="4396" y="14"/>
                        <a:pt x="4387" y="10"/>
                        <a:pt x="4377" y="7"/>
                      </a:cubicBezTo>
                      <a:cubicBezTo>
                        <a:pt x="4374" y="6"/>
                        <a:pt x="4372" y="5"/>
                        <a:pt x="4369" y="4"/>
                      </a:cubicBezTo>
                      <a:cubicBezTo>
                        <a:pt x="4358" y="2"/>
                        <a:pt x="4347" y="0"/>
                        <a:pt x="4336" y="0"/>
                      </a:cubicBezTo>
                      <a:lnTo>
                        <a:pt x="872" y="0"/>
                      </a:lnTo>
                      <a:cubicBezTo>
                        <a:pt x="714" y="0"/>
                        <a:pt x="585" y="129"/>
                        <a:pt x="585" y="287"/>
                      </a:cubicBezTo>
                      <a:lnTo>
                        <a:pt x="585" y="2615"/>
                      </a:lnTo>
                      <a:lnTo>
                        <a:pt x="410" y="2615"/>
                      </a:lnTo>
                      <a:cubicBezTo>
                        <a:pt x="184" y="2615"/>
                        <a:pt x="0" y="2798"/>
                        <a:pt x="0" y="3025"/>
                      </a:cubicBezTo>
                      <a:lnTo>
                        <a:pt x="0" y="5155"/>
                      </a:lnTo>
                      <a:cubicBezTo>
                        <a:pt x="0" y="5382"/>
                        <a:pt x="184" y="5565"/>
                        <a:pt x="410" y="5565"/>
                      </a:cubicBezTo>
                      <a:lnTo>
                        <a:pt x="585" y="5565"/>
                      </a:lnTo>
                      <a:lnTo>
                        <a:pt x="585" y="7024"/>
                      </a:lnTo>
                      <a:cubicBezTo>
                        <a:pt x="585" y="7182"/>
                        <a:pt x="714" y="7311"/>
                        <a:pt x="872" y="7311"/>
                      </a:cubicBezTo>
                      <a:lnTo>
                        <a:pt x="5602" y="7311"/>
                      </a:lnTo>
                      <a:cubicBezTo>
                        <a:pt x="5760" y="7311"/>
                        <a:pt x="5889" y="7182"/>
                        <a:pt x="5889" y="7024"/>
                      </a:cubicBezTo>
                      <a:lnTo>
                        <a:pt x="5889" y="5565"/>
                      </a:lnTo>
                      <a:lnTo>
                        <a:pt x="6065" y="5565"/>
                      </a:lnTo>
                      <a:cubicBezTo>
                        <a:pt x="6291" y="5565"/>
                        <a:pt x="6474" y="5382"/>
                        <a:pt x="6474" y="5155"/>
                      </a:cubicBezTo>
                      <a:lnTo>
                        <a:pt x="6474" y="3025"/>
                      </a:lnTo>
                      <a:cubicBezTo>
                        <a:pt x="6474" y="2798"/>
                        <a:pt x="6291" y="2615"/>
                        <a:pt x="6065" y="2615"/>
                      </a:cubicBezTo>
                      <a:close/>
                      <a:moveTo>
                        <a:pt x="872" y="287"/>
                      </a:moveTo>
                      <a:lnTo>
                        <a:pt x="4193" y="287"/>
                      </a:lnTo>
                      <a:lnTo>
                        <a:pt x="4193" y="1753"/>
                      </a:lnTo>
                      <a:cubicBezTo>
                        <a:pt x="4193" y="1833"/>
                        <a:pt x="4257" y="1897"/>
                        <a:pt x="4336" y="1897"/>
                      </a:cubicBezTo>
                      <a:lnTo>
                        <a:pt x="5602" y="1897"/>
                      </a:lnTo>
                      <a:lnTo>
                        <a:pt x="5602" y="2615"/>
                      </a:lnTo>
                      <a:lnTo>
                        <a:pt x="872" y="2615"/>
                      </a:lnTo>
                      <a:lnTo>
                        <a:pt x="872" y="287"/>
                      </a:lnTo>
                      <a:close/>
                      <a:moveTo>
                        <a:pt x="2286" y="3001"/>
                      </a:moveTo>
                      <a:lnTo>
                        <a:pt x="2842" y="3001"/>
                      </a:lnTo>
                      <a:lnTo>
                        <a:pt x="3029" y="3391"/>
                      </a:lnTo>
                      <a:cubicBezTo>
                        <a:pt x="3093" y="3521"/>
                        <a:pt x="3141" y="3626"/>
                        <a:pt x="3191" y="3747"/>
                      </a:cubicBezTo>
                      <a:lnTo>
                        <a:pt x="3198" y="3747"/>
                      </a:lnTo>
                      <a:cubicBezTo>
                        <a:pt x="3248" y="3610"/>
                        <a:pt x="3290" y="3515"/>
                        <a:pt x="3344" y="3391"/>
                      </a:cubicBezTo>
                      <a:lnTo>
                        <a:pt x="3525" y="3001"/>
                      </a:lnTo>
                      <a:lnTo>
                        <a:pt x="4078" y="3001"/>
                      </a:lnTo>
                      <a:lnTo>
                        <a:pt x="3474" y="4045"/>
                      </a:lnTo>
                      <a:lnTo>
                        <a:pt x="4109" y="5141"/>
                      </a:lnTo>
                      <a:lnTo>
                        <a:pt x="3550" y="5141"/>
                      </a:lnTo>
                      <a:lnTo>
                        <a:pt x="3357" y="4754"/>
                      </a:lnTo>
                      <a:cubicBezTo>
                        <a:pt x="3277" y="4604"/>
                        <a:pt x="3226" y="4493"/>
                        <a:pt x="3166" y="4369"/>
                      </a:cubicBezTo>
                      <a:lnTo>
                        <a:pt x="3160" y="4369"/>
                      </a:lnTo>
                      <a:cubicBezTo>
                        <a:pt x="3115" y="4493"/>
                        <a:pt x="3061" y="4604"/>
                        <a:pt x="2994" y="4754"/>
                      </a:cubicBezTo>
                      <a:lnTo>
                        <a:pt x="2817" y="5141"/>
                      </a:lnTo>
                      <a:lnTo>
                        <a:pt x="2264" y="5141"/>
                      </a:lnTo>
                      <a:lnTo>
                        <a:pt x="2883" y="4058"/>
                      </a:lnTo>
                      <a:lnTo>
                        <a:pt x="2286" y="3001"/>
                      </a:lnTo>
                      <a:close/>
                      <a:moveTo>
                        <a:pt x="463" y="3407"/>
                      </a:moveTo>
                      <a:lnTo>
                        <a:pt x="463" y="3001"/>
                      </a:lnTo>
                      <a:lnTo>
                        <a:pt x="2108" y="3001"/>
                      </a:lnTo>
                      <a:lnTo>
                        <a:pt x="2108" y="3407"/>
                      </a:lnTo>
                      <a:lnTo>
                        <a:pt x="1524" y="3407"/>
                      </a:lnTo>
                      <a:lnTo>
                        <a:pt x="1524" y="5141"/>
                      </a:lnTo>
                      <a:lnTo>
                        <a:pt x="1038" y="5141"/>
                      </a:lnTo>
                      <a:lnTo>
                        <a:pt x="1038" y="3407"/>
                      </a:lnTo>
                      <a:lnTo>
                        <a:pt x="463" y="3407"/>
                      </a:lnTo>
                      <a:close/>
                      <a:moveTo>
                        <a:pt x="5602" y="6946"/>
                      </a:moveTo>
                      <a:lnTo>
                        <a:pt x="872" y="6946"/>
                      </a:lnTo>
                      <a:lnTo>
                        <a:pt x="872" y="5565"/>
                      </a:lnTo>
                      <a:lnTo>
                        <a:pt x="5602" y="5565"/>
                      </a:lnTo>
                      <a:lnTo>
                        <a:pt x="5602" y="6946"/>
                      </a:lnTo>
                      <a:close/>
                      <a:moveTo>
                        <a:pt x="5872" y="3407"/>
                      </a:moveTo>
                      <a:lnTo>
                        <a:pt x="5288" y="3407"/>
                      </a:lnTo>
                      <a:lnTo>
                        <a:pt x="5288" y="5141"/>
                      </a:lnTo>
                      <a:lnTo>
                        <a:pt x="4802" y="5141"/>
                      </a:lnTo>
                      <a:lnTo>
                        <a:pt x="4802" y="3407"/>
                      </a:lnTo>
                      <a:lnTo>
                        <a:pt x="4227" y="3407"/>
                      </a:lnTo>
                      <a:lnTo>
                        <a:pt x="4227" y="3001"/>
                      </a:lnTo>
                      <a:lnTo>
                        <a:pt x="5872" y="3001"/>
                      </a:lnTo>
                      <a:lnTo>
                        <a:pt x="5872" y="34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93" name="xlsx-file-format-extension_28841">
                  <a:extLst>
                    <a:ext uri="{FF2B5EF4-FFF2-40B4-BE49-F238E27FC236}">
                      <a16:creationId xmlns="" xmlns:a16="http://schemas.microsoft.com/office/drawing/2014/main" id="{AA3229A4-936F-4493-BE9A-C502DE107763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97111" y="5311018"/>
                  <a:ext cx="341594" cy="385150"/>
                </a:xfrm>
                <a:custGeom>
                  <a:avLst/>
                  <a:gdLst>
                    <a:gd name="T0" fmla="*/ 5889 w 6474"/>
                    <a:gd name="T1" fmla="*/ 2615 h 7311"/>
                    <a:gd name="T2" fmla="*/ 5888 w 6474"/>
                    <a:gd name="T3" fmla="*/ 1752 h 7311"/>
                    <a:gd name="T4" fmla="*/ 4444 w 6474"/>
                    <a:gd name="T5" fmla="*/ 49 h 7311"/>
                    <a:gd name="T6" fmla="*/ 4414 w 6474"/>
                    <a:gd name="T7" fmla="*/ 24 h 7311"/>
                    <a:gd name="T8" fmla="*/ 4377 w 6474"/>
                    <a:gd name="T9" fmla="*/ 7 h 7311"/>
                    <a:gd name="T10" fmla="*/ 4336 w 6474"/>
                    <a:gd name="T11" fmla="*/ 0 h 7311"/>
                    <a:gd name="T12" fmla="*/ 585 w 6474"/>
                    <a:gd name="T13" fmla="*/ 287 h 7311"/>
                    <a:gd name="T14" fmla="*/ 410 w 6474"/>
                    <a:gd name="T15" fmla="*/ 2615 h 7311"/>
                    <a:gd name="T16" fmla="*/ 0 w 6474"/>
                    <a:gd name="T17" fmla="*/ 5155 h 7311"/>
                    <a:gd name="T18" fmla="*/ 585 w 6474"/>
                    <a:gd name="T19" fmla="*/ 5565 h 7311"/>
                    <a:gd name="T20" fmla="*/ 872 w 6474"/>
                    <a:gd name="T21" fmla="*/ 7311 h 7311"/>
                    <a:gd name="T22" fmla="*/ 5889 w 6474"/>
                    <a:gd name="T23" fmla="*/ 7024 h 7311"/>
                    <a:gd name="T24" fmla="*/ 6065 w 6474"/>
                    <a:gd name="T25" fmla="*/ 5565 h 7311"/>
                    <a:gd name="T26" fmla="*/ 6474 w 6474"/>
                    <a:gd name="T27" fmla="*/ 3025 h 7311"/>
                    <a:gd name="T28" fmla="*/ 872 w 6474"/>
                    <a:gd name="T29" fmla="*/ 287 h 7311"/>
                    <a:gd name="T30" fmla="*/ 4193 w 6474"/>
                    <a:gd name="T31" fmla="*/ 1753 h 7311"/>
                    <a:gd name="T32" fmla="*/ 5602 w 6474"/>
                    <a:gd name="T33" fmla="*/ 1897 h 7311"/>
                    <a:gd name="T34" fmla="*/ 872 w 6474"/>
                    <a:gd name="T35" fmla="*/ 2615 h 7311"/>
                    <a:gd name="T36" fmla="*/ 3776 w 6474"/>
                    <a:gd name="T37" fmla="*/ 4195 h 7311"/>
                    <a:gd name="T38" fmla="*/ 3952 w 6474"/>
                    <a:gd name="T39" fmla="*/ 3184 h 7311"/>
                    <a:gd name="T40" fmla="*/ 4300 w 6474"/>
                    <a:gd name="T41" fmla="*/ 3579 h 7311"/>
                    <a:gd name="T42" fmla="*/ 3698 w 6474"/>
                    <a:gd name="T43" fmla="*/ 3662 h 7311"/>
                    <a:gd name="T44" fmla="*/ 4453 w 6474"/>
                    <a:gd name="T45" fmla="*/ 4407 h 7311"/>
                    <a:gd name="T46" fmla="*/ 3288 w 6474"/>
                    <a:gd name="T47" fmla="*/ 4829 h 7311"/>
                    <a:gd name="T48" fmla="*/ 3791 w 6474"/>
                    <a:gd name="T49" fmla="*/ 4618 h 7311"/>
                    <a:gd name="T50" fmla="*/ 3776 w 6474"/>
                    <a:gd name="T51" fmla="*/ 4195 h 7311"/>
                    <a:gd name="T52" fmla="*/ 3128 w 6474"/>
                    <a:gd name="T53" fmla="*/ 4907 h 7311"/>
                    <a:gd name="T54" fmla="*/ 2068 w 6474"/>
                    <a:gd name="T55" fmla="*/ 3212 h 7311"/>
                    <a:gd name="T56" fmla="*/ 2453 w 6474"/>
                    <a:gd name="T57" fmla="*/ 4585 h 7311"/>
                    <a:gd name="T58" fmla="*/ 838 w 6474"/>
                    <a:gd name="T59" fmla="*/ 4907 h 7311"/>
                    <a:gd name="T60" fmla="*/ 891 w 6474"/>
                    <a:gd name="T61" fmla="*/ 4049 h 7311"/>
                    <a:gd name="T62" fmla="*/ 859 w 6474"/>
                    <a:gd name="T63" fmla="*/ 3212 h 7311"/>
                    <a:gd name="T64" fmla="*/ 1135 w 6474"/>
                    <a:gd name="T65" fmla="*/ 3803 h 7311"/>
                    <a:gd name="T66" fmla="*/ 1256 w 6474"/>
                    <a:gd name="T67" fmla="*/ 3521 h 7311"/>
                    <a:gd name="T68" fmla="*/ 1837 w 6474"/>
                    <a:gd name="T69" fmla="*/ 3212 h 7311"/>
                    <a:gd name="T70" fmla="*/ 1862 w 6474"/>
                    <a:gd name="T71" fmla="*/ 4907 h 7311"/>
                    <a:gd name="T72" fmla="*/ 1266 w 6474"/>
                    <a:gd name="T73" fmla="*/ 4600 h 7311"/>
                    <a:gd name="T74" fmla="*/ 1110 w 6474"/>
                    <a:gd name="T75" fmla="*/ 4296 h 7311"/>
                    <a:gd name="T76" fmla="*/ 838 w 6474"/>
                    <a:gd name="T77" fmla="*/ 4907 h 7311"/>
                    <a:gd name="T78" fmla="*/ 872 w 6474"/>
                    <a:gd name="T79" fmla="*/ 6946 h 7311"/>
                    <a:gd name="T80" fmla="*/ 5602 w 6474"/>
                    <a:gd name="T81" fmla="*/ 5565 h 7311"/>
                    <a:gd name="T82" fmla="*/ 5605 w 6474"/>
                    <a:gd name="T83" fmla="*/ 4907 h 7311"/>
                    <a:gd name="T84" fmla="*/ 5301 w 6474"/>
                    <a:gd name="T85" fmla="*/ 4296 h 7311"/>
                    <a:gd name="T86" fmla="*/ 5165 w 6474"/>
                    <a:gd name="T87" fmla="*/ 4600 h 7311"/>
                    <a:gd name="T88" fmla="*/ 4586 w 6474"/>
                    <a:gd name="T89" fmla="*/ 4907 h 7311"/>
                    <a:gd name="T90" fmla="*/ 4604 w 6474"/>
                    <a:gd name="T91" fmla="*/ 3212 h 7311"/>
                    <a:gd name="T92" fmla="*/ 5193 w 6474"/>
                    <a:gd name="T93" fmla="*/ 3521 h 7311"/>
                    <a:gd name="T94" fmla="*/ 5326 w 6474"/>
                    <a:gd name="T95" fmla="*/ 3803 h 7311"/>
                    <a:gd name="T96" fmla="*/ 5585 w 6474"/>
                    <a:gd name="T97" fmla="*/ 3212 h 7311"/>
                    <a:gd name="T98" fmla="*/ 5545 w 6474"/>
                    <a:gd name="T99" fmla="*/ 4039 h 7311"/>
                    <a:gd name="T100" fmla="*/ 5605 w 6474"/>
                    <a:gd name="T101" fmla="*/ 4907 h 7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74" h="7311">
                      <a:moveTo>
                        <a:pt x="6065" y="2615"/>
                      </a:moveTo>
                      <a:lnTo>
                        <a:pt x="5889" y="2615"/>
                      </a:lnTo>
                      <a:lnTo>
                        <a:pt x="5889" y="1768"/>
                      </a:lnTo>
                      <a:cubicBezTo>
                        <a:pt x="5889" y="1763"/>
                        <a:pt x="5888" y="1757"/>
                        <a:pt x="5888" y="1752"/>
                      </a:cubicBezTo>
                      <a:cubicBezTo>
                        <a:pt x="5887" y="1718"/>
                        <a:pt x="5877" y="1685"/>
                        <a:pt x="5854" y="1659"/>
                      </a:cubicBezTo>
                      <a:lnTo>
                        <a:pt x="4444" y="49"/>
                      </a:lnTo>
                      <a:cubicBezTo>
                        <a:pt x="4444" y="49"/>
                        <a:pt x="4443" y="48"/>
                        <a:pt x="4443" y="48"/>
                      </a:cubicBezTo>
                      <a:cubicBezTo>
                        <a:pt x="4435" y="39"/>
                        <a:pt x="4425" y="31"/>
                        <a:pt x="4414" y="24"/>
                      </a:cubicBezTo>
                      <a:cubicBezTo>
                        <a:pt x="4411" y="22"/>
                        <a:pt x="4408" y="20"/>
                        <a:pt x="4405" y="18"/>
                      </a:cubicBezTo>
                      <a:cubicBezTo>
                        <a:pt x="4396" y="14"/>
                        <a:pt x="4387" y="10"/>
                        <a:pt x="4377" y="7"/>
                      </a:cubicBezTo>
                      <a:cubicBezTo>
                        <a:pt x="4374" y="6"/>
                        <a:pt x="4372" y="5"/>
                        <a:pt x="4369" y="4"/>
                      </a:cubicBezTo>
                      <a:cubicBezTo>
                        <a:pt x="4358" y="2"/>
                        <a:pt x="4347" y="0"/>
                        <a:pt x="4336" y="0"/>
                      </a:cubicBezTo>
                      <a:lnTo>
                        <a:pt x="872" y="0"/>
                      </a:lnTo>
                      <a:cubicBezTo>
                        <a:pt x="714" y="0"/>
                        <a:pt x="585" y="129"/>
                        <a:pt x="585" y="287"/>
                      </a:cubicBezTo>
                      <a:lnTo>
                        <a:pt x="585" y="2615"/>
                      </a:lnTo>
                      <a:lnTo>
                        <a:pt x="410" y="2615"/>
                      </a:lnTo>
                      <a:cubicBezTo>
                        <a:pt x="184" y="2615"/>
                        <a:pt x="0" y="2798"/>
                        <a:pt x="0" y="3025"/>
                      </a:cubicBezTo>
                      <a:lnTo>
                        <a:pt x="0" y="5155"/>
                      </a:lnTo>
                      <a:cubicBezTo>
                        <a:pt x="0" y="5382"/>
                        <a:pt x="184" y="5565"/>
                        <a:pt x="410" y="5565"/>
                      </a:cubicBezTo>
                      <a:lnTo>
                        <a:pt x="585" y="5565"/>
                      </a:lnTo>
                      <a:lnTo>
                        <a:pt x="585" y="7024"/>
                      </a:lnTo>
                      <a:cubicBezTo>
                        <a:pt x="585" y="7182"/>
                        <a:pt x="714" y="7311"/>
                        <a:pt x="872" y="7311"/>
                      </a:cubicBezTo>
                      <a:lnTo>
                        <a:pt x="5602" y="7311"/>
                      </a:lnTo>
                      <a:cubicBezTo>
                        <a:pt x="5760" y="7311"/>
                        <a:pt x="5889" y="7182"/>
                        <a:pt x="5889" y="7024"/>
                      </a:cubicBezTo>
                      <a:lnTo>
                        <a:pt x="5889" y="5565"/>
                      </a:lnTo>
                      <a:lnTo>
                        <a:pt x="6065" y="5565"/>
                      </a:lnTo>
                      <a:cubicBezTo>
                        <a:pt x="6291" y="5565"/>
                        <a:pt x="6474" y="5382"/>
                        <a:pt x="6474" y="5155"/>
                      </a:cubicBezTo>
                      <a:lnTo>
                        <a:pt x="6474" y="3025"/>
                      </a:lnTo>
                      <a:cubicBezTo>
                        <a:pt x="6474" y="2798"/>
                        <a:pt x="6291" y="2615"/>
                        <a:pt x="6065" y="2615"/>
                      </a:cubicBezTo>
                      <a:close/>
                      <a:moveTo>
                        <a:pt x="872" y="287"/>
                      </a:moveTo>
                      <a:lnTo>
                        <a:pt x="4193" y="287"/>
                      </a:lnTo>
                      <a:lnTo>
                        <a:pt x="4193" y="1753"/>
                      </a:lnTo>
                      <a:cubicBezTo>
                        <a:pt x="4193" y="1833"/>
                        <a:pt x="4257" y="1897"/>
                        <a:pt x="4336" y="1897"/>
                      </a:cubicBezTo>
                      <a:lnTo>
                        <a:pt x="5602" y="1897"/>
                      </a:lnTo>
                      <a:lnTo>
                        <a:pt x="5602" y="2615"/>
                      </a:lnTo>
                      <a:lnTo>
                        <a:pt x="872" y="2615"/>
                      </a:lnTo>
                      <a:lnTo>
                        <a:pt x="872" y="287"/>
                      </a:lnTo>
                      <a:close/>
                      <a:moveTo>
                        <a:pt x="3776" y="4195"/>
                      </a:moveTo>
                      <a:cubicBezTo>
                        <a:pt x="3495" y="4097"/>
                        <a:pt x="3311" y="3942"/>
                        <a:pt x="3311" y="3695"/>
                      </a:cubicBezTo>
                      <a:cubicBezTo>
                        <a:pt x="3311" y="3406"/>
                        <a:pt x="3552" y="3184"/>
                        <a:pt x="3952" y="3184"/>
                      </a:cubicBezTo>
                      <a:cubicBezTo>
                        <a:pt x="4144" y="3184"/>
                        <a:pt x="4284" y="3224"/>
                        <a:pt x="4385" y="3270"/>
                      </a:cubicBezTo>
                      <a:lnTo>
                        <a:pt x="4300" y="3579"/>
                      </a:lnTo>
                      <a:cubicBezTo>
                        <a:pt x="4232" y="3546"/>
                        <a:pt x="4111" y="3499"/>
                        <a:pt x="3945" y="3499"/>
                      </a:cubicBezTo>
                      <a:cubicBezTo>
                        <a:pt x="3779" y="3499"/>
                        <a:pt x="3698" y="3574"/>
                        <a:pt x="3698" y="3662"/>
                      </a:cubicBezTo>
                      <a:cubicBezTo>
                        <a:pt x="3698" y="3770"/>
                        <a:pt x="3794" y="3818"/>
                        <a:pt x="4013" y="3901"/>
                      </a:cubicBezTo>
                      <a:cubicBezTo>
                        <a:pt x="4312" y="4012"/>
                        <a:pt x="4453" y="4168"/>
                        <a:pt x="4453" y="4407"/>
                      </a:cubicBezTo>
                      <a:cubicBezTo>
                        <a:pt x="4453" y="4691"/>
                        <a:pt x="4234" y="4933"/>
                        <a:pt x="3769" y="4933"/>
                      </a:cubicBezTo>
                      <a:cubicBezTo>
                        <a:pt x="3575" y="4933"/>
                        <a:pt x="3384" y="4882"/>
                        <a:pt x="3288" y="4829"/>
                      </a:cubicBezTo>
                      <a:lnTo>
                        <a:pt x="3366" y="4512"/>
                      </a:lnTo>
                      <a:cubicBezTo>
                        <a:pt x="3469" y="4565"/>
                        <a:pt x="3628" y="4618"/>
                        <a:pt x="3791" y="4618"/>
                      </a:cubicBezTo>
                      <a:cubicBezTo>
                        <a:pt x="3968" y="4618"/>
                        <a:pt x="4061" y="4545"/>
                        <a:pt x="4061" y="4434"/>
                      </a:cubicBezTo>
                      <a:cubicBezTo>
                        <a:pt x="4061" y="4329"/>
                        <a:pt x="3980" y="4268"/>
                        <a:pt x="3776" y="4195"/>
                      </a:cubicBezTo>
                      <a:close/>
                      <a:moveTo>
                        <a:pt x="3128" y="4585"/>
                      </a:moveTo>
                      <a:lnTo>
                        <a:pt x="3128" y="4907"/>
                      </a:lnTo>
                      <a:lnTo>
                        <a:pt x="2068" y="4907"/>
                      </a:lnTo>
                      <a:lnTo>
                        <a:pt x="2068" y="3212"/>
                      </a:lnTo>
                      <a:lnTo>
                        <a:pt x="2453" y="3212"/>
                      </a:lnTo>
                      <a:lnTo>
                        <a:pt x="2453" y="4585"/>
                      </a:lnTo>
                      <a:lnTo>
                        <a:pt x="3128" y="4585"/>
                      </a:lnTo>
                      <a:close/>
                      <a:moveTo>
                        <a:pt x="838" y="4907"/>
                      </a:moveTo>
                      <a:lnTo>
                        <a:pt x="401" y="4907"/>
                      </a:lnTo>
                      <a:lnTo>
                        <a:pt x="891" y="4049"/>
                      </a:lnTo>
                      <a:lnTo>
                        <a:pt x="418" y="3212"/>
                      </a:lnTo>
                      <a:lnTo>
                        <a:pt x="859" y="3212"/>
                      </a:lnTo>
                      <a:lnTo>
                        <a:pt x="1007" y="3521"/>
                      </a:lnTo>
                      <a:cubicBezTo>
                        <a:pt x="1057" y="3624"/>
                        <a:pt x="1095" y="3707"/>
                        <a:pt x="1135" y="3803"/>
                      </a:cubicBezTo>
                      <a:lnTo>
                        <a:pt x="1140" y="3803"/>
                      </a:lnTo>
                      <a:cubicBezTo>
                        <a:pt x="1181" y="3695"/>
                        <a:pt x="1213" y="3619"/>
                        <a:pt x="1256" y="3521"/>
                      </a:cubicBezTo>
                      <a:lnTo>
                        <a:pt x="1399" y="3212"/>
                      </a:lnTo>
                      <a:lnTo>
                        <a:pt x="1837" y="3212"/>
                      </a:lnTo>
                      <a:lnTo>
                        <a:pt x="1359" y="4039"/>
                      </a:lnTo>
                      <a:lnTo>
                        <a:pt x="1862" y="4907"/>
                      </a:lnTo>
                      <a:lnTo>
                        <a:pt x="1420" y="4907"/>
                      </a:lnTo>
                      <a:lnTo>
                        <a:pt x="1266" y="4600"/>
                      </a:lnTo>
                      <a:cubicBezTo>
                        <a:pt x="1203" y="4482"/>
                        <a:pt x="1163" y="4394"/>
                        <a:pt x="1115" y="4296"/>
                      </a:cubicBezTo>
                      <a:lnTo>
                        <a:pt x="1110" y="4296"/>
                      </a:lnTo>
                      <a:cubicBezTo>
                        <a:pt x="1075" y="4394"/>
                        <a:pt x="1032" y="4482"/>
                        <a:pt x="979" y="4600"/>
                      </a:cubicBezTo>
                      <a:lnTo>
                        <a:pt x="838" y="4907"/>
                      </a:lnTo>
                      <a:close/>
                      <a:moveTo>
                        <a:pt x="5602" y="6946"/>
                      </a:moveTo>
                      <a:lnTo>
                        <a:pt x="872" y="6946"/>
                      </a:lnTo>
                      <a:lnTo>
                        <a:pt x="872" y="5565"/>
                      </a:lnTo>
                      <a:lnTo>
                        <a:pt x="5602" y="5565"/>
                      </a:lnTo>
                      <a:lnTo>
                        <a:pt x="5602" y="6946"/>
                      </a:lnTo>
                      <a:close/>
                      <a:moveTo>
                        <a:pt x="5605" y="4907"/>
                      </a:moveTo>
                      <a:lnTo>
                        <a:pt x="5452" y="4600"/>
                      </a:lnTo>
                      <a:cubicBezTo>
                        <a:pt x="5389" y="4482"/>
                        <a:pt x="5348" y="4394"/>
                        <a:pt x="5301" y="4296"/>
                      </a:cubicBezTo>
                      <a:lnTo>
                        <a:pt x="5296" y="4296"/>
                      </a:lnTo>
                      <a:cubicBezTo>
                        <a:pt x="5260" y="4394"/>
                        <a:pt x="5218" y="4482"/>
                        <a:pt x="5165" y="4600"/>
                      </a:cubicBezTo>
                      <a:lnTo>
                        <a:pt x="5024" y="4907"/>
                      </a:lnTo>
                      <a:lnTo>
                        <a:pt x="4586" y="4907"/>
                      </a:lnTo>
                      <a:lnTo>
                        <a:pt x="5077" y="4049"/>
                      </a:lnTo>
                      <a:lnTo>
                        <a:pt x="4604" y="3212"/>
                      </a:lnTo>
                      <a:lnTo>
                        <a:pt x="5044" y="3212"/>
                      </a:lnTo>
                      <a:lnTo>
                        <a:pt x="5193" y="3521"/>
                      </a:lnTo>
                      <a:cubicBezTo>
                        <a:pt x="5243" y="3624"/>
                        <a:pt x="5280" y="3707"/>
                        <a:pt x="5321" y="3803"/>
                      </a:cubicBezTo>
                      <a:lnTo>
                        <a:pt x="5326" y="3803"/>
                      </a:lnTo>
                      <a:cubicBezTo>
                        <a:pt x="5366" y="3695"/>
                        <a:pt x="5399" y="3619"/>
                        <a:pt x="5441" y="3521"/>
                      </a:cubicBezTo>
                      <a:lnTo>
                        <a:pt x="5585" y="3212"/>
                      </a:lnTo>
                      <a:lnTo>
                        <a:pt x="6023" y="3212"/>
                      </a:lnTo>
                      <a:lnTo>
                        <a:pt x="5545" y="4039"/>
                      </a:lnTo>
                      <a:lnTo>
                        <a:pt x="6048" y="4907"/>
                      </a:lnTo>
                      <a:lnTo>
                        <a:pt x="5605" y="4907"/>
                      </a:lnTo>
                      <a:lnTo>
                        <a:pt x="5605" y="49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sp>
            <p:nvSpPr>
              <p:cNvPr id="103" name="矩形 102">
                <a:extLst>
                  <a:ext uri="{FF2B5EF4-FFF2-40B4-BE49-F238E27FC236}">
                    <a16:creationId xmlns="" xmlns:a16="http://schemas.microsoft.com/office/drawing/2014/main" id="{7C4EE6A7-A2C7-40EA-AC73-33AADCE08C41}"/>
                  </a:ext>
                </a:extLst>
              </p:cNvPr>
              <p:cNvSpPr/>
              <p:nvPr/>
            </p:nvSpPr>
            <p:spPr>
              <a:xfrm>
                <a:off x="-4037613" y="1989634"/>
                <a:ext cx="4482475" cy="1483662"/>
              </a:xfrm>
              <a:prstGeom prst="rect">
                <a:avLst/>
              </a:prstGeom>
              <a:solidFill>
                <a:srgbClr val="468BFC"/>
              </a:solidFill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200">
                  <a:spcAft>
                    <a:spcPct val="35000"/>
                  </a:spcAft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矩形 103">
                <a:extLst>
                  <a:ext uri="{FF2B5EF4-FFF2-40B4-BE49-F238E27FC236}">
                    <a16:creationId xmlns="" xmlns:a16="http://schemas.microsoft.com/office/drawing/2014/main" id="{CFEA916B-4924-4FCA-93D3-3065BAB68FC4}"/>
                  </a:ext>
                </a:extLst>
              </p:cNvPr>
              <p:cNvSpPr/>
              <p:nvPr/>
            </p:nvSpPr>
            <p:spPr>
              <a:xfrm>
                <a:off x="-4037613" y="3465993"/>
                <a:ext cx="4482475" cy="1744331"/>
              </a:xfrm>
              <a:prstGeom prst="rect">
                <a:avLst/>
              </a:prstGeom>
              <a:solidFill>
                <a:srgbClr val="2966D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1800" b="1" dirty="0">
                    <a:solidFill>
                      <a:schemeClr val="lt1"/>
                    </a:solidFill>
                  </a:rPr>
                  <a:t> </a:t>
                </a:r>
                <a:endParaRPr lang="zh-CN" altLang="en-US" sz="18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105" name="矩形 104">
                <a:extLst>
                  <a:ext uri="{FF2B5EF4-FFF2-40B4-BE49-F238E27FC236}">
                    <a16:creationId xmlns="" xmlns:a16="http://schemas.microsoft.com/office/drawing/2014/main" id="{1EFC7FF8-FAA1-44E8-83C4-F54D0C3E5A1B}"/>
                  </a:ext>
                </a:extLst>
              </p:cNvPr>
              <p:cNvSpPr/>
              <p:nvPr/>
            </p:nvSpPr>
            <p:spPr>
              <a:xfrm>
                <a:off x="-3011057" y="2053512"/>
                <a:ext cx="1557514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非</a:t>
                </a:r>
                <a:r>
                  <a:rPr lang="en-US" altLang="zh-CN" sz="1400" dirty="0"/>
                  <a:t>java</a:t>
                </a:r>
                <a:r>
                  <a:rPr lang="zh-CN" altLang="en-US" sz="1400" dirty="0"/>
                  <a:t>桌面应用</a:t>
                </a:r>
              </a:p>
            </p:txBody>
          </p:sp>
          <p:sp>
            <p:nvSpPr>
              <p:cNvPr id="106" name="矩形 105">
                <a:extLst>
                  <a:ext uri="{FF2B5EF4-FFF2-40B4-BE49-F238E27FC236}">
                    <a16:creationId xmlns="" xmlns:a16="http://schemas.microsoft.com/office/drawing/2014/main" id="{3E2F69B5-A56C-45D4-93F0-9886E38746C1}"/>
                  </a:ext>
                </a:extLst>
              </p:cNvPr>
              <p:cNvSpPr/>
              <p:nvPr/>
            </p:nvSpPr>
            <p:spPr>
              <a:xfrm>
                <a:off x="-3944175" y="4154952"/>
                <a:ext cx="4287943" cy="480331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业务逻辑</a:t>
                </a:r>
              </a:p>
            </p:txBody>
          </p:sp>
          <p:sp>
            <p:nvSpPr>
              <p:cNvPr id="107" name="矩形 106">
                <a:extLst>
                  <a:ext uri="{FF2B5EF4-FFF2-40B4-BE49-F238E27FC236}">
                    <a16:creationId xmlns="" xmlns:a16="http://schemas.microsoft.com/office/drawing/2014/main" id="{4F5704B6-E8F2-4BD7-9ED2-3017B997D305}"/>
                  </a:ext>
                </a:extLst>
              </p:cNvPr>
              <p:cNvSpPr/>
              <p:nvPr/>
            </p:nvSpPr>
            <p:spPr>
              <a:xfrm>
                <a:off x="-2991141" y="4240155"/>
                <a:ext cx="3228135" cy="30342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脚本文件</a:t>
                </a:r>
              </a:p>
            </p:txBody>
          </p:sp>
          <p:sp>
            <p:nvSpPr>
              <p:cNvPr id="108" name="矩形 107">
                <a:extLst>
                  <a:ext uri="{FF2B5EF4-FFF2-40B4-BE49-F238E27FC236}">
                    <a16:creationId xmlns="" xmlns:a16="http://schemas.microsoft.com/office/drawing/2014/main" id="{3EB8BFE4-9FD4-4181-8632-65B5239BE0D8}"/>
                  </a:ext>
                </a:extLst>
              </p:cNvPr>
              <p:cNvSpPr/>
              <p:nvPr/>
            </p:nvSpPr>
            <p:spPr>
              <a:xfrm>
                <a:off x="-3946723" y="4717730"/>
                <a:ext cx="4290491" cy="38840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取数接口</a:t>
                </a:r>
              </a:p>
            </p:txBody>
          </p:sp>
          <p:sp>
            <p:nvSpPr>
              <p:cNvPr id="109" name="矩形 108">
                <a:extLst>
                  <a:ext uri="{FF2B5EF4-FFF2-40B4-BE49-F238E27FC236}">
                    <a16:creationId xmlns="" xmlns:a16="http://schemas.microsoft.com/office/drawing/2014/main" id="{B2E504AF-FF2E-4622-8B00-E163D615E8DF}"/>
                  </a:ext>
                </a:extLst>
              </p:cNvPr>
              <p:cNvSpPr/>
              <p:nvPr/>
            </p:nvSpPr>
            <p:spPr>
              <a:xfrm>
                <a:off x="-2991140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endParaRPr lang="zh-CN" altLang="en-US" sz="1400" dirty="0"/>
              </a:p>
            </p:txBody>
          </p:sp>
          <p:sp>
            <p:nvSpPr>
              <p:cNvPr id="110" name="矩形 109">
                <a:extLst>
                  <a:ext uri="{FF2B5EF4-FFF2-40B4-BE49-F238E27FC236}">
                    <a16:creationId xmlns="" xmlns:a16="http://schemas.microsoft.com/office/drawing/2014/main" id="{3F40A85A-2508-4A34-BC38-72BC923C210F}"/>
                  </a:ext>
                </a:extLst>
              </p:cNvPr>
              <p:cNvSpPr/>
              <p:nvPr/>
            </p:nvSpPr>
            <p:spPr>
              <a:xfrm>
                <a:off x="-1177641" y="2049913"/>
                <a:ext cx="1557514" cy="38388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非</a:t>
                </a:r>
                <a:r>
                  <a:rPr lang="en-US" altLang="zh-CN" sz="1400" dirty="0"/>
                  <a:t>java Web</a:t>
                </a:r>
                <a:r>
                  <a:rPr lang="zh-CN" altLang="en-US" sz="1400" dirty="0"/>
                  <a:t>应用</a:t>
                </a:r>
              </a:p>
            </p:txBody>
          </p:sp>
          <p:sp>
            <p:nvSpPr>
              <p:cNvPr id="111" name="矩形 110">
                <a:extLst>
                  <a:ext uri="{FF2B5EF4-FFF2-40B4-BE49-F238E27FC236}">
                    <a16:creationId xmlns="" xmlns:a16="http://schemas.microsoft.com/office/drawing/2014/main" id="{30553F42-C548-4992-96F7-EAF6F7C9C131}"/>
                  </a:ext>
                </a:extLst>
              </p:cNvPr>
              <p:cNvSpPr/>
              <p:nvPr/>
            </p:nvSpPr>
            <p:spPr>
              <a:xfrm>
                <a:off x="-3944175" y="2940287"/>
                <a:ext cx="4324047" cy="4432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查询接口</a:t>
                </a:r>
              </a:p>
            </p:txBody>
          </p:sp>
          <p:sp>
            <p:nvSpPr>
              <p:cNvPr id="112" name="矩形 111">
                <a:extLst>
                  <a:ext uri="{FF2B5EF4-FFF2-40B4-BE49-F238E27FC236}">
                    <a16:creationId xmlns="" xmlns:a16="http://schemas.microsoft.com/office/drawing/2014/main" id="{3FECAA47-AE55-40D4-A705-5014DCF692D3}"/>
                  </a:ext>
                </a:extLst>
              </p:cNvPr>
              <p:cNvSpPr/>
              <p:nvPr/>
            </p:nvSpPr>
            <p:spPr>
              <a:xfrm>
                <a:off x="-2985383" y="3022760"/>
                <a:ext cx="3222378" cy="2635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ODBC</a:t>
                </a:r>
                <a:r>
                  <a:rPr lang="zh-CN" altLang="en-US" sz="1400" dirty="0"/>
                  <a:t>驱动</a:t>
                </a:r>
              </a:p>
            </p:txBody>
          </p:sp>
          <p:sp>
            <p:nvSpPr>
              <p:cNvPr id="113" name="矩形 112">
                <a:extLst>
                  <a:ext uri="{FF2B5EF4-FFF2-40B4-BE49-F238E27FC236}">
                    <a16:creationId xmlns="" xmlns:a16="http://schemas.microsoft.com/office/drawing/2014/main" id="{DBEC6A01-89E1-40CD-8874-A7C3A2BA5073}"/>
                  </a:ext>
                </a:extLst>
              </p:cNvPr>
              <p:cNvSpPr/>
              <p:nvPr/>
            </p:nvSpPr>
            <p:spPr>
              <a:xfrm>
                <a:off x="-3011058" y="2507733"/>
                <a:ext cx="1557514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114" name="矩形 113">
                <a:extLst>
                  <a:ext uri="{FF2B5EF4-FFF2-40B4-BE49-F238E27FC236}">
                    <a16:creationId xmlns="" xmlns:a16="http://schemas.microsoft.com/office/drawing/2014/main" id="{F91007AB-3838-412A-A895-29808C48772A}"/>
                  </a:ext>
                </a:extLst>
              </p:cNvPr>
              <p:cNvSpPr/>
              <p:nvPr/>
            </p:nvSpPr>
            <p:spPr>
              <a:xfrm>
                <a:off x="-1177642" y="2511237"/>
                <a:ext cx="1557514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call</a:t>
                </a:r>
                <a:r>
                  <a:rPr lang="zh-CN" altLang="en-US" sz="1400" dirty="0"/>
                  <a:t>语句</a:t>
                </a:r>
              </a:p>
            </p:txBody>
          </p:sp>
          <p:sp>
            <p:nvSpPr>
              <p:cNvPr id="115" name="矩形 114">
                <a:extLst>
                  <a:ext uri="{FF2B5EF4-FFF2-40B4-BE49-F238E27FC236}">
                    <a16:creationId xmlns="" xmlns:a16="http://schemas.microsoft.com/office/drawing/2014/main" id="{A8E92B55-63A6-4633-B7A2-D3D2528D5DFF}"/>
                  </a:ext>
                </a:extLst>
              </p:cNvPr>
              <p:cNvSpPr/>
              <p:nvPr/>
            </p:nvSpPr>
            <p:spPr>
              <a:xfrm>
                <a:off x="-1876684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内置函数</a:t>
                </a:r>
              </a:p>
            </p:txBody>
          </p:sp>
          <p:sp>
            <p:nvSpPr>
              <p:cNvPr id="116" name="矩形 115">
                <a:extLst>
                  <a:ext uri="{FF2B5EF4-FFF2-40B4-BE49-F238E27FC236}">
                    <a16:creationId xmlns="" xmlns:a16="http://schemas.microsoft.com/office/drawing/2014/main" id="{EBD1ACD7-BB80-4547-B5C7-B453DA07A96B}"/>
                  </a:ext>
                </a:extLst>
              </p:cNvPr>
              <p:cNvSpPr/>
              <p:nvPr/>
            </p:nvSpPr>
            <p:spPr>
              <a:xfrm>
                <a:off x="-762228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外部库</a:t>
                </a:r>
              </a:p>
            </p:txBody>
          </p:sp>
          <p:cxnSp>
            <p:nvCxnSpPr>
              <p:cNvPr id="117" name="直接箭头连接符 116">
                <a:extLst>
                  <a:ext uri="{FF2B5EF4-FFF2-40B4-BE49-F238E27FC236}">
                    <a16:creationId xmlns="" xmlns:a16="http://schemas.microsoft.com/office/drawing/2014/main" id="{22B6BB85-D9E9-4061-8703-49FAE4C27B5F}"/>
                  </a:ext>
                </a:extLst>
              </p:cNvPr>
              <p:cNvCxnSpPr>
                <a:cxnSpLocks/>
                <a:stCxn id="113" idx="2"/>
              </p:cNvCxnSpPr>
              <p:nvPr/>
            </p:nvCxnSpPr>
            <p:spPr>
              <a:xfrm>
                <a:off x="-2232301" y="2862847"/>
                <a:ext cx="0" cy="1338335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19" name="矩形 118">
                <a:extLst>
                  <a:ext uri="{FF2B5EF4-FFF2-40B4-BE49-F238E27FC236}">
                    <a16:creationId xmlns="" xmlns:a16="http://schemas.microsoft.com/office/drawing/2014/main" id="{EDB757CC-16C2-41B6-9C70-BC7552096FCA}"/>
                  </a:ext>
                </a:extLst>
              </p:cNvPr>
              <p:cNvSpPr/>
              <p:nvPr/>
            </p:nvSpPr>
            <p:spPr>
              <a:xfrm>
                <a:off x="-3944175" y="3588894"/>
                <a:ext cx="4287943" cy="480331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对外服务</a:t>
                </a:r>
              </a:p>
            </p:txBody>
          </p:sp>
          <p:sp>
            <p:nvSpPr>
              <p:cNvPr id="120" name="矩形 119">
                <a:extLst>
                  <a:ext uri="{FF2B5EF4-FFF2-40B4-BE49-F238E27FC236}">
                    <a16:creationId xmlns="" xmlns:a16="http://schemas.microsoft.com/office/drawing/2014/main" id="{8F6EE010-1567-4958-B8AB-70EDFA21D2B8}"/>
                  </a:ext>
                </a:extLst>
              </p:cNvPr>
              <p:cNvSpPr/>
              <p:nvPr/>
            </p:nvSpPr>
            <p:spPr>
              <a:xfrm>
                <a:off x="-2991141" y="3674097"/>
                <a:ext cx="3228135" cy="30342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ODBC</a:t>
                </a:r>
                <a:r>
                  <a:rPr lang="zh-CN" altLang="en-US" sz="1400" dirty="0"/>
                  <a:t>服务</a:t>
                </a:r>
              </a:p>
            </p:txBody>
          </p:sp>
          <p:cxnSp>
            <p:nvCxnSpPr>
              <p:cNvPr id="124" name="直接箭头连接符 123">
                <a:extLst>
                  <a:ext uri="{FF2B5EF4-FFF2-40B4-BE49-F238E27FC236}">
                    <a16:creationId xmlns="" xmlns:a16="http://schemas.microsoft.com/office/drawing/2014/main" id="{30687970-8BED-4F4B-8286-462A8DC6BCD1}"/>
                  </a:ext>
                </a:extLst>
              </p:cNvPr>
              <p:cNvCxnSpPr>
                <a:cxnSpLocks/>
                <a:stCxn id="114" idx="2"/>
              </p:cNvCxnSpPr>
              <p:nvPr/>
            </p:nvCxnSpPr>
            <p:spPr>
              <a:xfrm>
                <a:off x="-398885" y="2866351"/>
                <a:ext cx="6686" cy="1366580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7" name="卷形: 水平 126">
                <a:extLst>
                  <a:ext uri="{FF2B5EF4-FFF2-40B4-BE49-F238E27FC236}">
                    <a16:creationId xmlns="" xmlns:a16="http://schemas.microsoft.com/office/drawing/2014/main" id="{53D4723D-96A7-4064-9B21-9A54406C5BC1}"/>
                  </a:ext>
                </a:extLst>
              </p:cNvPr>
              <p:cNvSpPr/>
              <p:nvPr/>
            </p:nvSpPr>
            <p:spPr>
              <a:xfrm>
                <a:off x="-2395195" y="4284849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  <p:sp>
            <p:nvSpPr>
              <p:cNvPr id="128" name="卷形: 水平 127">
                <a:extLst>
                  <a:ext uri="{FF2B5EF4-FFF2-40B4-BE49-F238E27FC236}">
                    <a16:creationId xmlns="" xmlns:a16="http://schemas.microsoft.com/office/drawing/2014/main" id="{BB3A4FA6-0EF8-43BC-9B9F-8154D1C02C4B}"/>
                  </a:ext>
                </a:extLst>
              </p:cNvPr>
              <p:cNvSpPr/>
              <p:nvPr/>
            </p:nvSpPr>
            <p:spPr>
              <a:xfrm>
                <a:off x="-568229" y="4284849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</p:grpSp>
        <p:sp>
          <p:nvSpPr>
            <p:cNvPr id="118" name="文本框 57">
              <a:extLst>
                <a:ext uri="{FF2B5EF4-FFF2-40B4-BE49-F238E27FC236}">
                  <a16:creationId xmlns="" xmlns:a16="http://schemas.microsoft.com/office/drawing/2014/main" id="{953D8978-A62A-4D3C-92CD-EF13B752D146}"/>
                </a:ext>
              </a:extLst>
            </p:cNvPr>
            <p:cNvSpPr txBox="1"/>
            <p:nvPr/>
          </p:nvSpPr>
          <p:spPr>
            <a:xfrm>
              <a:off x="33680" y="5439390"/>
              <a:ext cx="69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CECEB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4" name="圆角矩形 3"/>
          <p:cNvSpPr/>
          <p:nvPr/>
        </p:nvSpPr>
        <p:spPr>
          <a:xfrm>
            <a:off x="783450" y="872294"/>
            <a:ext cx="11449570" cy="566762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除了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接口，集算器也提供了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服务，以支持非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的前端应用，比如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VB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C#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、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ASP.net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、水晶报表。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2" name="线形标注 2 41"/>
          <p:cNvSpPr/>
          <p:nvPr/>
        </p:nvSpPr>
        <p:spPr>
          <a:xfrm>
            <a:off x="6272178" y="1772999"/>
            <a:ext cx="4783996" cy="1066184"/>
          </a:xfrm>
          <a:prstGeom prst="borderCallout2">
            <a:avLst>
              <a:gd name="adj1" fmla="val 51705"/>
              <a:gd name="adj2" fmla="val -427"/>
              <a:gd name="adj3" fmla="val 65672"/>
              <a:gd name="adj4" fmla="val -7909"/>
              <a:gd name="adj5" fmla="val 90960"/>
              <a:gd name="adj6" fmla="val -21572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在非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代码中执行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call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语句，通过集算器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调用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文件，集算器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解释执行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文件，并返回计算结果</a:t>
            </a:r>
          </a:p>
        </p:txBody>
      </p:sp>
      <p:sp>
        <p:nvSpPr>
          <p:cNvPr id="43" name="线形标注 2 42"/>
          <p:cNvSpPr/>
          <p:nvPr/>
        </p:nvSpPr>
        <p:spPr>
          <a:xfrm>
            <a:off x="6271433" y="5307430"/>
            <a:ext cx="4784683" cy="490506"/>
          </a:xfrm>
          <a:prstGeom prst="borderCallout2">
            <a:avLst>
              <a:gd name="adj1" fmla="val 51705"/>
              <a:gd name="adj2" fmla="val -427"/>
              <a:gd name="adj3" fmla="val -6432"/>
              <a:gd name="adj4" fmla="val -10966"/>
              <a:gd name="adj5" fmla="val -60423"/>
              <a:gd name="adj6" fmla="val -20959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raqsoftConfig.xml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中配置运行环境，无变化。</a:t>
            </a:r>
          </a:p>
        </p:txBody>
      </p:sp>
      <p:sp>
        <p:nvSpPr>
          <p:cNvPr id="44" name="线形标注 2 43"/>
          <p:cNvSpPr/>
          <p:nvPr/>
        </p:nvSpPr>
        <p:spPr>
          <a:xfrm>
            <a:off x="6271433" y="4439241"/>
            <a:ext cx="4784683" cy="461853"/>
          </a:xfrm>
          <a:prstGeom prst="borderCallout2">
            <a:avLst>
              <a:gd name="adj1" fmla="val 51705"/>
              <a:gd name="adj2" fmla="val -427"/>
              <a:gd name="adj3" fmla="val 33273"/>
              <a:gd name="adj4" fmla="val -9369"/>
              <a:gd name="adj5" fmla="val 9916"/>
              <a:gd name="adj6" fmla="val -21568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文件中编写具体的业务算法，无变化</a:t>
            </a:r>
            <a:endParaRPr lang="zh-CN" altLang="en-US" sz="1600" dirty="0">
              <a:latin typeface="+mn-ea"/>
            </a:endParaRPr>
          </a:p>
        </p:txBody>
      </p:sp>
      <p:sp>
        <p:nvSpPr>
          <p:cNvPr id="45" name="线形标注 2 44"/>
          <p:cNvSpPr/>
          <p:nvPr/>
        </p:nvSpPr>
        <p:spPr>
          <a:xfrm>
            <a:off x="6271432" y="3023364"/>
            <a:ext cx="4784683" cy="423603"/>
          </a:xfrm>
          <a:prstGeom prst="borderCallout2">
            <a:avLst>
              <a:gd name="adj1" fmla="val 51705"/>
              <a:gd name="adj2" fmla="val -427"/>
              <a:gd name="adj3" fmla="val 61364"/>
              <a:gd name="adj4" fmla="val -8152"/>
              <a:gd name="adj5" fmla="val 74501"/>
              <a:gd name="adj6" fmla="val -20871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部署集算器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驱动</a:t>
            </a:r>
            <a:endParaRPr lang="zh-CN" altLang="zh-CN" sz="1600" kern="100" dirty="0">
              <a:solidFill>
                <a:schemeClr val="dk1"/>
              </a:solidFill>
              <a:latin typeface="+mn-ea"/>
              <a:cs typeface="Ebrima" panose="02000000000000000000" pitchFamily="2" charset="0"/>
            </a:endParaRPr>
          </a:p>
        </p:txBody>
      </p:sp>
      <p:sp>
        <p:nvSpPr>
          <p:cNvPr id="50" name="线形标注 2 49"/>
          <p:cNvSpPr/>
          <p:nvPr/>
        </p:nvSpPr>
        <p:spPr>
          <a:xfrm>
            <a:off x="6271433" y="3680020"/>
            <a:ext cx="4784683" cy="461853"/>
          </a:xfrm>
          <a:prstGeom prst="borderCallout2">
            <a:avLst>
              <a:gd name="adj1" fmla="val 51705"/>
              <a:gd name="adj2" fmla="val -427"/>
              <a:gd name="adj3" fmla="val 43596"/>
              <a:gd name="adj4" fmla="val -9369"/>
              <a:gd name="adj5" fmla="val 32627"/>
              <a:gd name="adj6" fmla="val -20656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启动集算器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</a:t>
            </a:r>
            <a:endParaRPr lang="zh-CN" altLang="en-US" sz="1600" dirty="0">
              <a:latin typeface="+mn-ea"/>
            </a:endParaRPr>
          </a:p>
        </p:txBody>
      </p:sp>
      <p:sp>
        <p:nvSpPr>
          <p:cNvPr id="2" name="标题 1">
            <a:extLst>
              <a:ext uri="{FF2B5EF4-FFF2-40B4-BE49-F238E27FC236}">
                <a16:creationId xmlns="" xmlns:a16="http://schemas.microsoft.com/office/drawing/2014/main" id="{FC6E8C9C-3DE3-4361-8802-98B05BA8DE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ODBC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281953833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613835" y="1068566"/>
            <a:ext cx="11090275" cy="74531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raqsoftConfig.xml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中配置运行环境，这一步无任何变化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启动集算器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服务，这一步是主要的变化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9458" name="Picture 2" descr="http://doc.raqsoft.com.cn/esproc/tutorial/%E6%95%99%E7%A8%8B.files/image13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338" y="3213770"/>
            <a:ext cx="6848475" cy="2838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://doc.raqsoft.com.cn/esproc/tutorial/%E6%95%99%E7%A8%8B.files/image1327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056" y="4146863"/>
            <a:ext cx="6762750" cy="2171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圆角矩形 6"/>
          <p:cNvSpPr/>
          <p:nvPr/>
        </p:nvSpPr>
        <p:spPr>
          <a:xfrm>
            <a:off x="613835" y="2258956"/>
            <a:ext cx="11576578" cy="792336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集算器提供了图形化界面，用来启动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服务，详见 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http://doc.raqsoft.com.cn/esproc/tutorial/jsqzqdodbcfw.html</a:t>
            </a:r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7CA67FB8-BD2F-47FF-AF41-4733508C4B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ODBC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1622042941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687151" y="5780820"/>
            <a:ext cx="10955650" cy="12899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latin typeface="+mn-ea"/>
              </a:rPr>
              <a:t>说明：</a:t>
            </a:r>
            <a:r>
              <a:rPr lang="en-US" altLang="zh-CN" sz="1800" dirty="0">
                <a:latin typeface="+mn-ea"/>
              </a:rPr>
              <a:t>ODBC</a:t>
            </a:r>
            <a:r>
              <a:rPr lang="zh-CN" altLang="en-US" sz="1800" dirty="0">
                <a:latin typeface="+mn-ea"/>
              </a:rPr>
              <a:t>部署详情参考</a:t>
            </a:r>
            <a:r>
              <a:rPr lang="en-US" altLang="zh-CN" sz="1800" dirty="0">
                <a:latin typeface="+mn-ea"/>
                <a:hlinkClick r:id="rId2"/>
              </a:rPr>
              <a:t>http://doc.raqsoft.com.cn/esproc/tutorial/odbcbushu.html#ODBC%E9%83%A8%E7%BD%B2</a:t>
            </a:r>
            <a:endParaRPr lang="en-US" altLang="zh-CN" sz="1800" dirty="0">
              <a:latin typeface="+mn-ea"/>
            </a:endParaRPr>
          </a:p>
          <a:p>
            <a:pPr>
              <a:lnSpc>
                <a:spcPct val="150000"/>
              </a:lnSpc>
            </a:pPr>
            <a:endParaRPr lang="zh-CN" altLang="en-US" sz="1800" dirty="0"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613447" y="1183825"/>
            <a:ext cx="10450312" cy="74531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7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部署集算器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驱动。先用管理员权限执行集算器自带的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esprocOdbcinst.exe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，以自动部署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驱动程序，再在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Windows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自带的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”ODBC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数据源管理器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”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中配置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连接字。</a:t>
            </a:r>
            <a:endParaRPr lang="zh-CN" altLang="zh-CN" sz="1800" kern="100" dirty="0">
              <a:solidFill>
                <a:schemeClr val="tx1"/>
              </a:solidFill>
              <a:latin typeface="+mn-ea"/>
              <a:cs typeface="Ebrima" panose="02000000000000000000" pitchFamily="2" charset="0"/>
            </a:endParaRPr>
          </a:p>
        </p:txBody>
      </p:sp>
      <p:sp>
        <p:nvSpPr>
          <p:cNvPr id="5" name="标题 4">
            <a:extLst>
              <a:ext uri="{FF2B5EF4-FFF2-40B4-BE49-F238E27FC236}">
                <a16:creationId xmlns="" xmlns:a16="http://schemas.microsoft.com/office/drawing/2014/main" id="{40A502CC-F694-42E3-BD54-AD86029F3E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ODBC</a:t>
            </a:r>
            <a:r>
              <a:rPr lang="zh-CN" altLang="en-US" dirty="0"/>
              <a:t>集成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571" y="1557338"/>
            <a:ext cx="4619625" cy="344805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100" y="2453633"/>
            <a:ext cx="4572000" cy="314325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9341" y="3192297"/>
            <a:ext cx="4393233" cy="3118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423039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39285" y="1146849"/>
            <a:ext cx="10729490" cy="104007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文件中编写具体的业务算法，这一步没有任何变化。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  <a:p>
            <a:pPr>
              <a:lnSpc>
                <a:spcPct val="150000"/>
              </a:lnSpc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在非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代码中执行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call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语句，这一步只需按标准的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规范编写代码即可。</a:t>
            </a:r>
          </a:p>
        </p:txBody>
      </p:sp>
      <p:sp>
        <p:nvSpPr>
          <p:cNvPr id="4" name="TextBox 6"/>
          <p:cNvSpPr>
            <a:spLocks noChangeArrowheads="1"/>
          </p:cNvSpPr>
          <p:nvPr/>
        </p:nvSpPr>
        <p:spPr bwMode="auto">
          <a:xfrm>
            <a:off x="739284" y="3160740"/>
            <a:ext cx="10729490" cy="2179340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    </a:t>
            </a:r>
            <a:r>
              <a:rPr lang="en-US" altLang="zh-CN" sz="1800" dirty="0" err="1"/>
              <a:t>OdbcConnection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odbcConn</a:t>
            </a:r>
            <a:r>
              <a:rPr lang="en-US" altLang="zh-CN" sz="1800" dirty="0"/>
              <a:t> = new </a:t>
            </a:r>
            <a:r>
              <a:rPr lang="en-US" altLang="zh-CN" sz="1800" dirty="0" err="1"/>
              <a:t>OdbcConnection</a:t>
            </a:r>
            <a:r>
              <a:rPr lang="en-US" altLang="zh-CN" sz="1800" dirty="0"/>
              <a:t>(“DSN=</a:t>
            </a:r>
            <a:r>
              <a:rPr lang="en-US" altLang="zh-CN" sz="1800" dirty="0" err="1"/>
              <a:t>testOdbc</a:t>
            </a:r>
            <a:r>
              <a:rPr lang="en-US" altLang="zh-CN" sz="1800" dirty="0"/>
              <a:t>;”);</a:t>
            </a:r>
            <a:br>
              <a:rPr lang="en-US" altLang="zh-CN" sz="1800" dirty="0"/>
            </a:br>
            <a:r>
              <a:rPr lang="en-US" altLang="zh-CN" sz="1800" dirty="0"/>
              <a:t>    </a:t>
            </a:r>
            <a:r>
              <a:rPr lang="en-US" altLang="zh-CN" sz="1800" dirty="0" err="1"/>
              <a:t>odbcConn.Open</a:t>
            </a:r>
            <a:r>
              <a:rPr lang="en-US" altLang="zh-CN" sz="1800" dirty="0"/>
              <a:t>();</a:t>
            </a:r>
            <a:br>
              <a:rPr lang="en-US" altLang="zh-CN" sz="1800" dirty="0"/>
            </a:br>
            <a:r>
              <a:rPr lang="en-US" altLang="zh-CN" sz="1800" dirty="0"/>
              <a:t>    </a:t>
            </a:r>
            <a:r>
              <a:rPr lang="en-US" altLang="zh-CN" sz="1800" dirty="0" err="1"/>
              <a:t>OdbcCommand</a:t>
            </a:r>
            <a:r>
              <a:rPr lang="en-US" altLang="zh-CN" sz="1800" dirty="0"/>
              <a:t> </a:t>
            </a:r>
            <a:r>
              <a:rPr lang="en-US" altLang="zh-CN" sz="1800" dirty="0" err="1"/>
              <a:t>odbcCmd</a:t>
            </a:r>
            <a:r>
              <a:rPr lang="en-US" altLang="zh-CN" sz="1800" dirty="0"/>
              <a:t> = new </a:t>
            </a:r>
            <a:r>
              <a:rPr lang="en-US" altLang="zh-CN" sz="1800" dirty="0" err="1"/>
              <a:t>OdbcCommand</a:t>
            </a:r>
            <a:r>
              <a:rPr lang="en-US" altLang="zh-CN" sz="1800" dirty="0"/>
              <a:t>(“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call </a:t>
            </a:r>
            <a:r>
              <a:rPr lang="en-US" altLang="zh-CN" sz="1800" kern="100" dirty="0" err="1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conj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(?,?)</a:t>
            </a:r>
            <a:r>
              <a:rPr lang="en-US" altLang="zh-CN" sz="1800" dirty="0"/>
              <a:t>", </a:t>
            </a:r>
            <a:r>
              <a:rPr lang="en-US" altLang="zh-CN" sz="1800" dirty="0" err="1"/>
              <a:t>odbcConn</a:t>
            </a:r>
            <a:r>
              <a:rPr lang="en-US" altLang="zh-CN" sz="1800" dirty="0"/>
              <a:t>);</a:t>
            </a:r>
          </a:p>
          <a:p>
            <a:pPr>
              <a:buNone/>
              <a:tabLst>
                <a:tab pos="457200" algn="l"/>
              </a:tabLst>
            </a:pPr>
            <a:r>
              <a:rPr lang="en-US" altLang="zh-CN" sz="1800" dirty="0"/>
              <a:t>    </a:t>
            </a:r>
            <a:r>
              <a:rPr lang="en-US" altLang="zh-CN" sz="1800" dirty="0" err="1"/>
              <a:t>odbcCmd</a:t>
            </a:r>
            <a:r>
              <a:rPr lang="zh-CN" altLang="zh-CN" sz="1800" dirty="0"/>
              <a:t>.Parameters.Add("</a:t>
            </a:r>
            <a:r>
              <a:rPr lang="en-US" altLang="zh-CN" sz="1800" dirty="0" err="1"/>
              <a:t>minamount</a:t>
            </a:r>
            <a:r>
              <a:rPr lang="zh-CN" altLang="zh-CN" sz="1800" dirty="0"/>
              <a:t>", OdbcType.Int).Value = </a:t>
            </a:r>
            <a:r>
              <a:rPr lang="en-US" altLang="zh-CN" sz="1800" dirty="0"/>
              <a:t>4000</a:t>
            </a:r>
            <a:r>
              <a:rPr lang="zh-CN" altLang="zh-CN" sz="1800" dirty="0"/>
              <a:t>;</a:t>
            </a:r>
            <a:endParaRPr lang="en-US" altLang="zh-CN" sz="1800" dirty="0"/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dirty="0"/>
              <a:t>    </a:t>
            </a:r>
            <a:r>
              <a:rPr lang="en-US" altLang="zh-CN" sz="1800" dirty="0" err="1"/>
              <a:t>odbcCmd</a:t>
            </a:r>
            <a:r>
              <a:rPr lang="zh-CN" altLang="zh-CN" sz="1800" dirty="0"/>
              <a:t>.Parameters.Add("</a:t>
            </a:r>
            <a:r>
              <a:rPr lang="en-US" altLang="zh-CN" sz="1800" dirty="0" err="1"/>
              <a:t>maxamount</a:t>
            </a:r>
            <a:r>
              <a:rPr lang="zh-CN" altLang="zh-CN" sz="1800" dirty="0"/>
              <a:t>", OdbcType.Int).Value = </a:t>
            </a:r>
            <a:r>
              <a:rPr lang="en-US" altLang="zh-CN" sz="1800" dirty="0"/>
              <a:t>8000</a:t>
            </a:r>
            <a:r>
              <a:rPr lang="zh-CN" altLang="zh-CN" sz="1800" dirty="0"/>
              <a:t>;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   ……</a:t>
            </a:r>
            <a:endParaRPr lang="zh-CN" altLang="zh-CN" sz="1800" dirty="0"/>
          </a:p>
        </p:txBody>
      </p:sp>
      <p:sp>
        <p:nvSpPr>
          <p:cNvPr id="5" name="圆角矩形 4"/>
          <p:cNvSpPr/>
          <p:nvPr/>
        </p:nvSpPr>
        <p:spPr>
          <a:xfrm>
            <a:off x="713338" y="2421682"/>
            <a:ext cx="10713162" cy="504303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例如：在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ASP.net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代码中，通过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odbc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访问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conj.dfx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脚本文件</a:t>
            </a:r>
          </a:p>
        </p:txBody>
      </p:sp>
      <p:sp>
        <p:nvSpPr>
          <p:cNvPr id="6" name="标题 5">
            <a:extLst>
              <a:ext uri="{FF2B5EF4-FFF2-40B4-BE49-F238E27FC236}">
                <a16:creationId xmlns="" xmlns:a16="http://schemas.microsoft.com/office/drawing/2014/main" id="{6A0E994D-9B04-49EA-A7D9-C1C1C710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ODBC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99806127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" name="组合 49">
            <a:extLst>
              <a:ext uri="{FF2B5EF4-FFF2-40B4-BE49-F238E27FC236}">
                <a16:creationId xmlns="" xmlns:a16="http://schemas.microsoft.com/office/drawing/2014/main" id="{B3E00433-CBBC-4DA9-B8E9-F45FBBA7ADCD}"/>
              </a:ext>
            </a:extLst>
          </p:cNvPr>
          <p:cNvGrpSpPr/>
          <p:nvPr/>
        </p:nvGrpSpPr>
        <p:grpSpPr>
          <a:xfrm>
            <a:off x="772938" y="2227377"/>
            <a:ext cx="4763674" cy="4315514"/>
            <a:chOff x="-4037613" y="1834582"/>
            <a:chExt cx="4763674" cy="4315514"/>
          </a:xfrm>
        </p:grpSpPr>
        <p:grpSp>
          <p:nvGrpSpPr>
            <p:cNvPr id="52" name="组合 51">
              <a:extLst>
                <a:ext uri="{FF2B5EF4-FFF2-40B4-BE49-F238E27FC236}">
                  <a16:creationId xmlns="" xmlns:a16="http://schemas.microsoft.com/office/drawing/2014/main" id="{FE97E7CC-3494-430C-A0E7-27C55A826F1D}"/>
                </a:ext>
              </a:extLst>
            </p:cNvPr>
            <p:cNvGrpSpPr/>
            <p:nvPr/>
          </p:nvGrpSpPr>
          <p:grpSpPr>
            <a:xfrm>
              <a:off x="-4037613" y="1834582"/>
              <a:ext cx="4482475" cy="4315514"/>
              <a:chOff x="-4037613" y="1834582"/>
              <a:chExt cx="4482475" cy="4315514"/>
            </a:xfrm>
          </p:grpSpPr>
          <p:grpSp>
            <p:nvGrpSpPr>
              <p:cNvPr id="54" name="组合 53">
                <a:extLst>
                  <a:ext uri="{FF2B5EF4-FFF2-40B4-BE49-F238E27FC236}">
                    <a16:creationId xmlns="" xmlns:a16="http://schemas.microsoft.com/office/drawing/2014/main" id="{38DE2353-3A03-405D-B470-979DA8863097}"/>
                  </a:ext>
                </a:extLst>
              </p:cNvPr>
              <p:cNvGrpSpPr/>
              <p:nvPr/>
            </p:nvGrpSpPr>
            <p:grpSpPr>
              <a:xfrm>
                <a:off x="-4037613" y="5316494"/>
                <a:ext cx="4475082" cy="833602"/>
                <a:chOff x="2290462" y="5173355"/>
                <a:chExt cx="4475082" cy="833602"/>
              </a:xfrm>
            </p:grpSpPr>
            <p:sp>
              <p:nvSpPr>
                <p:cNvPr id="75" name="矩形 74">
                  <a:extLst>
                    <a:ext uri="{FF2B5EF4-FFF2-40B4-BE49-F238E27FC236}">
                      <a16:creationId xmlns="" xmlns:a16="http://schemas.microsoft.com/office/drawing/2014/main" id="{5609A641-289E-45A0-9849-065D459A894E}"/>
                    </a:ext>
                  </a:extLst>
                </p:cNvPr>
                <p:cNvSpPr/>
                <p:nvPr/>
              </p:nvSpPr>
              <p:spPr>
                <a:xfrm>
                  <a:off x="2290462" y="5173355"/>
                  <a:ext cx="4475082" cy="833602"/>
                </a:xfrm>
                <a:prstGeom prst="rect">
                  <a:avLst/>
                </a:prstGeom>
                <a:solidFill>
                  <a:srgbClr val="F0AB00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r"/>
                  <a:endParaRPr lang="zh-CN" altLang="en-US" sz="2000" b="1" dirty="0"/>
                </a:p>
              </p:txBody>
            </p:sp>
            <p:grpSp>
              <p:nvGrpSpPr>
                <p:cNvPr id="76" name="组合 75">
                  <a:extLst>
                    <a:ext uri="{FF2B5EF4-FFF2-40B4-BE49-F238E27FC236}">
                      <a16:creationId xmlns="" xmlns:a16="http://schemas.microsoft.com/office/drawing/2014/main" id="{6F5FED2F-1555-4D43-9756-912F57D9C654}"/>
                    </a:ext>
                  </a:extLst>
                </p:cNvPr>
                <p:cNvGrpSpPr/>
                <p:nvPr/>
              </p:nvGrpSpPr>
              <p:grpSpPr>
                <a:xfrm>
                  <a:off x="2348700" y="5303187"/>
                  <a:ext cx="789106" cy="674050"/>
                  <a:chOff x="347847" y="6797294"/>
                  <a:chExt cx="789106" cy="702246"/>
                </a:xfrm>
              </p:grpSpPr>
              <p:sp>
                <p:nvSpPr>
                  <p:cNvPr id="88" name="文本框 87">
                    <a:extLst>
                      <a:ext uri="{FF2B5EF4-FFF2-40B4-BE49-F238E27FC236}">
                        <a16:creationId xmlns="" xmlns:a16="http://schemas.microsoft.com/office/drawing/2014/main" id="{F3A174B9-3390-4232-945C-1A488412DF6F}"/>
                      </a:ext>
                    </a:extLst>
                  </p:cNvPr>
                  <p:cNvSpPr txBox="1"/>
                  <p:nvPr/>
                </p:nvSpPr>
                <p:spPr>
                  <a:xfrm>
                    <a:off x="347847" y="7178889"/>
                    <a:ext cx="789106" cy="320651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>
                        <a:solidFill>
                          <a:schemeClr val="bg1"/>
                        </a:solidFill>
                      </a:rPr>
                      <a:t>Oracle</a:t>
                    </a:r>
                    <a:endParaRPr lang="zh-CN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9" name="new-database_76148">
                    <a:extLst>
                      <a:ext uri="{FF2B5EF4-FFF2-40B4-BE49-F238E27FC236}">
                        <a16:creationId xmlns="" xmlns:a16="http://schemas.microsoft.com/office/drawing/2014/main" id="{B41485B1-F4DC-4B9E-A72E-F57716A9029F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1209" y="6797294"/>
                    <a:ext cx="297646" cy="382138"/>
                  </a:xfrm>
                  <a:custGeom>
                    <a:avLst/>
                    <a:gdLst>
                      <a:gd name="T0" fmla="*/ 427 w 2800"/>
                      <a:gd name="T1" fmla="*/ 202 h 3600"/>
                      <a:gd name="T2" fmla="*/ 0 w 2800"/>
                      <a:gd name="T3" fmla="*/ 2867 h 3600"/>
                      <a:gd name="T4" fmla="*/ 1400 w 2800"/>
                      <a:gd name="T5" fmla="*/ 3600 h 3600"/>
                      <a:gd name="T6" fmla="*/ 2800 w 2800"/>
                      <a:gd name="T7" fmla="*/ 2867 h 3600"/>
                      <a:gd name="T8" fmla="*/ 2373 w 2800"/>
                      <a:gd name="T9" fmla="*/ 202 h 3600"/>
                      <a:gd name="T10" fmla="*/ 1400 w 2800"/>
                      <a:gd name="T11" fmla="*/ 133 h 3600"/>
                      <a:gd name="T12" fmla="*/ 2667 w 2800"/>
                      <a:gd name="T13" fmla="*/ 733 h 3600"/>
                      <a:gd name="T14" fmla="*/ 1400 w 2800"/>
                      <a:gd name="T15" fmla="*/ 1333 h 3600"/>
                      <a:gd name="T16" fmla="*/ 133 w 2800"/>
                      <a:gd name="T17" fmla="*/ 733 h 3600"/>
                      <a:gd name="T18" fmla="*/ 1400 w 2800"/>
                      <a:gd name="T19" fmla="*/ 133 h 3600"/>
                      <a:gd name="T20" fmla="*/ 532 w 2800"/>
                      <a:gd name="T21" fmla="*/ 411 h 3600"/>
                      <a:gd name="T22" fmla="*/ 266 w 2800"/>
                      <a:gd name="T23" fmla="*/ 767 h 3600"/>
                      <a:gd name="T24" fmla="*/ 300 w 2800"/>
                      <a:gd name="T25" fmla="*/ 733 h 3600"/>
                      <a:gd name="T26" fmla="*/ 1400 w 2800"/>
                      <a:gd name="T27" fmla="*/ 300 h 3600"/>
                      <a:gd name="T28" fmla="*/ 1401 w 2800"/>
                      <a:gd name="T29" fmla="*/ 233 h 3600"/>
                      <a:gd name="T30" fmla="*/ 133 w 2800"/>
                      <a:gd name="T31" fmla="*/ 1051 h 3600"/>
                      <a:gd name="T32" fmla="*/ 1400 w 2800"/>
                      <a:gd name="T33" fmla="*/ 1467 h 3600"/>
                      <a:gd name="T34" fmla="*/ 2667 w 2800"/>
                      <a:gd name="T35" fmla="*/ 1051 h 3600"/>
                      <a:gd name="T36" fmla="*/ 2313 w 2800"/>
                      <a:gd name="T37" fmla="*/ 1856 h 3600"/>
                      <a:gd name="T38" fmla="*/ 487 w 2800"/>
                      <a:gd name="T39" fmla="*/ 1856 h 3600"/>
                      <a:gd name="T40" fmla="*/ 133 w 2800"/>
                      <a:gd name="T41" fmla="*/ 1051 h 3600"/>
                      <a:gd name="T42" fmla="*/ 427 w 2800"/>
                      <a:gd name="T43" fmla="*/ 1975 h 3600"/>
                      <a:gd name="T44" fmla="*/ 2373 w 2800"/>
                      <a:gd name="T45" fmla="*/ 1975 h 3600"/>
                      <a:gd name="T46" fmla="*/ 2667 w 2800"/>
                      <a:gd name="T47" fmla="*/ 2156 h 3600"/>
                      <a:gd name="T48" fmla="*/ 1400 w 2800"/>
                      <a:gd name="T49" fmla="*/ 2756 h 3600"/>
                      <a:gd name="T50" fmla="*/ 133 w 2800"/>
                      <a:gd name="T51" fmla="*/ 2156 h 3600"/>
                      <a:gd name="T52" fmla="*/ 133 w 2800"/>
                      <a:gd name="T53" fmla="*/ 2473 h 3600"/>
                      <a:gd name="T54" fmla="*/ 1400 w 2800"/>
                      <a:gd name="T55" fmla="*/ 2889 h 3600"/>
                      <a:gd name="T56" fmla="*/ 2667 w 2800"/>
                      <a:gd name="T57" fmla="*/ 2473 h 3600"/>
                      <a:gd name="T58" fmla="*/ 2313 w 2800"/>
                      <a:gd name="T59" fmla="*/ 3278 h 3600"/>
                      <a:gd name="T60" fmla="*/ 487 w 2800"/>
                      <a:gd name="T61" fmla="*/ 3278 h 3600"/>
                      <a:gd name="T62" fmla="*/ 133 w 2800"/>
                      <a:gd name="T63" fmla="*/ 2473 h 3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800" h="3600">
                        <a:moveTo>
                          <a:pt x="1400" y="0"/>
                        </a:moveTo>
                        <a:cubicBezTo>
                          <a:pt x="1023" y="0"/>
                          <a:pt x="681" y="76"/>
                          <a:pt x="427" y="202"/>
                        </a:cubicBezTo>
                        <a:cubicBezTo>
                          <a:pt x="174" y="329"/>
                          <a:pt x="0" y="513"/>
                          <a:pt x="0" y="733"/>
                        </a:cubicBezTo>
                        <a:lnTo>
                          <a:pt x="0" y="2867"/>
                        </a:lnTo>
                        <a:cubicBezTo>
                          <a:pt x="0" y="3087"/>
                          <a:pt x="174" y="3271"/>
                          <a:pt x="427" y="3398"/>
                        </a:cubicBezTo>
                        <a:cubicBezTo>
                          <a:pt x="681" y="3524"/>
                          <a:pt x="1023" y="3600"/>
                          <a:pt x="1400" y="3600"/>
                        </a:cubicBezTo>
                        <a:cubicBezTo>
                          <a:pt x="1777" y="3600"/>
                          <a:pt x="2119" y="3524"/>
                          <a:pt x="2373" y="3398"/>
                        </a:cubicBezTo>
                        <a:cubicBezTo>
                          <a:pt x="2626" y="3271"/>
                          <a:pt x="2800" y="3087"/>
                          <a:pt x="2800" y="2867"/>
                        </a:cubicBezTo>
                        <a:lnTo>
                          <a:pt x="2800" y="733"/>
                        </a:lnTo>
                        <a:cubicBezTo>
                          <a:pt x="2800" y="513"/>
                          <a:pt x="2626" y="329"/>
                          <a:pt x="2373" y="202"/>
                        </a:cubicBezTo>
                        <a:cubicBezTo>
                          <a:pt x="2119" y="76"/>
                          <a:pt x="1777" y="0"/>
                          <a:pt x="1400" y="0"/>
                        </a:cubicBezTo>
                        <a:close/>
                        <a:moveTo>
                          <a:pt x="1400" y="133"/>
                        </a:moveTo>
                        <a:cubicBezTo>
                          <a:pt x="1759" y="133"/>
                          <a:pt x="2084" y="207"/>
                          <a:pt x="2313" y="322"/>
                        </a:cubicBezTo>
                        <a:cubicBezTo>
                          <a:pt x="2542" y="436"/>
                          <a:pt x="2667" y="585"/>
                          <a:pt x="2667" y="733"/>
                        </a:cubicBezTo>
                        <a:cubicBezTo>
                          <a:pt x="2667" y="881"/>
                          <a:pt x="2542" y="1031"/>
                          <a:pt x="2313" y="1145"/>
                        </a:cubicBezTo>
                        <a:cubicBezTo>
                          <a:pt x="2084" y="1260"/>
                          <a:pt x="1759" y="1333"/>
                          <a:pt x="1400" y="1333"/>
                        </a:cubicBezTo>
                        <a:cubicBezTo>
                          <a:pt x="1041" y="1333"/>
                          <a:pt x="716" y="1260"/>
                          <a:pt x="487" y="1145"/>
                        </a:cubicBezTo>
                        <a:cubicBezTo>
                          <a:pt x="258" y="1031"/>
                          <a:pt x="133" y="881"/>
                          <a:pt x="133" y="733"/>
                        </a:cubicBezTo>
                        <a:cubicBezTo>
                          <a:pt x="133" y="585"/>
                          <a:pt x="258" y="436"/>
                          <a:pt x="487" y="322"/>
                        </a:cubicBezTo>
                        <a:cubicBezTo>
                          <a:pt x="716" y="207"/>
                          <a:pt x="1041" y="133"/>
                          <a:pt x="1400" y="133"/>
                        </a:cubicBezTo>
                        <a:close/>
                        <a:moveTo>
                          <a:pt x="1400" y="233"/>
                        </a:moveTo>
                        <a:cubicBezTo>
                          <a:pt x="1054" y="233"/>
                          <a:pt x="743" y="306"/>
                          <a:pt x="532" y="411"/>
                        </a:cubicBezTo>
                        <a:cubicBezTo>
                          <a:pt x="321" y="517"/>
                          <a:pt x="233" y="637"/>
                          <a:pt x="233" y="733"/>
                        </a:cubicBezTo>
                        <a:cubicBezTo>
                          <a:pt x="233" y="752"/>
                          <a:pt x="248" y="767"/>
                          <a:pt x="266" y="767"/>
                        </a:cubicBezTo>
                        <a:cubicBezTo>
                          <a:pt x="285" y="767"/>
                          <a:pt x="300" y="753"/>
                          <a:pt x="300" y="734"/>
                        </a:cubicBezTo>
                        <a:lnTo>
                          <a:pt x="300" y="733"/>
                        </a:lnTo>
                        <a:cubicBezTo>
                          <a:pt x="300" y="683"/>
                          <a:pt x="363" y="570"/>
                          <a:pt x="562" y="471"/>
                        </a:cubicBezTo>
                        <a:cubicBezTo>
                          <a:pt x="760" y="372"/>
                          <a:pt x="1064" y="300"/>
                          <a:pt x="1400" y="300"/>
                        </a:cubicBezTo>
                        <a:cubicBezTo>
                          <a:pt x="1418" y="300"/>
                          <a:pt x="1434" y="286"/>
                          <a:pt x="1434" y="267"/>
                        </a:cubicBezTo>
                        <a:cubicBezTo>
                          <a:pt x="1434" y="249"/>
                          <a:pt x="1419" y="234"/>
                          <a:pt x="1401" y="233"/>
                        </a:cubicBezTo>
                        <a:lnTo>
                          <a:pt x="1400" y="233"/>
                        </a:lnTo>
                        <a:close/>
                        <a:moveTo>
                          <a:pt x="133" y="1051"/>
                        </a:moveTo>
                        <a:cubicBezTo>
                          <a:pt x="207" y="1133"/>
                          <a:pt x="309" y="1205"/>
                          <a:pt x="427" y="1264"/>
                        </a:cubicBezTo>
                        <a:cubicBezTo>
                          <a:pt x="681" y="1391"/>
                          <a:pt x="1023" y="1467"/>
                          <a:pt x="1400" y="1467"/>
                        </a:cubicBezTo>
                        <a:cubicBezTo>
                          <a:pt x="1777" y="1467"/>
                          <a:pt x="2119" y="1391"/>
                          <a:pt x="2373" y="1264"/>
                        </a:cubicBezTo>
                        <a:cubicBezTo>
                          <a:pt x="2491" y="1205"/>
                          <a:pt x="2593" y="1133"/>
                          <a:pt x="2667" y="1051"/>
                        </a:cubicBezTo>
                        <a:lnTo>
                          <a:pt x="2667" y="1444"/>
                        </a:lnTo>
                        <a:cubicBezTo>
                          <a:pt x="2667" y="1593"/>
                          <a:pt x="2542" y="1742"/>
                          <a:pt x="2313" y="1856"/>
                        </a:cubicBezTo>
                        <a:cubicBezTo>
                          <a:pt x="2084" y="1971"/>
                          <a:pt x="1759" y="2044"/>
                          <a:pt x="1400" y="2044"/>
                        </a:cubicBezTo>
                        <a:cubicBezTo>
                          <a:pt x="1041" y="2044"/>
                          <a:pt x="716" y="1971"/>
                          <a:pt x="487" y="1856"/>
                        </a:cubicBezTo>
                        <a:cubicBezTo>
                          <a:pt x="258" y="1742"/>
                          <a:pt x="133" y="1593"/>
                          <a:pt x="133" y="1444"/>
                        </a:cubicBezTo>
                        <a:lnTo>
                          <a:pt x="133" y="1051"/>
                        </a:lnTo>
                        <a:close/>
                        <a:moveTo>
                          <a:pt x="133" y="1762"/>
                        </a:moveTo>
                        <a:cubicBezTo>
                          <a:pt x="207" y="1844"/>
                          <a:pt x="309" y="1916"/>
                          <a:pt x="427" y="1975"/>
                        </a:cubicBezTo>
                        <a:cubicBezTo>
                          <a:pt x="681" y="2102"/>
                          <a:pt x="1023" y="2178"/>
                          <a:pt x="1400" y="2178"/>
                        </a:cubicBezTo>
                        <a:cubicBezTo>
                          <a:pt x="1777" y="2178"/>
                          <a:pt x="2119" y="2102"/>
                          <a:pt x="2373" y="1975"/>
                        </a:cubicBezTo>
                        <a:cubicBezTo>
                          <a:pt x="2491" y="1916"/>
                          <a:pt x="2593" y="1844"/>
                          <a:pt x="2667" y="1762"/>
                        </a:cubicBezTo>
                        <a:lnTo>
                          <a:pt x="2667" y="2156"/>
                        </a:lnTo>
                        <a:cubicBezTo>
                          <a:pt x="2667" y="2304"/>
                          <a:pt x="2542" y="2453"/>
                          <a:pt x="2313" y="2567"/>
                        </a:cubicBezTo>
                        <a:cubicBezTo>
                          <a:pt x="2084" y="2682"/>
                          <a:pt x="1759" y="2756"/>
                          <a:pt x="1400" y="2756"/>
                        </a:cubicBezTo>
                        <a:cubicBezTo>
                          <a:pt x="1041" y="2756"/>
                          <a:pt x="716" y="2682"/>
                          <a:pt x="487" y="2567"/>
                        </a:cubicBezTo>
                        <a:cubicBezTo>
                          <a:pt x="258" y="2453"/>
                          <a:pt x="133" y="2304"/>
                          <a:pt x="133" y="2156"/>
                        </a:cubicBezTo>
                        <a:lnTo>
                          <a:pt x="133" y="1762"/>
                        </a:lnTo>
                        <a:close/>
                        <a:moveTo>
                          <a:pt x="133" y="2473"/>
                        </a:moveTo>
                        <a:cubicBezTo>
                          <a:pt x="207" y="2555"/>
                          <a:pt x="309" y="2627"/>
                          <a:pt x="427" y="2687"/>
                        </a:cubicBezTo>
                        <a:cubicBezTo>
                          <a:pt x="681" y="2813"/>
                          <a:pt x="1023" y="2889"/>
                          <a:pt x="1400" y="2889"/>
                        </a:cubicBezTo>
                        <a:cubicBezTo>
                          <a:pt x="1777" y="2889"/>
                          <a:pt x="2119" y="2813"/>
                          <a:pt x="2373" y="2687"/>
                        </a:cubicBezTo>
                        <a:cubicBezTo>
                          <a:pt x="2491" y="2627"/>
                          <a:pt x="2593" y="2555"/>
                          <a:pt x="2667" y="2473"/>
                        </a:cubicBezTo>
                        <a:lnTo>
                          <a:pt x="2667" y="2867"/>
                        </a:lnTo>
                        <a:cubicBezTo>
                          <a:pt x="2667" y="3015"/>
                          <a:pt x="2542" y="3164"/>
                          <a:pt x="2313" y="3278"/>
                        </a:cubicBezTo>
                        <a:cubicBezTo>
                          <a:pt x="2084" y="3393"/>
                          <a:pt x="1759" y="3467"/>
                          <a:pt x="1400" y="3467"/>
                        </a:cubicBezTo>
                        <a:cubicBezTo>
                          <a:pt x="1041" y="3467"/>
                          <a:pt x="716" y="3393"/>
                          <a:pt x="487" y="3278"/>
                        </a:cubicBezTo>
                        <a:cubicBezTo>
                          <a:pt x="258" y="3164"/>
                          <a:pt x="133" y="3015"/>
                          <a:pt x="133" y="2867"/>
                        </a:cubicBezTo>
                        <a:lnTo>
                          <a:pt x="133" y="24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77" name="组合 76">
                  <a:extLst>
                    <a:ext uri="{FF2B5EF4-FFF2-40B4-BE49-F238E27FC236}">
                      <a16:creationId xmlns="" xmlns:a16="http://schemas.microsoft.com/office/drawing/2014/main" id="{6FCB2A84-095D-4143-9B5A-9A8A3F3FEB5F}"/>
                    </a:ext>
                  </a:extLst>
                </p:cNvPr>
                <p:cNvGrpSpPr/>
                <p:nvPr/>
              </p:nvGrpSpPr>
              <p:grpSpPr>
                <a:xfrm>
                  <a:off x="2976935" y="5303182"/>
                  <a:ext cx="876460" cy="659331"/>
                  <a:chOff x="302931" y="6797294"/>
                  <a:chExt cx="876460" cy="686911"/>
                </a:xfrm>
              </p:grpSpPr>
              <p:sp>
                <p:nvSpPr>
                  <p:cNvPr id="86" name="文本框 85">
                    <a:extLst>
                      <a:ext uri="{FF2B5EF4-FFF2-40B4-BE49-F238E27FC236}">
                        <a16:creationId xmlns="" xmlns:a16="http://schemas.microsoft.com/office/drawing/2014/main" id="{CBAD3920-6C04-400D-9508-79FF9737B8EA}"/>
                      </a:ext>
                    </a:extLst>
                  </p:cNvPr>
                  <p:cNvSpPr txBox="1"/>
                  <p:nvPr/>
                </p:nvSpPr>
                <p:spPr>
                  <a:xfrm>
                    <a:off x="302931" y="7163553"/>
                    <a:ext cx="876460" cy="32065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 algn="ctr"/>
                    <a:r>
                      <a:rPr lang="en-US" altLang="zh-CN" sz="1400" dirty="0" err="1">
                        <a:solidFill>
                          <a:schemeClr val="bg1"/>
                        </a:solidFill>
                      </a:rPr>
                      <a:t>mySQL</a:t>
                    </a:r>
                    <a:endParaRPr lang="zh-CN" altLang="en-US" sz="1400" dirty="0">
                      <a:solidFill>
                        <a:schemeClr val="bg1"/>
                      </a:solidFill>
                    </a:endParaRPr>
                  </a:p>
                </p:txBody>
              </p:sp>
              <p:sp>
                <p:nvSpPr>
                  <p:cNvPr id="87" name="new-database_76148">
                    <a:extLst>
                      <a:ext uri="{FF2B5EF4-FFF2-40B4-BE49-F238E27FC236}">
                        <a16:creationId xmlns="" xmlns:a16="http://schemas.microsoft.com/office/drawing/2014/main" id="{28017717-B430-4056-AB71-524793CF589A}"/>
                      </a:ext>
                    </a:extLst>
                  </p:cNvPr>
                  <p:cNvSpPr>
                    <a:spLocks noChangeAspect="1"/>
                  </p:cNvSpPr>
                  <p:nvPr/>
                </p:nvSpPr>
                <p:spPr bwMode="auto">
                  <a:xfrm>
                    <a:off x="591209" y="6797294"/>
                    <a:ext cx="297646" cy="382138"/>
                  </a:xfrm>
                  <a:custGeom>
                    <a:avLst/>
                    <a:gdLst>
                      <a:gd name="T0" fmla="*/ 427 w 2800"/>
                      <a:gd name="T1" fmla="*/ 202 h 3600"/>
                      <a:gd name="T2" fmla="*/ 0 w 2800"/>
                      <a:gd name="T3" fmla="*/ 2867 h 3600"/>
                      <a:gd name="T4" fmla="*/ 1400 w 2800"/>
                      <a:gd name="T5" fmla="*/ 3600 h 3600"/>
                      <a:gd name="T6" fmla="*/ 2800 w 2800"/>
                      <a:gd name="T7" fmla="*/ 2867 h 3600"/>
                      <a:gd name="T8" fmla="*/ 2373 w 2800"/>
                      <a:gd name="T9" fmla="*/ 202 h 3600"/>
                      <a:gd name="T10" fmla="*/ 1400 w 2800"/>
                      <a:gd name="T11" fmla="*/ 133 h 3600"/>
                      <a:gd name="T12" fmla="*/ 2667 w 2800"/>
                      <a:gd name="T13" fmla="*/ 733 h 3600"/>
                      <a:gd name="T14" fmla="*/ 1400 w 2800"/>
                      <a:gd name="T15" fmla="*/ 1333 h 3600"/>
                      <a:gd name="T16" fmla="*/ 133 w 2800"/>
                      <a:gd name="T17" fmla="*/ 733 h 3600"/>
                      <a:gd name="T18" fmla="*/ 1400 w 2800"/>
                      <a:gd name="T19" fmla="*/ 133 h 3600"/>
                      <a:gd name="T20" fmla="*/ 532 w 2800"/>
                      <a:gd name="T21" fmla="*/ 411 h 3600"/>
                      <a:gd name="T22" fmla="*/ 266 w 2800"/>
                      <a:gd name="T23" fmla="*/ 767 h 3600"/>
                      <a:gd name="T24" fmla="*/ 300 w 2800"/>
                      <a:gd name="T25" fmla="*/ 733 h 3600"/>
                      <a:gd name="T26" fmla="*/ 1400 w 2800"/>
                      <a:gd name="T27" fmla="*/ 300 h 3600"/>
                      <a:gd name="T28" fmla="*/ 1401 w 2800"/>
                      <a:gd name="T29" fmla="*/ 233 h 3600"/>
                      <a:gd name="T30" fmla="*/ 133 w 2800"/>
                      <a:gd name="T31" fmla="*/ 1051 h 3600"/>
                      <a:gd name="T32" fmla="*/ 1400 w 2800"/>
                      <a:gd name="T33" fmla="*/ 1467 h 3600"/>
                      <a:gd name="T34" fmla="*/ 2667 w 2800"/>
                      <a:gd name="T35" fmla="*/ 1051 h 3600"/>
                      <a:gd name="T36" fmla="*/ 2313 w 2800"/>
                      <a:gd name="T37" fmla="*/ 1856 h 3600"/>
                      <a:gd name="T38" fmla="*/ 487 w 2800"/>
                      <a:gd name="T39" fmla="*/ 1856 h 3600"/>
                      <a:gd name="T40" fmla="*/ 133 w 2800"/>
                      <a:gd name="T41" fmla="*/ 1051 h 3600"/>
                      <a:gd name="T42" fmla="*/ 427 w 2800"/>
                      <a:gd name="T43" fmla="*/ 1975 h 3600"/>
                      <a:gd name="T44" fmla="*/ 2373 w 2800"/>
                      <a:gd name="T45" fmla="*/ 1975 h 3600"/>
                      <a:gd name="T46" fmla="*/ 2667 w 2800"/>
                      <a:gd name="T47" fmla="*/ 2156 h 3600"/>
                      <a:gd name="T48" fmla="*/ 1400 w 2800"/>
                      <a:gd name="T49" fmla="*/ 2756 h 3600"/>
                      <a:gd name="T50" fmla="*/ 133 w 2800"/>
                      <a:gd name="T51" fmla="*/ 2156 h 3600"/>
                      <a:gd name="T52" fmla="*/ 133 w 2800"/>
                      <a:gd name="T53" fmla="*/ 2473 h 3600"/>
                      <a:gd name="T54" fmla="*/ 1400 w 2800"/>
                      <a:gd name="T55" fmla="*/ 2889 h 3600"/>
                      <a:gd name="T56" fmla="*/ 2667 w 2800"/>
                      <a:gd name="T57" fmla="*/ 2473 h 3600"/>
                      <a:gd name="T58" fmla="*/ 2313 w 2800"/>
                      <a:gd name="T59" fmla="*/ 3278 h 3600"/>
                      <a:gd name="T60" fmla="*/ 487 w 2800"/>
                      <a:gd name="T61" fmla="*/ 3278 h 3600"/>
                      <a:gd name="T62" fmla="*/ 133 w 2800"/>
                      <a:gd name="T63" fmla="*/ 2473 h 360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</a:cxnLst>
                    <a:rect l="0" t="0" r="r" b="b"/>
                    <a:pathLst>
                      <a:path w="2800" h="3600">
                        <a:moveTo>
                          <a:pt x="1400" y="0"/>
                        </a:moveTo>
                        <a:cubicBezTo>
                          <a:pt x="1023" y="0"/>
                          <a:pt x="681" y="76"/>
                          <a:pt x="427" y="202"/>
                        </a:cubicBezTo>
                        <a:cubicBezTo>
                          <a:pt x="174" y="329"/>
                          <a:pt x="0" y="513"/>
                          <a:pt x="0" y="733"/>
                        </a:cubicBezTo>
                        <a:lnTo>
                          <a:pt x="0" y="2867"/>
                        </a:lnTo>
                        <a:cubicBezTo>
                          <a:pt x="0" y="3087"/>
                          <a:pt x="174" y="3271"/>
                          <a:pt x="427" y="3398"/>
                        </a:cubicBezTo>
                        <a:cubicBezTo>
                          <a:pt x="681" y="3524"/>
                          <a:pt x="1023" y="3600"/>
                          <a:pt x="1400" y="3600"/>
                        </a:cubicBezTo>
                        <a:cubicBezTo>
                          <a:pt x="1777" y="3600"/>
                          <a:pt x="2119" y="3524"/>
                          <a:pt x="2373" y="3398"/>
                        </a:cubicBezTo>
                        <a:cubicBezTo>
                          <a:pt x="2626" y="3271"/>
                          <a:pt x="2800" y="3087"/>
                          <a:pt x="2800" y="2867"/>
                        </a:cubicBezTo>
                        <a:lnTo>
                          <a:pt x="2800" y="733"/>
                        </a:lnTo>
                        <a:cubicBezTo>
                          <a:pt x="2800" y="513"/>
                          <a:pt x="2626" y="329"/>
                          <a:pt x="2373" y="202"/>
                        </a:cubicBezTo>
                        <a:cubicBezTo>
                          <a:pt x="2119" y="76"/>
                          <a:pt x="1777" y="0"/>
                          <a:pt x="1400" y="0"/>
                        </a:cubicBezTo>
                        <a:close/>
                        <a:moveTo>
                          <a:pt x="1400" y="133"/>
                        </a:moveTo>
                        <a:cubicBezTo>
                          <a:pt x="1759" y="133"/>
                          <a:pt x="2084" y="207"/>
                          <a:pt x="2313" y="322"/>
                        </a:cubicBezTo>
                        <a:cubicBezTo>
                          <a:pt x="2542" y="436"/>
                          <a:pt x="2667" y="585"/>
                          <a:pt x="2667" y="733"/>
                        </a:cubicBezTo>
                        <a:cubicBezTo>
                          <a:pt x="2667" y="881"/>
                          <a:pt x="2542" y="1031"/>
                          <a:pt x="2313" y="1145"/>
                        </a:cubicBezTo>
                        <a:cubicBezTo>
                          <a:pt x="2084" y="1260"/>
                          <a:pt x="1759" y="1333"/>
                          <a:pt x="1400" y="1333"/>
                        </a:cubicBezTo>
                        <a:cubicBezTo>
                          <a:pt x="1041" y="1333"/>
                          <a:pt x="716" y="1260"/>
                          <a:pt x="487" y="1145"/>
                        </a:cubicBezTo>
                        <a:cubicBezTo>
                          <a:pt x="258" y="1031"/>
                          <a:pt x="133" y="881"/>
                          <a:pt x="133" y="733"/>
                        </a:cubicBezTo>
                        <a:cubicBezTo>
                          <a:pt x="133" y="585"/>
                          <a:pt x="258" y="436"/>
                          <a:pt x="487" y="322"/>
                        </a:cubicBezTo>
                        <a:cubicBezTo>
                          <a:pt x="716" y="207"/>
                          <a:pt x="1041" y="133"/>
                          <a:pt x="1400" y="133"/>
                        </a:cubicBezTo>
                        <a:close/>
                        <a:moveTo>
                          <a:pt x="1400" y="233"/>
                        </a:moveTo>
                        <a:cubicBezTo>
                          <a:pt x="1054" y="233"/>
                          <a:pt x="743" y="306"/>
                          <a:pt x="532" y="411"/>
                        </a:cubicBezTo>
                        <a:cubicBezTo>
                          <a:pt x="321" y="517"/>
                          <a:pt x="233" y="637"/>
                          <a:pt x="233" y="733"/>
                        </a:cubicBezTo>
                        <a:cubicBezTo>
                          <a:pt x="233" y="752"/>
                          <a:pt x="248" y="767"/>
                          <a:pt x="266" y="767"/>
                        </a:cubicBezTo>
                        <a:cubicBezTo>
                          <a:pt x="285" y="767"/>
                          <a:pt x="300" y="753"/>
                          <a:pt x="300" y="734"/>
                        </a:cubicBezTo>
                        <a:lnTo>
                          <a:pt x="300" y="733"/>
                        </a:lnTo>
                        <a:cubicBezTo>
                          <a:pt x="300" y="683"/>
                          <a:pt x="363" y="570"/>
                          <a:pt x="562" y="471"/>
                        </a:cubicBezTo>
                        <a:cubicBezTo>
                          <a:pt x="760" y="372"/>
                          <a:pt x="1064" y="300"/>
                          <a:pt x="1400" y="300"/>
                        </a:cubicBezTo>
                        <a:cubicBezTo>
                          <a:pt x="1418" y="300"/>
                          <a:pt x="1434" y="286"/>
                          <a:pt x="1434" y="267"/>
                        </a:cubicBezTo>
                        <a:cubicBezTo>
                          <a:pt x="1434" y="249"/>
                          <a:pt x="1419" y="234"/>
                          <a:pt x="1401" y="233"/>
                        </a:cubicBezTo>
                        <a:lnTo>
                          <a:pt x="1400" y="233"/>
                        </a:lnTo>
                        <a:close/>
                        <a:moveTo>
                          <a:pt x="133" y="1051"/>
                        </a:moveTo>
                        <a:cubicBezTo>
                          <a:pt x="207" y="1133"/>
                          <a:pt x="309" y="1205"/>
                          <a:pt x="427" y="1264"/>
                        </a:cubicBezTo>
                        <a:cubicBezTo>
                          <a:pt x="681" y="1391"/>
                          <a:pt x="1023" y="1467"/>
                          <a:pt x="1400" y="1467"/>
                        </a:cubicBezTo>
                        <a:cubicBezTo>
                          <a:pt x="1777" y="1467"/>
                          <a:pt x="2119" y="1391"/>
                          <a:pt x="2373" y="1264"/>
                        </a:cubicBezTo>
                        <a:cubicBezTo>
                          <a:pt x="2491" y="1205"/>
                          <a:pt x="2593" y="1133"/>
                          <a:pt x="2667" y="1051"/>
                        </a:cubicBezTo>
                        <a:lnTo>
                          <a:pt x="2667" y="1444"/>
                        </a:lnTo>
                        <a:cubicBezTo>
                          <a:pt x="2667" y="1593"/>
                          <a:pt x="2542" y="1742"/>
                          <a:pt x="2313" y="1856"/>
                        </a:cubicBezTo>
                        <a:cubicBezTo>
                          <a:pt x="2084" y="1971"/>
                          <a:pt x="1759" y="2044"/>
                          <a:pt x="1400" y="2044"/>
                        </a:cubicBezTo>
                        <a:cubicBezTo>
                          <a:pt x="1041" y="2044"/>
                          <a:pt x="716" y="1971"/>
                          <a:pt x="487" y="1856"/>
                        </a:cubicBezTo>
                        <a:cubicBezTo>
                          <a:pt x="258" y="1742"/>
                          <a:pt x="133" y="1593"/>
                          <a:pt x="133" y="1444"/>
                        </a:cubicBezTo>
                        <a:lnTo>
                          <a:pt x="133" y="1051"/>
                        </a:lnTo>
                        <a:close/>
                        <a:moveTo>
                          <a:pt x="133" y="1762"/>
                        </a:moveTo>
                        <a:cubicBezTo>
                          <a:pt x="207" y="1844"/>
                          <a:pt x="309" y="1916"/>
                          <a:pt x="427" y="1975"/>
                        </a:cubicBezTo>
                        <a:cubicBezTo>
                          <a:pt x="681" y="2102"/>
                          <a:pt x="1023" y="2178"/>
                          <a:pt x="1400" y="2178"/>
                        </a:cubicBezTo>
                        <a:cubicBezTo>
                          <a:pt x="1777" y="2178"/>
                          <a:pt x="2119" y="2102"/>
                          <a:pt x="2373" y="1975"/>
                        </a:cubicBezTo>
                        <a:cubicBezTo>
                          <a:pt x="2491" y="1916"/>
                          <a:pt x="2593" y="1844"/>
                          <a:pt x="2667" y="1762"/>
                        </a:cubicBezTo>
                        <a:lnTo>
                          <a:pt x="2667" y="2156"/>
                        </a:lnTo>
                        <a:cubicBezTo>
                          <a:pt x="2667" y="2304"/>
                          <a:pt x="2542" y="2453"/>
                          <a:pt x="2313" y="2567"/>
                        </a:cubicBezTo>
                        <a:cubicBezTo>
                          <a:pt x="2084" y="2682"/>
                          <a:pt x="1759" y="2756"/>
                          <a:pt x="1400" y="2756"/>
                        </a:cubicBezTo>
                        <a:cubicBezTo>
                          <a:pt x="1041" y="2756"/>
                          <a:pt x="716" y="2682"/>
                          <a:pt x="487" y="2567"/>
                        </a:cubicBezTo>
                        <a:cubicBezTo>
                          <a:pt x="258" y="2453"/>
                          <a:pt x="133" y="2304"/>
                          <a:pt x="133" y="2156"/>
                        </a:cubicBezTo>
                        <a:lnTo>
                          <a:pt x="133" y="1762"/>
                        </a:lnTo>
                        <a:close/>
                        <a:moveTo>
                          <a:pt x="133" y="2473"/>
                        </a:moveTo>
                        <a:cubicBezTo>
                          <a:pt x="207" y="2555"/>
                          <a:pt x="309" y="2627"/>
                          <a:pt x="427" y="2687"/>
                        </a:cubicBezTo>
                        <a:cubicBezTo>
                          <a:pt x="681" y="2813"/>
                          <a:pt x="1023" y="2889"/>
                          <a:pt x="1400" y="2889"/>
                        </a:cubicBezTo>
                        <a:cubicBezTo>
                          <a:pt x="1777" y="2889"/>
                          <a:pt x="2119" y="2813"/>
                          <a:pt x="2373" y="2687"/>
                        </a:cubicBezTo>
                        <a:cubicBezTo>
                          <a:pt x="2491" y="2627"/>
                          <a:pt x="2593" y="2555"/>
                          <a:pt x="2667" y="2473"/>
                        </a:cubicBezTo>
                        <a:lnTo>
                          <a:pt x="2667" y="2867"/>
                        </a:lnTo>
                        <a:cubicBezTo>
                          <a:pt x="2667" y="3015"/>
                          <a:pt x="2542" y="3164"/>
                          <a:pt x="2313" y="3278"/>
                        </a:cubicBezTo>
                        <a:cubicBezTo>
                          <a:pt x="2084" y="3393"/>
                          <a:pt x="1759" y="3467"/>
                          <a:pt x="1400" y="3467"/>
                        </a:cubicBezTo>
                        <a:cubicBezTo>
                          <a:pt x="1041" y="3467"/>
                          <a:pt x="716" y="3393"/>
                          <a:pt x="487" y="3278"/>
                        </a:cubicBezTo>
                        <a:cubicBezTo>
                          <a:pt x="258" y="3164"/>
                          <a:pt x="133" y="3015"/>
                          <a:pt x="133" y="2867"/>
                        </a:cubicBezTo>
                        <a:lnTo>
                          <a:pt x="133" y="2473"/>
                        </a:ln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</p:sp>
            </p:grpSp>
            <p:grpSp>
              <p:nvGrpSpPr>
                <p:cNvPr id="78" name="组合 77">
                  <a:extLst>
                    <a:ext uri="{FF2B5EF4-FFF2-40B4-BE49-F238E27FC236}">
                      <a16:creationId xmlns="" xmlns:a16="http://schemas.microsoft.com/office/drawing/2014/main" id="{DDC11774-71C2-46F9-BC21-96629D4A3490}"/>
                    </a:ext>
                  </a:extLst>
                </p:cNvPr>
                <p:cNvGrpSpPr/>
                <p:nvPr/>
              </p:nvGrpSpPr>
              <p:grpSpPr>
                <a:xfrm>
                  <a:off x="4671402" y="5266742"/>
                  <a:ext cx="1098680" cy="706583"/>
                  <a:chOff x="5617321" y="5176235"/>
                  <a:chExt cx="1098680" cy="706583"/>
                </a:xfrm>
              </p:grpSpPr>
              <p:sp>
                <p:nvSpPr>
                  <p:cNvPr id="84" name="文本框 57">
                    <a:extLst>
                      <a:ext uri="{FF2B5EF4-FFF2-40B4-BE49-F238E27FC236}">
                        <a16:creationId xmlns="" xmlns:a16="http://schemas.microsoft.com/office/drawing/2014/main" id="{F4E7CFAA-3F53-44A7-8A63-61A45CBE9E48}"/>
                      </a:ext>
                    </a:extLst>
                  </p:cNvPr>
                  <p:cNvSpPr txBox="1"/>
                  <p:nvPr/>
                </p:nvSpPr>
                <p:spPr>
                  <a:xfrm>
                    <a:off x="5617321" y="5575041"/>
                    <a:ext cx="1098680" cy="307777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hadoop</a:t>
                    </a:r>
                    <a:endParaRPr lang="zh-CN" altLang="en-US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  <p:pic>
                <p:nvPicPr>
                  <p:cNvPr id="85" name="Picture 5" descr="C:\Users\Mars\Downloads\数据文件.png">
                    <a:extLst>
                      <a:ext uri="{FF2B5EF4-FFF2-40B4-BE49-F238E27FC236}">
                        <a16:creationId xmlns="" xmlns:a16="http://schemas.microsoft.com/office/drawing/2014/main" id="{523678E7-275A-41B3-A6D0-E14A21E5F01A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2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5822350" y="5176235"/>
                    <a:ext cx="407626" cy="4076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</p:grpSp>
            <p:grpSp>
              <p:nvGrpSpPr>
                <p:cNvPr id="79" name="组合 78">
                  <a:extLst>
                    <a:ext uri="{FF2B5EF4-FFF2-40B4-BE49-F238E27FC236}">
                      <a16:creationId xmlns="" xmlns:a16="http://schemas.microsoft.com/office/drawing/2014/main" id="{35D017D4-4ADE-4F76-8991-E12F3659993B}"/>
                    </a:ext>
                  </a:extLst>
                </p:cNvPr>
                <p:cNvGrpSpPr/>
                <p:nvPr/>
              </p:nvGrpSpPr>
              <p:grpSpPr>
                <a:xfrm>
                  <a:off x="5449436" y="5288542"/>
                  <a:ext cx="1200602" cy="688695"/>
                  <a:chOff x="6651306" y="5240210"/>
                  <a:chExt cx="1200602" cy="688695"/>
                </a:xfrm>
              </p:grpSpPr>
              <p:pic>
                <p:nvPicPr>
                  <p:cNvPr id="82" name="Picture 3" descr="C:\Users\Mars\Downloads\hdfs.png">
                    <a:extLst>
                      <a:ext uri="{FF2B5EF4-FFF2-40B4-BE49-F238E27FC236}">
                        <a16:creationId xmlns="" xmlns:a16="http://schemas.microsoft.com/office/drawing/2014/main" id="{7F9082F0-DF68-4C34-AD69-CF67E4BB342D}"/>
                      </a:ext>
                    </a:extLst>
                  </p:cNvPr>
                  <p:cNvPicPr>
                    <a:picLocks noChangeAspect="1" noChangeArrowheads="1"/>
                  </p:cNvPicPr>
                  <p:nvPr/>
                </p:nvPicPr>
                <p:blipFill>
                  <a:blip r:embed="rId3" cstate="email">
                    <a:extLst>
                      <a:ext uri="{28A0092B-C50C-407E-A947-70E740481C1C}">
                        <a14:useLocalDpi xmlns:a14="http://schemas.microsoft.com/office/drawing/2010/main"/>
                      </a:ext>
                    </a:extLst>
                  </a:blip>
                  <a:srcRect/>
                  <a:stretch>
                    <a:fillRect/>
                  </a:stretch>
                </p:blipFill>
                <p:spPr bwMode="auto">
                  <a:xfrm>
                    <a:off x="7001765" y="5240210"/>
                    <a:ext cx="407626" cy="407626"/>
                  </a:xfrm>
                  <a:prstGeom prst="rect">
                    <a:avLst/>
                  </a:prstGeom>
                  <a:noFill/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</a:extLst>
                </p:spPr>
              </p:pic>
              <p:sp>
                <p:nvSpPr>
                  <p:cNvPr id="83" name="文本框 57">
                    <a:extLst>
                      <a:ext uri="{FF2B5EF4-FFF2-40B4-BE49-F238E27FC236}">
                        <a16:creationId xmlns="" xmlns:a16="http://schemas.microsoft.com/office/drawing/2014/main" id="{6E6D4A60-0385-47EE-8DF9-9B67CB0577C3}"/>
                      </a:ext>
                    </a:extLst>
                  </p:cNvPr>
                  <p:cNvSpPr txBox="1"/>
                  <p:nvPr/>
                </p:nvSpPr>
                <p:spPr>
                  <a:xfrm>
                    <a:off x="6651306" y="5618222"/>
                    <a:ext cx="1200602" cy="310683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altLang="zh-CN" sz="1400" dirty="0">
                        <a:solidFill>
                          <a:schemeClr val="bg1"/>
                        </a:solidFill>
                        <a:ea typeface="微软雅黑" panose="020B0503020204020204" pitchFamily="34" charset="-122"/>
                        <a:cs typeface="Arial" panose="020B0604020202020204" pitchFamily="34" charset="0"/>
                      </a:rPr>
                      <a:t>Web Service</a:t>
                    </a:r>
                    <a:endParaRPr lang="zh-CN" altLang="en-US" sz="1400" dirty="0">
                      <a:solidFill>
                        <a:schemeClr val="bg1"/>
                      </a:solidFill>
                      <a:ea typeface="微软雅黑" panose="020B0503020204020204" pitchFamily="34" charset="-122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0" name="txt-file-symbol_28878">
                  <a:extLst>
                    <a:ext uri="{FF2B5EF4-FFF2-40B4-BE49-F238E27FC236}">
                      <a16:creationId xmlns="" xmlns:a16="http://schemas.microsoft.com/office/drawing/2014/main" id="{C19BF206-DD63-437D-9C64-2211C4530360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4242426" y="5312026"/>
                  <a:ext cx="339709" cy="383023"/>
                </a:xfrm>
                <a:custGeom>
                  <a:avLst/>
                  <a:gdLst>
                    <a:gd name="T0" fmla="*/ 5889 w 6474"/>
                    <a:gd name="T1" fmla="*/ 2615 h 7311"/>
                    <a:gd name="T2" fmla="*/ 5888 w 6474"/>
                    <a:gd name="T3" fmla="*/ 1752 h 7311"/>
                    <a:gd name="T4" fmla="*/ 4444 w 6474"/>
                    <a:gd name="T5" fmla="*/ 49 h 7311"/>
                    <a:gd name="T6" fmla="*/ 4414 w 6474"/>
                    <a:gd name="T7" fmla="*/ 24 h 7311"/>
                    <a:gd name="T8" fmla="*/ 4377 w 6474"/>
                    <a:gd name="T9" fmla="*/ 7 h 7311"/>
                    <a:gd name="T10" fmla="*/ 4336 w 6474"/>
                    <a:gd name="T11" fmla="*/ 0 h 7311"/>
                    <a:gd name="T12" fmla="*/ 585 w 6474"/>
                    <a:gd name="T13" fmla="*/ 287 h 7311"/>
                    <a:gd name="T14" fmla="*/ 410 w 6474"/>
                    <a:gd name="T15" fmla="*/ 2615 h 7311"/>
                    <a:gd name="T16" fmla="*/ 0 w 6474"/>
                    <a:gd name="T17" fmla="*/ 5155 h 7311"/>
                    <a:gd name="T18" fmla="*/ 585 w 6474"/>
                    <a:gd name="T19" fmla="*/ 5565 h 7311"/>
                    <a:gd name="T20" fmla="*/ 872 w 6474"/>
                    <a:gd name="T21" fmla="*/ 7311 h 7311"/>
                    <a:gd name="T22" fmla="*/ 5889 w 6474"/>
                    <a:gd name="T23" fmla="*/ 7024 h 7311"/>
                    <a:gd name="T24" fmla="*/ 6065 w 6474"/>
                    <a:gd name="T25" fmla="*/ 5565 h 7311"/>
                    <a:gd name="T26" fmla="*/ 6474 w 6474"/>
                    <a:gd name="T27" fmla="*/ 3025 h 7311"/>
                    <a:gd name="T28" fmla="*/ 872 w 6474"/>
                    <a:gd name="T29" fmla="*/ 287 h 7311"/>
                    <a:gd name="T30" fmla="*/ 4193 w 6474"/>
                    <a:gd name="T31" fmla="*/ 1753 h 7311"/>
                    <a:gd name="T32" fmla="*/ 5602 w 6474"/>
                    <a:gd name="T33" fmla="*/ 1897 h 7311"/>
                    <a:gd name="T34" fmla="*/ 872 w 6474"/>
                    <a:gd name="T35" fmla="*/ 2615 h 7311"/>
                    <a:gd name="T36" fmla="*/ 2286 w 6474"/>
                    <a:gd name="T37" fmla="*/ 3001 h 7311"/>
                    <a:gd name="T38" fmla="*/ 3029 w 6474"/>
                    <a:gd name="T39" fmla="*/ 3391 h 7311"/>
                    <a:gd name="T40" fmla="*/ 3198 w 6474"/>
                    <a:gd name="T41" fmla="*/ 3747 h 7311"/>
                    <a:gd name="T42" fmla="*/ 3525 w 6474"/>
                    <a:gd name="T43" fmla="*/ 3001 h 7311"/>
                    <a:gd name="T44" fmla="*/ 3474 w 6474"/>
                    <a:gd name="T45" fmla="*/ 4045 h 7311"/>
                    <a:gd name="T46" fmla="*/ 3550 w 6474"/>
                    <a:gd name="T47" fmla="*/ 5141 h 7311"/>
                    <a:gd name="T48" fmla="*/ 3166 w 6474"/>
                    <a:gd name="T49" fmla="*/ 4369 h 7311"/>
                    <a:gd name="T50" fmla="*/ 2994 w 6474"/>
                    <a:gd name="T51" fmla="*/ 4754 h 7311"/>
                    <a:gd name="T52" fmla="*/ 2264 w 6474"/>
                    <a:gd name="T53" fmla="*/ 5141 h 7311"/>
                    <a:gd name="T54" fmla="*/ 2286 w 6474"/>
                    <a:gd name="T55" fmla="*/ 3001 h 7311"/>
                    <a:gd name="T56" fmla="*/ 463 w 6474"/>
                    <a:gd name="T57" fmla="*/ 3001 h 7311"/>
                    <a:gd name="T58" fmla="*/ 2108 w 6474"/>
                    <a:gd name="T59" fmla="*/ 3407 h 7311"/>
                    <a:gd name="T60" fmla="*/ 1524 w 6474"/>
                    <a:gd name="T61" fmla="*/ 5141 h 7311"/>
                    <a:gd name="T62" fmla="*/ 1038 w 6474"/>
                    <a:gd name="T63" fmla="*/ 3407 h 7311"/>
                    <a:gd name="T64" fmla="*/ 5602 w 6474"/>
                    <a:gd name="T65" fmla="*/ 6946 h 7311"/>
                    <a:gd name="T66" fmla="*/ 872 w 6474"/>
                    <a:gd name="T67" fmla="*/ 5565 h 7311"/>
                    <a:gd name="T68" fmla="*/ 5602 w 6474"/>
                    <a:gd name="T69" fmla="*/ 6946 h 7311"/>
                    <a:gd name="T70" fmla="*/ 5288 w 6474"/>
                    <a:gd name="T71" fmla="*/ 3407 h 7311"/>
                    <a:gd name="T72" fmla="*/ 4802 w 6474"/>
                    <a:gd name="T73" fmla="*/ 5141 h 7311"/>
                    <a:gd name="T74" fmla="*/ 4227 w 6474"/>
                    <a:gd name="T75" fmla="*/ 3407 h 7311"/>
                    <a:gd name="T76" fmla="*/ 5872 w 6474"/>
                    <a:gd name="T77" fmla="*/ 3001 h 7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6474" h="7311">
                      <a:moveTo>
                        <a:pt x="6065" y="2615"/>
                      </a:moveTo>
                      <a:lnTo>
                        <a:pt x="5889" y="2615"/>
                      </a:lnTo>
                      <a:lnTo>
                        <a:pt x="5889" y="1768"/>
                      </a:lnTo>
                      <a:cubicBezTo>
                        <a:pt x="5889" y="1763"/>
                        <a:pt x="5888" y="1757"/>
                        <a:pt x="5888" y="1752"/>
                      </a:cubicBezTo>
                      <a:cubicBezTo>
                        <a:pt x="5887" y="1718"/>
                        <a:pt x="5877" y="1685"/>
                        <a:pt x="5854" y="1659"/>
                      </a:cubicBezTo>
                      <a:lnTo>
                        <a:pt x="4444" y="49"/>
                      </a:lnTo>
                      <a:cubicBezTo>
                        <a:pt x="4444" y="49"/>
                        <a:pt x="4443" y="48"/>
                        <a:pt x="4443" y="48"/>
                      </a:cubicBezTo>
                      <a:cubicBezTo>
                        <a:pt x="4435" y="39"/>
                        <a:pt x="4425" y="31"/>
                        <a:pt x="4414" y="24"/>
                      </a:cubicBezTo>
                      <a:cubicBezTo>
                        <a:pt x="4411" y="22"/>
                        <a:pt x="4408" y="20"/>
                        <a:pt x="4405" y="19"/>
                      </a:cubicBezTo>
                      <a:cubicBezTo>
                        <a:pt x="4396" y="14"/>
                        <a:pt x="4387" y="10"/>
                        <a:pt x="4377" y="7"/>
                      </a:cubicBezTo>
                      <a:cubicBezTo>
                        <a:pt x="4374" y="6"/>
                        <a:pt x="4372" y="5"/>
                        <a:pt x="4369" y="4"/>
                      </a:cubicBezTo>
                      <a:cubicBezTo>
                        <a:pt x="4358" y="2"/>
                        <a:pt x="4347" y="0"/>
                        <a:pt x="4336" y="0"/>
                      </a:cubicBezTo>
                      <a:lnTo>
                        <a:pt x="872" y="0"/>
                      </a:lnTo>
                      <a:cubicBezTo>
                        <a:pt x="714" y="0"/>
                        <a:pt x="585" y="129"/>
                        <a:pt x="585" y="287"/>
                      </a:cubicBezTo>
                      <a:lnTo>
                        <a:pt x="585" y="2615"/>
                      </a:lnTo>
                      <a:lnTo>
                        <a:pt x="410" y="2615"/>
                      </a:lnTo>
                      <a:cubicBezTo>
                        <a:pt x="184" y="2615"/>
                        <a:pt x="0" y="2798"/>
                        <a:pt x="0" y="3025"/>
                      </a:cubicBezTo>
                      <a:lnTo>
                        <a:pt x="0" y="5155"/>
                      </a:lnTo>
                      <a:cubicBezTo>
                        <a:pt x="0" y="5382"/>
                        <a:pt x="184" y="5565"/>
                        <a:pt x="410" y="5565"/>
                      </a:cubicBezTo>
                      <a:lnTo>
                        <a:pt x="585" y="5565"/>
                      </a:lnTo>
                      <a:lnTo>
                        <a:pt x="585" y="7024"/>
                      </a:lnTo>
                      <a:cubicBezTo>
                        <a:pt x="585" y="7182"/>
                        <a:pt x="714" y="7311"/>
                        <a:pt x="872" y="7311"/>
                      </a:cubicBezTo>
                      <a:lnTo>
                        <a:pt x="5602" y="7311"/>
                      </a:lnTo>
                      <a:cubicBezTo>
                        <a:pt x="5760" y="7311"/>
                        <a:pt x="5889" y="7182"/>
                        <a:pt x="5889" y="7024"/>
                      </a:cubicBezTo>
                      <a:lnTo>
                        <a:pt x="5889" y="5565"/>
                      </a:lnTo>
                      <a:lnTo>
                        <a:pt x="6065" y="5565"/>
                      </a:lnTo>
                      <a:cubicBezTo>
                        <a:pt x="6291" y="5565"/>
                        <a:pt x="6474" y="5382"/>
                        <a:pt x="6474" y="5155"/>
                      </a:cubicBezTo>
                      <a:lnTo>
                        <a:pt x="6474" y="3025"/>
                      </a:lnTo>
                      <a:cubicBezTo>
                        <a:pt x="6474" y="2798"/>
                        <a:pt x="6291" y="2615"/>
                        <a:pt x="6065" y="2615"/>
                      </a:cubicBezTo>
                      <a:close/>
                      <a:moveTo>
                        <a:pt x="872" y="287"/>
                      </a:moveTo>
                      <a:lnTo>
                        <a:pt x="4193" y="287"/>
                      </a:lnTo>
                      <a:lnTo>
                        <a:pt x="4193" y="1753"/>
                      </a:lnTo>
                      <a:cubicBezTo>
                        <a:pt x="4193" y="1833"/>
                        <a:pt x="4257" y="1897"/>
                        <a:pt x="4336" y="1897"/>
                      </a:cubicBezTo>
                      <a:lnTo>
                        <a:pt x="5602" y="1897"/>
                      </a:lnTo>
                      <a:lnTo>
                        <a:pt x="5602" y="2615"/>
                      </a:lnTo>
                      <a:lnTo>
                        <a:pt x="872" y="2615"/>
                      </a:lnTo>
                      <a:lnTo>
                        <a:pt x="872" y="287"/>
                      </a:lnTo>
                      <a:close/>
                      <a:moveTo>
                        <a:pt x="2286" y="3001"/>
                      </a:moveTo>
                      <a:lnTo>
                        <a:pt x="2842" y="3001"/>
                      </a:lnTo>
                      <a:lnTo>
                        <a:pt x="3029" y="3391"/>
                      </a:lnTo>
                      <a:cubicBezTo>
                        <a:pt x="3093" y="3521"/>
                        <a:pt x="3141" y="3626"/>
                        <a:pt x="3191" y="3747"/>
                      </a:cubicBezTo>
                      <a:lnTo>
                        <a:pt x="3198" y="3747"/>
                      </a:lnTo>
                      <a:cubicBezTo>
                        <a:pt x="3248" y="3610"/>
                        <a:pt x="3290" y="3515"/>
                        <a:pt x="3344" y="3391"/>
                      </a:cubicBezTo>
                      <a:lnTo>
                        <a:pt x="3525" y="3001"/>
                      </a:lnTo>
                      <a:lnTo>
                        <a:pt x="4078" y="3001"/>
                      </a:lnTo>
                      <a:lnTo>
                        <a:pt x="3474" y="4045"/>
                      </a:lnTo>
                      <a:lnTo>
                        <a:pt x="4109" y="5141"/>
                      </a:lnTo>
                      <a:lnTo>
                        <a:pt x="3550" y="5141"/>
                      </a:lnTo>
                      <a:lnTo>
                        <a:pt x="3357" y="4754"/>
                      </a:lnTo>
                      <a:cubicBezTo>
                        <a:pt x="3277" y="4604"/>
                        <a:pt x="3226" y="4493"/>
                        <a:pt x="3166" y="4369"/>
                      </a:cubicBezTo>
                      <a:lnTo>
                        <a:pt x="3160" y="4369"/>
                      </a:lnTo>
                      <a:cubicBezTo>
                        <a:pt x="3115" y="4493"/>
                        <a:pt x="3061" y="4604"/>
                        <a:pt x="2994" y="4754"/>
                      </a:cubicBezTo>
                      <a:lnTo>
                        <a:pt x="2817" y="5141"/>
                      </a:lnTo>
                      <a:lnTo>
                        <a:pt x="2264" y="5141"/>
                      </a:lnTo>
                      <a:lnTo>
                        <a:pt x="2883" y="4058"/>
                      </a:lnTo>
                      <a:lnTo>
                        <a:pt x="2286" y="3001"/>
                      </a:lnTo>
                      <a:close/>
                      <a:moveTo>
                        <a:pt x="463" y="3407"/>
                      </a:moveTo>
                      <a:lnTo>
                        <a:pt x="463" y="3001"/>
                      </a:lnTo>
                      <a:lnTo>
                        <a:pt x="2108" y="3001"/>
                      </a:lnTo>
                      <a:lnTo>
                        <a:pt x="2108" y="3407"/>
                      </a:lnTo>
                      <a:lnTo>
                        <a:pt x="1524" y="3407"/>
                      </a:lnTo>
                      <a:lnTo>
                        <a:pt x="1524" y="5141"/>
                      </a:lnTo>
                      <a:lnTo>
                        <a:pt x="1038" y="5141"/>
                      </a:lnTo>
                      <a:lnTo>
                        <a:pt x="1038" y="3407"/>
                      </a:lnTo>
                      <a:lnTo>
                        <a:pt x="463" y="3407"/>
                      </a:lnTo>
                      <a:close/>
                      <a:moveTo>
                        <a:pt x="5602" y="6946"/>
                      </a:moveTo>
                      <a:lnTo>
                        <a:pt x="872" y="6946"/>
                      </a:lnTo>
                      <a:lnTo>
                        <a:pt x="872" y="5565"/>
                      </a:lnTo>
                      <a:lnTo>
                        <a:pt x="5602" y="5565"/>
                      </a:lnTo>
                      <a:lnTo>
                        <a:pt x="5602" y="6946"/>
                      </a:lnTo>
                      <a:close/>
                      <a:moveTo>
                        <a:pt x="5872" y="3407"/>
                      </a:moveTo>
                      <a:lnTo>
                        <a:pt x="5288" y="3407"/>
                      </a:lnTo>
                      <a:lnTo>
                        <a:pt x="5288" y="5141"/>
                      </a:lnTo>
                      <a:lnTo>
                        <a:pt x="4802" y="5141"/>
                      </a:lnTo>
                      <a:lnTo>
                        <a:pt x="4802" y="3407"/>
                      </a:lnTo>
                      <a:lnTo>
                        <a:pt x="4227" y="3407"/>
                      </a:lnTo>
                      <a:lnTo>
                        <a:pt x="4227" y="3001"/>
                      </a:lnTo>
                      <a:lnTo>
                        <a:pt x="5872" y="3001"/>
                      </a:lnTo>
                      <a:lnTo>
                        <a:pt x="5872" y="34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  <p:sp>
              <p:nvSpPr>
                <p:cNvPr id="81" name="xlsx-file-format-extension_28841">
                  <a:extLst>
                    <a:ext uri="{FF2B5EF4-FFF2-40B4-BE49-F238E27FC236}">
                      <a16:creationId xmlns="" xmlns:a16="http://schemas.microsoft.com/office/drawing/2014/main" id="{249FDDA7-293F-44DC-AF94-EAA46016D2F2}"/>
                    </a:ext>
                  </a:extLst>
                </p:cNvPr>
                <p:cNvSpPr>
                  <a:spLocks noChangeAspect="1"/>
                </p:cNvSpPr>
                <p:nvPr/>
              </p:nvSpPr>
              <p:spPr bwMode="auto">
                <a:xfrm>
                  <a:off x="3797111" y="5311018"/>
                  <a:ext cx="341594" cy="385150"/>
                </a:xfrm>
                <a:custGeom>
                  <a:avLst/>
                  <a:gdLst>
                    <a:gd name="T0" fmla="*/ 5889 w 6474"/>
                    <a:gd name="T1" fmla="*/ 2615 h 7311"/>
                    <a:gd name="T2" fmla="*/ 5888 w 6474"/>
                    <a:gd name="T3" fmla="*/ 1752 h 7311"/>
                    <a:gd name="T4" fmla="*/ 4444 w 6474"/>
                    <a:gd name="T5" fmla="*/ 49 h 7311"/>
                    <a:gd name="T6" fmla="*/ 4414 w 6474"/>
                    <a:gd name="T7" fmla="*/ 24 h 7311"/>
                    <a:gd name="T8" fmla="*/ 4377 w 6474"/>
                    <a:gd name="T9" fmla="*/ 7 h 7311"/>
                    <a:gd name="T10" fmla="*/ 4336 w 6474"/>
                    <a:gd name="T11" fmla="*/ 0 h 7311"/>
                    <a:gd name="T12" fmla="*/ 585 w 6474"/>
                    <a:gd name="T13" fmla="*/ 287 h 7311"/>
                    <a:gd name="T14" fmla="*/ 410 w 6474"/>
                    <a:gd name="T15" fmla="*/ 2615 h 7311"/>
                    <a:gd name="T16" fmla="*/ 0 w 6474"/>
                    <a:gd name="T17" fmla="*/ 5155 h 7311"/>
                    <a:gd name="T18" fmla="*/ 585 w 6474"/>
                    <a:gd name="T19" fmla="*/ 5565 h 7311"/>
                    <a:gd name="T20" fmla="*/ 872 w 6474"/>
                    <a:gd name="T21" fmla="*/ 7311 h 7311"/>
                    <a:gd name="T22" fmla="*/ 5889 w 6474"/>
                    <a:gd name="T23" fmla="*/ 7024 h 7311"/>
                    <a:gd name="T24" fmla="*/ 6065 w 6474"/>
                    <a:gd name="T25" fmla="*/ 5565 h 7311"/>
                    <a:gd name="T26" fmla="*/ 6474 w 6474"/>
                    <a:gd name="T27" fmla="*/ 3025 h 7311"/>
                    <a:gd name="T28" fmla="*/ 872 w 6474"/>
                    <a:gd name="T29" fmla="*/ 287 h 7311"/>
                    <a:gd name="T30" fmla="*/ 4193 w 6474"/>
                    <a:gd name="T31" fmla="*/ 1753 h 7311"/>
                    <a:gd name="T32" fmla="*/ 5602 w 6474"/>
                    <a:gd name="T33" fmla="*/ 1897 h 7311"/>
                    <a:gd name="T34" fmla="*/ 872 w 6474"/>
                    <a:gd name="T35" fmla="*/ 2615 h 7311"/>
                    <a:gd name="T36" fmla="*/ 3776 w 6474"/>
                    <a:gd name="T37" fmla="*/ 4195 h 7311"/>
                    <a:gd name="T38" fmla="*/ 3952 w 6474"/>
                    <a:gd name="T39" fmla="*/ 3184 h 7311"/>
                    <a:gd name="T40" fmla="*/ 4300 w 6474"/>
                    <a:gd name="T41" fmla="*/ 3579 h 7311"/>
                    <a:gd name="T42" fmla="*/ 3698 w 6474"/>
                    <a:gd name="T43" fmla="*/ 3662 h 7311"/>
                    <a:gd name="T44" fmla="*/ 4453 w 6474"/>
                    <a:gd name="T45" fmla="*/ 4407 h 7311"/>
                    <a:gd name="T46" fmla="*/ 3288 w 6474"/>
                    <a:gd name="T47" fmla="*/ 4829 h 7311"/>
                    <a:gd name="T48" fmla="*/ 3791 w 6474"/>
                    <a:gd name="T49" fmla="*/ 4618 h 7311"/>
                    <a:gd name="T50" fmla="*/ 3776 w 6474"/>
                    <a:gd name="T51" fmla="*/ 4195 h 7311"/>
                    <a:gd name="T52" fmla="*/ 3128 w 6474"/>
                    <a:gd name="T53" fmla="*/ 4907 h 7311"/>
                    <a:gd name="T54" fmla="*/ 2068 w 6474"/>
                    <a:gd name="T55" fmla="*/ 3212 h 7311"/>
                    <a:gd name="T56" fmla="*/ 2453 w 6474"/>
                    <a:gd name="T57" fmla="*/ 4585 h 7311"/>
                    <a:gd name="T58" fmla="*/ 838 w 6474"/>
                    <a:gd name="T59" fmla="*/ 4907 h 7311"/>
                    <a:gd name="T60" fmla="*/ 891 w 6474"/>
                    <a:gd name="T61" fmla="*/ 4049 h 7311"/>
                    <a:gd name="T62" fmla="*/ 859 w 6474"/>
                    <a:gd name="T63" fmla="*/ 3212 h 7311"/>
                    <a:gd name="T64" fmla="*/ 1135 w 6474"/>
                    <a:gd name="T65" fmla="*/ 3803 h 7311"/>
                    <a:gd name="T66" fmla="*/ 1256 w 6474"/>
                    <a:gd name="T67" fmla="*/ 3521 h 7311"/>
                    <a:gd name="T68" fmla="*/ 1837 w 6474"/>
                    <a:gd name="T69" fmla="*/ 3212 h 7311"/>
                    <a:gd name="T70" fmla="*/ 1862 w 6474"/>
                    <a:gd name="T71" fmla="*/ 4907 h 7311"/>
                    <a:gd name="T72" fmla="*/ 1266 w 6474"/>
                    <a:gd name="T73" fmla="*/ 4600 h 7311"/>
                    <a:gd name="T74" fmla="*/ 1110 w 6474"/>
                    <a:gd name="T75" fmla="*/ 4296 h 7311"/>
                    <a:gd name="T76" fmla="*/ 838 w 6474"/>
                    <a:gd name="T77" fmla="*/ 4907 h 7311"/>
                    <a:gd name="T78" fmla="*/ 872 w 6474"/>
                    <a:gd name="T79" fmla="*/ 6946 h 7311"/>
                    <a:gd name="T80" fmla="*/ 5602 w 6474"/>
                    <a:gd name="T81" fmla="*/ 5565 h 7311"/>
                    <a:gd name="T82" fmla="*/ 5605 w 6474"/>
                    <a:gd name="T83" fmla="*/ 4907 h 7311"/>
                    <a:gd name="T84" fmla="*/ 5301 w 6474"/>
                    <a:gd name="T85" fmla="*/ 4296 h 7311"/>
                    <a:gd name="T86" fmla="*/ 5165 w 6474"/>
                    <a:gd name="T87" fmla="*/ 4600 h 7311"/>
                    <a:gd name="T88" fmla="*/ 4586 w 6474"/>
                    <a:gd name="T89" fmla="*/ 4907 h 7311"/>
                    <a:gd name="T90" fmla="*/ 4604 w 6474"/>
                    <a:gd name="T91" fmla="*/ 3212 h 7311"/>
                    <a:gd name="T92" fmla="*/ 5193 w 6474"/>
                    <a:gd name="T93" fmla="*/ 3521 h 7311"/>
                    <a:gd name="T94" fmla="*/ 5326 w 6474"/>
                    <a:gd name="T95" fmla="*/ 3803 h 7311"/>
                    <a:gd name="T96" fmla="*/ 5585 w 6474"/>
                    <a:gd name="T97" fmla="*/ 3212 h 7311"/>
                    <a:gd name="T98" fmla="*/ 5545 w 6474"/>
                    <a:gd name="T99" fmla="*/ 4039 h 7311"/>
                    <a:gd name="T100" fmla="*/ 5605 w 6474"/>
                    <a:gd name="T101" fmla="*/ 4907 h 731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</a:cxnLst>
                  <a:rect l="0" t="0" r="r" b="b"/>
                  <a:pathLst>
                    <a:path w="6474" h="7311">
                      <a:moveTo>
                        <a:pt x="6065" y="2615"/>
                      </a:moveTo>
                      <a:lnTo>
                        <a:pt x="5889" y="2615"/>
                      </a:lnTo>
                      <a:lnTo>
                        <a:pt x="5889" y="1768"/>
                      </a:lnTo>
                      <a:cubicBezTo>
                        <a:pt x="5889" y="1763"/>
                        <a:pt x="5888" y="1757"/>
                        <a:pt x="5888" y="1752"/>
                      </a:cubicBezTo>
                      <a:cubicBezTo>
                        <a:pt x="5887" y="1718"/>
                        <a:pt x="5877" y="1685"/>
                        <a:pt x="5854" y="1659"/>
                      </a:cubicBezTo>
                      <a:lnTo>
                        <a:pt x="4444" y="49"/>
                      </a:lnTo>
                      <a:cubicBezTo>
                        <a:pt x="4444" y="49"/>
                        <a:pt x="4443" y="48"/>
                        <a:pt x="4443" y="48"/>
                      </a:cubicBezTo>
                      <a:cubicBezTo>
                        <a:pt x="4435" y="39"/>
                        <a:pt x="4425" y="31"/>
                        <a:pt x="4414" y="24"/>
                      </a:cubicBezTo>
                      <a:cubicBezTo>
                        <a:pt x="4411" y="22"/>
                        <a:pt x="4408" y="20"/>
                        <a:pt x="4405" y="18"/>
                      </a:cubicBezTo>
                      <a:cubicBezTo>
                        <a:pt x="4396" y="14"/>
                        <a:pt x="4387" y="10"/>
                        <a:pt x="4377" y="7"/>
                      </a:cubicBezTo>
                      <a:cubicBezTo>
                        <a:pt x="4374" y="6"/>
                        <a:pt x="4372" y="5"/>
                        <a:pt x="4369" y="4"/>
                      </a:cubicBezTo>
                      <a:cubicBezTo>
                        <a:pt x="4358" y="2"/>
                        <a:pt x="4347" y="0"/>
                        <a:pt x="4336" y="0"/>
                      </a:cubicBezTo>
                      <a:lnTo>
                        <a:pt x="872" y="0"/>
                      </a:lnTo>
                      <a:cubicBezTo>
                        <a:pt x="714" y="0"/>
                        <a:pt x="585" y="129"/>
                        <a:pt x="585" y="287"/>
                      </a:cubicBezTo>
                      <a:lnTo>
                        <a:pt x="585" y="2615"/>
                      </a:lnTo>
                      <a:lnTo>
                        <a:pt x="410" y="2615"/>
                      </a:lnTo>
                      <a:cubicBezTo>
                        <a:pt x="184" y="2615"/>
                        <a:pt x="0" y="2798"/>
                        <a:pt x="0" y="3025"/>
                      </a:cubicBezTo>
                      <a:lnTo>
                        <a:pt x="0" y="5155"/>
                      </a:lnTo>
                      <a:cubicBezTo>
                        <a:pt x="0" y="5382"/>
                        <a:pt x="184" y="5565"/>
                        <a:pt x="410" y="5565"/>
                      </a:cubicBezTo>
                      <a:lnTo>
                        <a:pt x="585" y="5565"/>
                      </a:lnTo>
                      <a:lnTo>
                        <a:pt x="585" y="7024"/>
                      </a:lnTo>
                      <a:cubicBezTo>
                        <a:pt x="585" y="7182"/>
                        <a:pt x="714" y="7311"/>
                        <a:pt x="872" y="7311"/>
                      </a:cubicBezTo>
                      <a:lnTo>
                        <a:pt x="5602" y="7311"/>
                      </a:lnTo>
                      <a:cubicBezTo>
                        <a:pt x="5760" y="7311"/>
                        <a:pt x="5889" y="7182"/>
                        <a:pt x="5889" y="7024"/>
                      </a:cubicBezTo>
                      <a:lnTo>
                        <a:pt x="5889" y="5565"/>
                      </a:lnTo>
                      <a:lnTo>
                        <a:pt x="6065" y="5565"/>
                      </a:lnTo>
                      <a:cubicBezTo>
                        <a:pt x="6291" y="5565"/>
                        <a:pt x="6474" y="5382"/>
                        <a:pt x="6474" y="5155"/>
                      </a:cubicBezTo>
                      <a:lnTo>
                        <a:pt x="6474" y="3025"/>
                      </a:lnTo>
                      <a:cubicBezTo>
                        <a:pt x="6474" y="2798"/>
                        <a:pt x="6291" y="2615"/>
                        <a:pt x="6065" y="2615"/>
                      </a:cubicBezTo>
                      <a:close/>
                      <a:moveTo>
                        <a:pt x="872" y="287"/>
                      </a:moveTo>
                      <a:lnTo>
                        <a:pt x="4193" y="287"/>
                      </a:lnTo>
                      <a:lnTo>
                        <a:pt x="4193" y="1753"/>
                      </a:lnTo>
                      <a:cubicBezTo>
                        <a:pt x="4193" y="1833"/>
                        <a:pt x="4257" y="1897"/>
                        <a:pt x="4336" y="1897"/>
                      </a:cubicBezTo>
                      <a:lnTo>
                        <a:pt x="5602" y="1897"/>
                      </a:lnTo>
                      <a:lnTo>
                        <a:pt x="5602" y="2615"/>
                      </a:lnTo>
                      <a:lnTo>
                        <a:pt x="872" y="2615"/>
                      </a:lnTo>
                      <a:lnTo>
                        <a:pt x="872" y="287"/>
                      </a:lnTo>
                      <a:close/>
                      <a:moveTo>
                        <a:pt x="3776" y="4195"/>
                      </a:moveTo>
                      <a:cubicBezTo>
                        <a:pt x="3495" y="4097"/>
                        <a:pt x="3311" y="3942"/>
                        <a:pt x="3311" y="3695"/>
                      </a:cubicBezTo>
                      <a:cubicBezTo>
                        <a:pt x="3311" y="3406"/>
                        <a:pt x="3552" y="3184"/>
                        <a:pt x="3952" y="3184"/>
                      </a:cubicBezTo>
                      <a:cubicBezTo>
                        <a:pt x="4144" y="3184"/>
                        <a:pt x="4284" y="3224"/>
                        <a:pt x="4385" y="3270"/>
                      </a:cubicBezTo>
                      <a:lnTo>
                        <a:pt x="4300" y="3579"/>
                      </a:lnTo>
                      <a:cubicBezTo>
                        <a:pt x="4232" y="3546"/>
                        <a:pt x="4111" y="3499"/>
                        <a:pt x="3945" y="3499"/>
                      </a:cubicBezTo>
                      <a:cubicBezTo>
                        <a:pt x="3779" y="3499"/>
                        <a:pt x="3698" y="3574"/>
                        <a:pt x="3698" y="3662"/>
                      </a:cubicBezTo>
                      <a:cubicBezTo>
                        <a:pt x="3698" y="3770"/>
                        <a:pt x="3794" y="3818"/>
                        <a:pt x="4013" y="3901"/>
                      </a:cubicBezTo>
                      <a:cubicBezTo>
                        <a:pt x="4312" y="4012"/>
                        <a:pt x="4453" y="4168"/>
                        <a:pt x="4453" y="4407"/>
                      </a:cubicBezTo>
                      <a:cubicBezTo>
                        <a:pt x="4453" y="4691"/>
                        <a:pt x="4234" y="4933"/>
                        <a:pt x="3769" y="4933"/>
                      </a:cubicBezTo>
                      <a:cubicBezTo>
                        <a:pt x="3575" y="4933"/>
                        <a:pt x="3384" y="4882"/>
                        <a:pt x="3288" y="4829"/>
                      </a:cubicBezTo>
                      <a:lnTo>
                        <a:pt x="3366" y="4512"/>
                      </a:lnTo>
                      <a:cubicBezTo>
                        <a:pt x="3469" y="4565"/>
                        <a:pt x="3628" y="4618"/>
                        <a:pt x="3791" y="4618"/>
                      </a:cubicBezTo>
                      <a:cubicBezTo>
                        <a:pt x="3968" y="4618"/>
                        <a:pt x="4061" y="4545"/>
                        <a:pt x="4061" y="4434"/>
                      </a:cubicBezTo>
                      <a:cubicBezTo>
                        <a:pt x="4061" y="4329"/>
                        <a:pt x="3980" y="4268"/>
                        <a:pt x="3776" y="4195"/>
                      </a:cubicBezTo>
                      <a:close/>
                      <a:moveTo>
                        <a:pt x="3128" y="4585"/>
                      </a:moveTo>
                      <a:lnTo>
                        <a:pt x="3128" y="4907"/>
                      </a:lnTo>
                      <a:lnTo>
                        <a:pt x="2068" y="4907"/>
                      </a:lnTo>
                      <a:lnTo>
                        <a:pt x="2068" y="3212"/>
                      </a:lnTo>
                      <a:lnTo>
                        <a:pt x="2453" y="3212"/>
                      </a:lnTo>
                      <a:lnTo>
                        <a:pt x="2453" y="4585"/>
                      </a:lnTo>
                      <a:lnTo>
                        <a:pt x="3128" y="4585"/>
                      </a:lnTo>
                      <a:close/>
                      <a:moveTo>
                        <a:pt x="838" y="4907"/>
                      </a:moveTo>
                      <a:lnTo>
                        <a:pt x="401" y="4907"/>
                      </a:lnTo>
                      <a:lnTo>
                        <a:pt x="891" y="4049"/>
                      </a:lnTo>
                      <a:lnTo>
                        <a:pt x="418" y="3212"/>
                      </a:lnTo>
                      <a:lnTo>
                        <a:pt x="859" y="3212"/>
                      </a:lnTo>
                      <a:lnTo>
                        <a:pt x="1007" y="3521"/>
                      </a:lnTo>
                      <a:cubicBezTo>
                        <a:pt x="1057" y="3624"/>
                        <a:pt x="1095" y="3707"/>
                        <a:pt x="1135" y="3803"/>
                      </a:cubicBezTo>
                      <a:lnTo>
                        <a:pt x="1140" y="3803"/>
                      </a:lnTo>
                      <a:cubicBezTo>
                        <a:pt x="1181" y="3695"/>
                        <a:pt x="1213" y="3619"/>
                        <a:pt x="1256" y="3521"/>
                      </a:cubicBezTo>
                      <a:lnTo>
                        <a:pt x="1399" y="3212"/>
                      </a:lnTo>
                      <a:lnTo>
                        <a:pt x="1837" y="3212"/>
                      </a:lnTo>
                      <a:lnTo>
                        <a:pt x="1359" y="4039"/>
                      </a:lnTo>
                      <a:lnTo>
                        <a:pt x="1862" y="4907"/>
                      </a:lnTo>
                      <a:lnTo>
                        <a:pt x="1420" y="4907"/>
                      </a:lnTo>
                      <a:lnTo>
                        <a:pt x="1266" y="4600"/>
                      </a:lnTo>
                      <a:cubicBezTo>
                        <a:pt x="1203" y="4482"/>
                        <a:pt x="1163" y="4394"/>
                        <a:pt x="1115" y="4296"/>
                      </a:cubicBezTo>
                      <a:lnTo>
                        <a:pt x="1110" y="4296"/>
                      </a:lnTo>
                      <a:cubicBezTo>
                        <a:pt x="1075" y="4394"/>
                        <a:pt x="1032" y="4482"/>
                        <a:pt x="979" y="4600"/>
                      </a:cubicBezTo>
                      <a:lnTo>
                        <a:pt x="838" y="4907"/>
                      </a:lnTo>
                      <a:close/>
                      <a:moveTo>
                        <a:pt x="5602" y="6946"/>
                      </a:moveTo>
                      <a:lnTo>
                        <a:pt x="872" y="6946"/>
                      </a:lnTo>
                      <a:lnTo>
                        <a:pt x="872" y="5565"/>
                      </a:lnTo>
                      <a:lnTo>
                        <a:pt x="5602" y="5565"/>
                      </a:lnTo>
                      <a:lnTo>
                        <a:pt x="5602" y="6946"/>
                      </a:lnTo>
                      <a:close/>
                      <a:moveTo>
                        <a:pt x="5605" y="4907"/>
                      </a:moveTo>
                      <a:lnTo>
                        <a:pt x="5452" y="4600"/>
                      </a:lnTo>
                      <a:cubicBezTo>
                        <a:pt x="5389" y="4482"/>
                        <a:pt x="5348" y="4394"/>
                        <a:pt x="5301" y="4296"/>
                      </a:cubicBezTo>
                      <a:lnTo>
                        <a:pt x="5296" y="4296"/>
                      </a:lnTo>
                      <a:cubicBezTo>
                        <a:pt x="5260" y="4394"/>
                        <a:pt x="5218" y="4482"/>
                        <a:pt x="5165" y="4600"/>
                      </a:cubicBezTo>
                      <a:lnTo>
                        <a:pt x="5024" y="4907"/>
                      </a:lnTo>
                      <a:lnTo>
                        <a:pt x="4586" y="4907"/>
                      </a:lnTo>
                      <a:lnTo>
                        <a:pt x="5077" y="4049"/>
                      </a:lnTo>
                      <a:lnTo>
                        <a:pt x="4604" y="3212"/>
                      </a:lnTo>
                      <a:lnTo>
                        <a:pt x="5044" y="3212"/>
                      </a:lnTo>
                      <a:lnTo>
                        <a:pt x="5193" y="3521"/>
                      </a:lnTo>
                      <a:cubicBezTo>
                        <a:pt x="5243" y="3624"/>
                        <a:pt x="5280" y="3707"/>
                        <a:pt x="5321" y="3803"/>
                      </a:cubicBezTo>
                      <a:lnTo>
                        <a:pt x="5326" y="3803"/>
                      </a:lnTo>
                      <a:cubicBezTo>
                        <a:pt x="5366" y="3695"/>
                        <a:pt x="5399" y="3619"/>
                        <a:pt x="5441" y="3521"/>
                      </a:cubicBezTo>
                      <a:lnTo>
                        <a:pt x="5585" y="3212"/>
                      </a:lnTo>
                      <a:lnTo>
                        <a:pt x="6023" y="3212"/>
                      </a:lnTo>
                      <a:lnTo>
                        <a:pt x="5545" y="4039"/>
                      </a:lnTo>
                      <a:lnTo>
                        <a:pt x="6048" y="4907"/>
                      </a:lnTo>
                      <a:lnTo>
                        <a:pt x="5605" y="4907"/>
                      </a:lnTo>
                      <a:lnTo>
                        <a:pt x="5605" y="4907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</p:sp>
          </p:grpSp>
          <p:sp>
            <p:nvSpPr>
              <p:cNvPr id="55" name="矩形 54">
                <a:extLst>
                  <a:ext uri="{FF2B5EF4-FFF2-40B4-BE49-F238E27FC236}">
                    <a16:creationId xmlns="" xmlns:a16="http://schemas.microsoft.com/office/drawing/2014/main" id="{199B7D20-84A1-40F9-A215-754EA4AC37E1}"/>
                  </a:ext>
                </a:extLst>
              </p:cNvPr>
              <p:cNvSpPr/>
              <p:nvPr/>
            </p:nvSpPr>
            <p:spPr>
              <a:xfrm>
                <a:off x="-4037613" y="1834582"/>
                <a:ext cx="4482475" cy="1638714"/>
              </a:xfrm>
              <a:prstGeom prst="rect">
                <a:avLst/>
              </a:prstGeom>
              <a:solidFill>
                <a:srgbClr val="468BFC"/>
              </a:solidFill>
              <a:ln>
                <a:noFill/>
              </a:ln>
              <a:effectLst/>
            </p:spPr>
            <p:txBody>
              <a:bodyPr spcFirstLastPara="0" vert="horz" wrap="square" lIns="810851" tIns="812278" rIns="810850" bIns="812277" numCol="1" spcCol="1270" rtlCol="0" anchor="ctr" anchorCtr="0">
                <a:noAutofit/>
              </a:bodyPr>
              <a:lstStyle/>
              <a:p>
                <a:pPr algn="ctr" defTabSz="711200">
                  <a:spcAft>
                    <a:spcPct val="35000"/>
                  </a:spcAft>
                </a:pPr>
                <a:endParaRPr lang="zh-CN" altLang="en-US" sz="1600" b="1" kern="0" dirty="0">
                  <a:solidFill>
                    <a:sysClr val="window" lastClr="FFFFFF"/>
                  </a:solidFill>
                  <a:latin typeface="Lucida Console" panose="020B0609040504020204" pitchFamily="49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矩形 55">
                <a:extLst>
                  <a:ext uri="{FF2B5EF4-FFF2-40B4-BE49-F238E27FC236}">
                    <a16:creationId xmlns="" xmlns:a16="http://schemas.microsoft.com/office/drawing/2014/main" id="{76B78B47-98E4-47AC-94A8-94B146141B17}"/>
                  </a:ext>
                </a:extLst>
              </p:cNvPr>
              <p:cNvSpPr/>
              <p:nvPr/>
            </p:nvSpPr>
            <p:spPr>
              <a:xfrm>
                <a:off x="-4037613" y="3465993"/>
                <a:ext cx="4482475" cy="1744331"/>
              </a:xfrm>
              <a:prstGeom prst="rect">
                <a:avLst/>
              </a:prstGeom>
              <a:solidFill>
                <a:srgbClr val="2966DF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32080" tIns="66040" rIns="132080" bIns="6604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r"/>
                <a:r>
                  <a:rPr lang="en-US" altLang="zh-CN" sz="1800" b="1" dirty="0">
                    <a:solidFill>
                      <a:schemeClr val="lt1"/>
                    </a:solidFill>
                  </a:rPr>
                  <a:t> </a:t>
                </a:r>
                <a:endParaRPr lang="zh-CN" altLang="en-US" sz="1800" b="1" dirty="0">
                  <a:solidFill>
                    <a:schemeClr val="lt1"/>
                  </a:solidFill>
                </a:endParaRPr>
              </a:p>
            </p:txBody>
          </p:sp>
          <p:sp>
            <p:nvSpPr>
              <p:cNvPr id="57" name="矩形 56">
                <a:extLst>
                  <a:ext uri="{FF2B5EF4-FFF2-40B4-BE49-F238E27FC236}">
                    <a16:creationId xmlns="" xmlns:a16="http://schemas.microsoft.com/office/drawing/2014/main" id="{AC78A7EA-9DF1-4395-AC4C-C6B168EFE85B}"/>
                  </a:ext>
                </a:extLst>
              </p:cNvPr>
              <p:cNvSpPr/>
              <p:nvPr/>
            </p:nvSpPr>
            <p:spPr>
              <a:xfrm>
                <a:off x="-3011057" y="1897932"/>
                <a:ext cx="1557514" cy="539463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支持</a:t>
                </a:r>
                <a:r>
                  <a:rPr lang="en-US" altLang="zh-CN" sz="1400" dirty="0"/>
                  <a:t>http</a:t>
                </a:r>
                <a:r>
                  <a:rPr lang="zh-CN" altLang="en-US" sz="1400" dirty="0"/>
                  <a:t>接口的</a:t>
                </a:r>
                <a:endParaRPr lang="en-US" altLang="zh-CN" sz="1400" dirty="0"/>
              </a:p>
              <a:p>
                <a:pPr algn="ctr"/>
                <a:r>
                  <a:rPr lang="zh-CN" altLang="en-US" sz="1400" dirty="0"/>
                  <a:t>桌面应用</a:t>
                </a:r>
              </a:p>
            </p:txBody>
          </p:sp>
          <p:sp>
            <p:nvSpPr>
              <p:cNvPr id="58" name="矩形 57">
                <a:extLst>
                  <a:ext uri="{FF2B5EF4-FFF2-40B4-BE49-F238E27FC236}">
                    <a16:creationId xmlns="" xmlns:a16="http://schemas.microsoft.com/office/drawing/2014/main" id="{C4ED7435-16D5-494D-8E01-238D0F73AD2D}"/>
                  </a:ext>
                </a:extLst>
              </p:cNvPr>
              <p:cNvSpPr/>
              <p:nvPr/>
            </p:nvSpPr>
            <p:spPr>
              <a:xfrm>
                <a:off x="-3944175" y="4154952"/>
                <a:ext cx="4287943" cy="480331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业务逻辑</a:t>
                </a:r>
              </a:p>
            </p:txBody>
          </p:sp>
          <p:sp>
            <p:nvSpPr>
              <p:cNvPr id="59" name="矩形 58">
                <a:extLst>
                  <a:ext uri="{FF2B5EF4-FFF2-40B4-BE49-F238E27FC236}">
                    <a16:creationId xmlns="" xmlns:a16="http://schemas.microsoft.com/office/drawing/2014/main" id="{5095DBAF-771D-41A5-A673-E3CBBC962626}"/>
                  </a:ext>
                </a:extLst>
              </p:cNvPr>
              <p:cNvSpPr/>
              <p:nvPr/>
            </p:nvSpPr>
            <p:spPr>
              <a:xfrm>
                <a:off x="-2991141" y="4240155"/>
                <a:ext cx="3228135" cy="30342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脚本文件</a:t>
                </a:r>
              </a:p>
            </p:txBody>
          </p:sp>
          <p:sp>
            <p:nvSpPr>
              <p:cNvPr id="60" name="矩形 59">
                <a:extLst>
                  <a:ext uri="{FF2B5EF4-FFF2-40B4-BE49-F238E27FC236}">
                    <a16:creationId xmlns="" xmlns:a16="http://schemas.microsoft.com/office/drawing/2014/main" id="{FAF021FF-6C37-4543-B362-496FCA43E198}"/>
                  </a:ext>
                </a:extLst>
              </p:cNvPr>
              <p:cNvSpPr/>
              <p:nvPr/>
            </p:nvSpPr>
            <p:spPr>
              <a:xfrm>
                <a:off x="-3946723" y="4717730"/>
                <a:ext cx="4290491" cy="388406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取数接口</a:t>
                </a:r>
              </a:p>
            </p:txBody>
          </p:sp>
          <p:sp>
            <p:nvSpPr>
              <p:cNvPr id="61" name="矩形 60">
                <a:extLst>
                  <a:ext uri="{FF2B5EF4-FFF2-40B4-BE49-F238E27FC236}">
                    <a16:creationId xmlns="" xmlns:a16="http://schemas.microsoft.com/office/drawing/2014/main" id="{4C89AC9B-C754-4603-95E9-71ADC04F50BB}"/>
                  </a:ext>
                </a:extLst>
              </p:cNvPr>
              <p:cNvSpPr/>
              <p:nvPr/>
            </p:nvSpPr>
            <p:spPr>
              <a:xfrm>
                <a:off x="-2991140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JDBC</a:t>
                </a:r>
                <a:endParaRPr lang="zh-CN" altLang="en-US" sz="1400" dirty="0"/>
              </a:p>
            </p:txBody>
          </p:sp>
          <p:sp>
            <p:nvSpPr>
              <p:cNvPr id="62" name="矩形 61">
                <a:extLst>
                  <a:ext uri="{FF2B5EF4-FFF2-40B4-BE49-F238E27FC236}">
                    <a16:creationId xmlns="" xmlns:a16="http://schemas.microsoft.com/office/drawing/2014/main" id="{436765C6-95E4-497D-8E4B-DD2A595D7DCB}"/>
                  </a:ext>
                </a:extLst>
              </p:cNvPr>
              <p:cNvSpPr/>
              <p:nvPr/>
            </p:nvSpPr>
            <p:spPr>
              <a:xfrm>
                <a:off x="-1177641" y="1903907"/>
                <a:ext cx="1557514" cy="529889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支持</a:t>
                </a:r>
                <a:r>
                  <a:rPr lang="en-US" altLang="zh-CN" sz="1400" dirty="0"/>
                  <a:t>http</a:t>
                </a:r>
                <a:r>
                  <a:rPr lang="zh-CN" altLang="en-US" sz="1400" dirty="0"/>
                  <a:t>接口的</a:t>
                </a:r>
                <a:r>
                  <a:rPr lang="en-US" altLang="zh-CN" sz="1400" dirty="0"/>
                  <a:t>web</a:t>
                </a:r>
                <a:r>
                  <a:rPr lang="zh-CN" altLang="en-US" sz="1400" dirty="0"/>
                  <a:t>应用</a:t>
                </a:r>
              </a:p>
            </p:txBody>
          </p:sp>
          <p:sp>
            <p:nvSpPr>
              <p:cNvPr id="63" name="矩形 62">
                <a:extLst>
                  <a:ext uri="{FF2B5EF4-FFF2-40B4-BE49-F238E27FC236}">
                    <a16:creationId xmlns="" xmlns:a16="http://schemas.microsoft.com/office/drawing/2014/main" id="{FD9DE1DB-91DD-4099-85D8-531961FDB509}"/>
                  </a:ext>
                </a:extLst>
              </p:cNvPr>
              <p:cNvSpPr/>
              <p:nvPr/>
            </p:nvSpPr>
            <p:spPr>
              <a:xfrm>
                <a:off x="-3944175" y="2940287"/>
                <a:ext cx="4324047" cy="443233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查询接口</a:t>
                </a:r>
              </a:p>
            </p:txBody>
          </p:sp>
          <p:sp>
            <p:nvSpPr>
              <p:cNvPr id="64" name="矩形 63">
                <a:extLst>
                  <a:ext uri="{FF2B5EF4-FFF2-40B4-BE49-F238E27FC236}">
                    <a16:creationId xmlns="" xmlns:a16="http://schemas.microsoft.com/office/drawing/2014/main" id="{6B3BC003-DB4B-4C8E-9E28-328422C63D73}"/>
                  </a:ext>
                </a:extLst>
              </p:cNvPr>
              <p:cNvSpPr/>
              <p:nvPr/>
            </p:nvSpPr>
            <p:spPr>
              <a:xfrm>
                <a:off x="-2985383" y="3022760"/>
                <a:ext cx="3222378" cy="263508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java</a:t>
                </a:r>
                <a:r>
                  <a:rPr lang="zh-CN" altLang="en-US" sz="1400" dirty="0"/>
                  <a:t>官方</a:t>
                </a:r>
                <a:r>
                  <a:rPr lang="en-US" altLang="zh-CN" sz="1400" dirty="0"/>
                  <a:t>http</a:t>
                </a:r>
                <a:r>
                  <a:rPr lang="zh-CN" altLang="en-US" sz="1400" dirty="0"/>
                  <a:t>客户端</a:t>
                </a:r>
              </a:p>
            </p:txBody>
          </p:sp>
          <p:sp>
            <p:nvSpPr>
              <p:cNvPr id="65" name="矩形 64">
                <a:extLst>
                  <a:ext uri="{FF2B5EF4-FFF2-40B4-BE49-F238E27FC236}">
                    <a16:creationId xmlns="" xmlns:a16="http://schemas.microsoft.com/office/drawing/2014/main" id="{C3CB7634-7FAD-4AA8-AAB0-E830FFBAF417}"/>
                  </a:ext>
                </a:extLst>
              </p:cNvPr>
              <p:cNvSpPr/>
              <p:nvPr/>
            </p:nvSpPr>
            <p:spPr>
              <a:xfrm>
                <a:off x="-3011058" y="2507733"/>
                <a:ext cx="1557514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/>
                  <a:t>url</a:t>
                </a:r>
                <a:r>
                  <a:rPr lang="zh-CN" altLang="en-US" sz="1400" dirty="0"/>
                  <a:t>查询语句</a:t>
                </a:r>
              </a:p>
            </p:txBody>
          </p:sp>
          <p:sp>
            <p:nvSpPr>
              <p:cNvPr id="66" name="矩形 65">
                <a:extLst>
                  <a:ext uri="{FF2B5EF4-FFF2-40B4-BE49-F238E27FC236}">
                    <a16:creationId xmlns="" xmlns:a16="http://schemas.microsoft.com/office/drawing/2014/main" id="{6A9F33EF-6904-4D93-8221-94F296E972EE}"/>
                  </a:ext>
                </a:extLst>
              </p:cNvPr>
              <p:cNvSpPr/>
              <p:nvPr/>
            </p:nvSpPr>
            <p:spPr>
              <a:xfrm>
                <a:off x="-1177642" y="2511237"/>
                <a:ext cx="1557514" cy="355114"/>
              </a:xfrm>
              <a:prstGeom prst="rect">
                <a:avLst/>
              </a:prstGeom>
              <a:solidFill>
                <a:srgbClr val="000000">
                  <a:alpha val="30196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 err="1"/>
                  <a:t>url</a:t>
                </a:r>
                <a:r>
                  <a:rPr lang="zh-CN" altLang="en-US" sz="1400" dirty="0"/>
                  <a:t>查询语句</a:t>
                </a:r>
              </a:p>
            </p:txBody>
          </p:sp>
          <p:sp>
            <p:nvSpPr>
              <p:cNvPr id="67" name="矩形 66">
                <a:extLst>
                  <a:ext uri="{FF2B5EF4-FFF2-40B4-BE49-F238E27FC236}">
                    <a16:creationId xmlns="" xmlns:a16="http://schemas.microsoft.com/office/drawing/2014/main" id="{AFC35619-B714-42BC-A1C8-82A3C7C8CAF8}"/>
                  </a:ext>
                </a:extLst>
              </p:cNvPr>
              <p:cNvSpPr/>
              <p:nvPr/>
            </p:nvSpPr>
            <p:spPr>
              <a:xfrm>
                <a:off x="-1876684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内置函数</a:t>
                </a:r>
              </a:p>
            </p:txBody>
          </p:sp>
          <p:sp>
            <p:nvSpPr>
              <p:cNvPr id="68" name="矩形 67">
                <a:extLst>
                  <a:ext uri="{FF2B5EF4-FFF2-40B4-BE49-F238E27FC236}">
                    <a16:creationId xmlns="" xmlns:a16="http://schemas.microsoft.com/office/drawing/2014/main" id="{38D619FA-2E6A-4492-8BC9-F2C04E05CC78}"/>
                  </a:ext>
                </a:extLst>
              </p:cNvPr>
              <p:cNvSpPr/>
              <p:nvPr/>
            </p:nvSpPr>
            <p:spPr>
              <a:xfrm>
                <a:off x="-762228" y="4775062"/>
                <a:ext cx="992328" cy="280464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zh-CN" altLang="en-US" sz="1400" dirty="0"/>
                  <a:t>外部库</a:t>
                </a:r>
              </a:p>
            </p:txBody>
          </p:sp>
          <p:cxnSp>
            <p:nvCxnSpPr>
              <p:cNvPr id="69" name="直接箭头连接符 68">
                <a:extLst>
                  <a:ext uri="{FF2B5EF4-FFF2-40B4-BE49-F238E27FC236}">
                    <a16:creationId xmlns="" xmlns:a16="http://schemas.microsoft.com/office/drawing/2014/main" id="{7843BDFF-ABDE-41A9-932B-4FA8D56A2360}"/>
                  </a:ext>
                </a:extLst>
              </p:cNvPr>
              <p:cNvCxnSpPr>
                <a:cxnSpLocks/>
                <a:stCxn id="65" idx="2"/>
              </p:cNvCxnSpPr>
              <p:nvPr/>
            </p:nvCxnSpPr>
            <p:spPr>
              <a:xfrm>
                <a:off x="-2232301" y="2862847"/>
                <a:ext cx="0" cy="1338335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0" name="矩形 69">
                <a:extLst>
                  <a:ext uri="{FF2B5EF4-FFF2-40B4-BE49-F238E27FC236}">
                    <a16:creationId xmlns="" xmlns:a16="http://schemas.microsoft.com/office/drawing/2014/main" id="{7D507CF1-714E-477E-A4AE-BD6F3DD92473}"/>
                  </a:ext>
                </a:extLst>
              </p:cNvPr>
              <p:cNvSpPr/>
              <p:nvPr/>
            </p:nvSpPr>
            <p:spPr>
              <a:xfrm>
                <a:off x="-3944175" y="3588894"/>
                <a:ext cx="4287943" cy="480331"/>
              </a:xfrm>
              <a:prstGeom prst="rect">
                <a:avLst/>
              </a:prstGeom>
              <a:solidFill>
                <a:srgbClr val="FFFFFF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zh-CN" altLang="en-US" sz="1400" dirty="0">
                    <a:solidFill>
                      <a:schemeClr val="bg1"/>
                    </a:solidFill>
                  </a:rPr>
                  <a:t>对外服务</a:t>
                </a:r>
              </a:p>
            </p:txBody>
          </p:sp>
          <p:sp>
            <p:nvSpPr>
              <p:cNvPr id="71" name="矩形 70">
                <a:extLst>
                  <a:ext uri="{FF2B5EF4-FFF2-40B4-BE49-F238E27FC236}">
                    <a16:creationId xmlns="" xmlns:a16="http://schemas.microsoft.com/office/drawing/2014/main" id="{F25370AA-0DB1-4FF5-AA83-1ED819957DD5}"/>
                  </a:ext>
                </a:extLst>
              </p:cNvPr>
              <p:cNvSpPr/>
              <p:nvPr/>
            </p:nvSpPr>
            <p:spPr>
              <a:xfrm>
                <a:off x="-2991141" y="3674097"/>
                <a:ext cx="3228135" cy="303426"/>
              </a:xfrm>
              <a:prstGeom prst="rect">
                <a:avLst/>
              </a:prstGeom>
              <a:solidFill>
                <a:srgbClr val="000000">
                  <a:alpha val="20000"/>
                </a:srgbClr>
              </a:solidFill>
              <a:ln w="9525">
                <a:noFill/>
              </a:ln>
            </p:spPr>
            <p:style>
              <a:lnRef idx="2">
                <a:schemeClr val="accent3">
                  <a:shade val="50000"/>
                </a:schemeClr>
              </a:lnRef>
              <a:fillRef idx="1">
                <a:schemeClr val="accent3"/>
              </a:fillRef>
              <a:effectRef idx="0">
                <a:schemeClr val="accent3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altLang="zh-CN" sz="1400" dirty="0"/>
                  <a:t>http</a:t>
                </a:r>
                <a:r>
                  <a:rPr lang="zh-CN" altLang="en-US" sz="1400" dirty="0"/>
                  <a:t>服务</a:t>
                </a:r>
              </a:p>
            </p:txBody>
          </p:sp>
          <p:cxnSp>
            <p:nvCxnSpPr>
              <p:cNvPr id="72" name="直接箭头连接符 71">
                <a:extLst>
                  <a:ext uri="{FF2B5EF4-FFF2-40B4-BE49-F238E27FC236}">
                    <a16:creationId xmlns="" xmlns:a16="http://schemas.microsoft.com/office/drawing/2014/main" id="{5C37C784-6057-40F6-9074-124208C905F3}"/>
                  </a:ext>
                </a:extLst>
              </p:cNvPr>
              <p:cNvCxnSpPr>
                <a:cxnSpLocks/>
                <a:stCxn id="66" idx="2"/>
              </p:cNvCxnSpPr>
              <p:nvPr/>
            </p:nvCxnSpPr>
            <p:spPr>
              <a:xfrm>
                <a:off x="-398885" y="2866351"/>
                <a:ext cx="6686" cy="1366580"/>
              </a:xfrm>
              <a:prstGeom prst="straightConnector1">
                <a:avLst/>
              </a:prstGeom>
              <a:ln w="38100">
                <a:solidFill>
                  <a:srgbClr val="F0AB00"/>
                </a:solidFill>
                <a:prstDash val="sysDash"/>
                <a:tailEnd type="triangle"/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3" name="卷形: 水平 72">
                <a:extLst>
                  <a:ext uri="{FF2B5EF4-FFF2-40B4-BE49-F238E27FC236}">
                    <a16:creationId xmlns="" xmlns:a16="http://schemas.microsoft.com/office/drawing/2014/main" id="{FC933C2D-494C-4E7A-AE0C-82D260BAF3FA}"/>
                  </a:ext>
                </a:extLst>
              </p:cNvPr>
              <p:cNvSpPr/>
              <p:nvPr/>
            </p:nvSpPr>
            <p:spPr>
              <a:xfrm>
                <a:off x="-2395195" y="4284849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  <p:sp>
            <p:nvSpPr>
              <p:cNvPr id="74" name="卷形: 水平 73">
                <a:extLst>
                  <a:ext uri="{FF2B5EF4-FFF2-40B4-BE49-F238E27FC236}">
                    <a16:creationId xmlns="" xmlns:a16="http://schemas.microsoft.com/office/drawing/2014/main" id="{36A40D23-F9AF-4570-BE3E-3B4D0F103E18}"/>
                  </a:ext>
                </a:extLst>
              </p:cNvPr>
              <p:cNvSpPr/>
              <p:nvPr/>
            </p:nvSpPr>
            <p:spPr>
              <a:xfrm>
                <a:off x="-568229" y="4284849"/>
                <a:ext cx="334249" cy="246992"/>
              </a:xfrm>
              <a:prstGeom prst="horizontalScroll">
                <a:avLst/>
              </a:prstGeom>
              <a:noFill/>
              <a:ln w="12700"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0" tIns="0" rIns="0" bIns="0" rtlCol="0" anchor="ctr"/>
              <a:lstStyle/>
              <a:p>
                <a:pPr algn="ctr"/>
                <a:r>
                  <a:rPr lang="en-US" altLang="zh-CN" sz="1000" dirty="0">
                    <a:latin typeface="微软雅黑" panose="020B0503020204020204" pitchFamily="34" charset="-122"/>
                    <a:ea typeface="微软雅黑" panose="020B0503020204020204" pitchFamily="34" charset="-122"/>
                  </a:rPr>
                  <a:t>SPL</a:t>
                </a:r>
              </a:p>
            </p:txBody>
          </p:sp>
        </p:grpSp>
        <p:sp>
          <p:nvSpPr>
            <p:cNvPr id="53" name="文本框 57">
              <a:extLst>
                <a:ext uri="{FF2B5EF4-FFF2-40B4-BE49-F238E27FC236}">
                  <a16:creationId xmlns="" xmlns:a16="http://schemas.microsoft.com/office/drawing/2014/main" id="{01669EAC-FE3B-47F9-9676-F061AFF57B10}"/>
                </a:ext>
              </a:extLst>
            </p:cNvPr>
            <p:cNvSpPr txBox="1"/>
            <p:nvPr/>
          </p:nvSpPr>
          <p:spPr>
            <a:xfrm>
              <a:off x="33680" y="5439390"/>
              <a:ext cx="69238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1600" b="1" dirty="0">
                  <a:solidFill>
                    <a:srgbClr val="ECECEB"/>
                  </a:solidFill>
                  <a:ea typeface="微软雅黑" panose="020B0503020204020204" pitchFamily="34" charset="-122"/>
                  <a:cs typeface="Arial" panose="020B0604020202020204" pitchFamily="34" charset="0"/>
                </a:rPr>
                <a:t>…</a:t>
              </a:r>
              <a:endParaRPr lang="zh-CN" altLang="en-US" sz="1600" b="1" dirty="0">
                <a:solidFill>
                  <a:srgbClr val="ECECEB"/>
                </a:solidFill>
                <a:ea typeface="微软雅黑" panose="020B0503020204020204" pitchFamily="34" charset="-122"/>
                <a:cs typeface="Arial" panose="020B0604020202020204" pitchFamily="34" charset="0"/>
              </a:endParaRPr>
            </a:p>
          </p:txBody>
        </p:sp>
      </p:grpSp>
      <p:sp>
        <p:nvSpPr>
          <p:cNvPr id="3" name="圆角矩形 2"/>
          <p:cNvSpPr/>
          <p:nvPr/>
        </p:nvSpPr>
        <p:spPr>
          <a:xfrm>
            <a:off x="713338" y="990299"/>
            <a:ext cx="10494959" cy="745318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为了对外提供松耦合的数据服务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(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比如数据中台），集算器提供了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服务。需要注意的是，这种情况下通常要求独立部署集算器。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40" name="线形标注 2 39"/>
          <p:cNvSpPr/>
          <p:nvPr/>
        </p:nvSpPr>
        <p:spPr>
          <a:xfrm>
            <a:off x="6208269" y="1992435"/>
            <a:ext cx="5184577" cy="936105"/>
          </a:xfrm>
          <a:prstGeom prst="borderCallout2">
            <a:avLst>
              <a:gd name="adj1" fmla="val 51705"/>
              <a:gd name="adj2" fmla="val -427"/>
              <a:gd name="adj3" fmla="val 65672"/>
              <a:gd name="adj4" fmla="val -7909"/>
              <a:gd name="adj5" fmla="val 90960"/>
              <a:gd name="adj6" fmla="val -21572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</a:rPr>
              <a:t>5.</a:t>
            </a:r>
            <a:r>
              <a:rPr lang="zh-CN" altLang="en-US" sz="1600" dirty="0">
                <a:solidFill>
                  <a:schemeClr val="tx1"/>
                </a:solidFill>
              </a:rPr>
              <a:t>使用任意语言，通过</a:t>
            </a:r>
            <a:r>
              <a:rPr lang="en-US" altLang="zh-CN" sz="1600" dirty="0">
                <a:solidFill>
                  <a:schemeClr val="tx1"/>
                </a:solidFill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</a:rPr>
              <a:t>协议访问</a:t>
            </a:r>
            <a:r>
              <a:rPr lang="en-US" altLang="zh-CN" sz="1600" dirty="0">
                <a:solidFill>
                  <a:schemeClr val="tx1"/>
                </a:solidFill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</a:rPr>
              <a:t>文件，集算器</a:t>
            </a:r>
            <a:r>
              <a:rPr lang="en-US" altLang="zh-CN" sz="1600" dirty="0">
                <a:solidFill>
                  <a:schemeClr val="tx1"/>
                </a:solidFill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</a:rPr>
              <a:t>服务解释执行</a:t>
            </a:r>
            <a:r>
              <a:rPr lang="en-US" altLang="zh-CN" sz="1600" dirty="0">
                <a:solidFill>
                  <a:schemeClr val="tx1"/>
                </a:solidFill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</a:rPr>
              <a:t>文件，并返回计算结果</a:t>
            </a:r>
          </a:p>
        </p:txBody>
      </p:sp>
      <p:sp>
        <p:nvSpPr>
          <p:cNvPr id="41" name="线形标注 2 40"/>
          <p:cNvSpPr/>
          <p:nvPr/>
        </p:nvSpPr>
        <p:spPr>
          <a:xfrm>
            <a:off x="6207525" y="5396787"/>
            <a:ext cx="5185322" cy="427689"/>
          </a:xfrm>
          <a:prstGeom prst="borderCallout2">
            <a:avLst>
              <a:gd name="adj1" fmla="val 51705"/>
              <a:gd name="adj2" fmla="val -427"/>
              <a:gd name="adj3" fmla="val 20414"/>
              <a:gd name="adj4" fmla="val -10966"/>
              <a:gd name="adj5" fmla="val -7214"/>
              <a:gd name="adj6" fmla="val -21263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</a:rPr>
              <a:t>1.</a:t>
            </a:r>
            <a:r>
              <a:rPr lang="zh-CN" altLang="en-US" sz="1600" dirty="0">
                <a:solidFill>
                  <a:schemeClr val="tx1"/>
                </a:solidFill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</a:rPr>
              <a:t>raqsoftConfig.xml</a:t>
            </a:r>
            <a:r>
              <a:rPr lang="zh-CN" altLang="en-US" sz="1600" dirty="0">
                <a:solidFill>
                  <a:schemeClr val="tx1"/>
                </a:solidFill>
              </a:rPr>
              <a:t>中配置运行环境，无变化</a:t>
            </a:r>
          </a:p>
        </p:txBody>
      </p:sp>
      <p:sp>
        <p:nvSpPr>
          <p:cNvPr id="42" name="线形标注 2 41"/>
          <p:cNvSpPr/>
          <p:nvPr/>
        </p:nvSpPr>
        <p:spPr>
          <a:xfrm>
            <a:off x="6207525" y="4528600"/>
            <a:ext cx="5185322" cy="423602"/>
          </a:xfrm>
          <a:prstGeom prst="borderCallout2">
            <a:avLst>
              <a:gd name="adj1" fmla="val 51705"/>
              <a:gd name="adj2" fmla="val -427"/>
              <a:gd name="adj3" fmla="val 44597"/>
              <a:gd name="adj4" fmla="val -9102"/>
              <a:gd name="adj5" fmla="val 34879"/>
              <a:gd name="adj6" fmla="val -22406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</a:rPr>
              <a:t>4.</a:t>
            </a:r>
            <a:r>
              <a:rPr lang="zh-CN" altLang="en-US" sz="1600" dirty="0">
                <a:solidFill>
                  <a:schemeClr val="tx1"/>
                </a:solidFill>
              </a:rPr>
              <a:t>在</a:t>
            </a:r>
            <a:r>
              <a:rPr lang="en-US" altLang="zh-CN" sz="1600" dirty="0">
                <a:solidFill>
                  <a:schemeClr val="tx1"/>
                </a:solidFill>
              </a:rPr>
              <a:t>SPL</a:t>
            </a:r>
            <a:r>
              <a:rPr lang="zh-CN" altLang="en-US" sz="1600" dirty="0">
                <a:solidFill>
                  <a:schemeClr val="tx1"/>
                </a:solidFill>
              </a:rPr>
              <a:t>文件中编写具体的业务算法，存储于文件系统。</a:t>
            </a:r>
            <a:endParaRPr lang="zh-CN" altLang="en-US" sz="1600" dirty="0"/>
          </a:p>
        </p:txBody>
      </p:sp>
      <p:sp>
        <p:nvSpPr>
          <p:cNvPr id="43" name="线形标注 2 42"/>
          <p:cNvSpPr/>
          <p:nvPr/>
        </p:nvSpPr>
        <p:spPr>
          <a:xfrm>
            <a:off x="6207525" y="3014484"/>
            <a:ext cx="5185322" cy="423603"/>
          </a:xfrm>
          <a:prstGeom prst="borderCallout2">
            <a:avLst>
              <a:gd name="adj1" fmla="val 51705"/>
              <a:gd name="adj2" fmla="val -427"/>
              <a:gd name="adj3" fmla="val 61364"/>
              <a:gd name="adj4" fmla="val -8152"/>
              <a:gd name="adj5" fmla="val 74501"/>
              <a:gd name="adj6" fmla="val -20871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</a:rPr>
              <a:t>3.</a:t>
            </a:r>
            <a:r>
              <a:rPr lang="zh-CN" altLang="en-US" sz="1600" dirty="0">
                <a:solidFill>
                  <a:schemeClr val="tx1"/>
                </a:solidFill>
              </a:rPr>
              <a:t>部署</a:t>
            </a:r>
            <a:r>
              <a:rPr lang="en-US" altLang="zh-CN" sz="1600" dirty="0">
                <a:solidFill>
                  <a:schemeClr val="tx1"/>
                </a:solidFill>
              </a:rPr>
              <a:t>java</a:t>
            </a:r>
            <a:r>
              <a:rPr lang="zh-CN" altLang="en-US" sz="1600" dirty="0">
                <a:solidFill>
                  <a:schemeClr val="tx1"/>
                </a:solidFill>
              </a:rPr>
              <a:t>官方的</a:t>
            </a:r>
            <a:r>
              <a:rPr lang="en-US" altLang="zh-CN" sz="1600" dirty="0">
                <a:solidFill>
                  <a:schemeClr val="tx1"/>
                </a:solidFill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</a:rPr>
              <a:t>客户端</a:t>
            </a:r>
            <a:r>
              <a:rPr lang="en-US" altLang="zh-CN" sz="1600" dirty="0">
                <a:solidFill>
                  <a:schemeClr val="tx1"/>
                </a:solidFill>
              </a:rPr>
              <a:t>jar</a:t>
            </a:r>
            <a:r>
              <a:rPr lang="zh-CN" altLang="en-US" sz="1600" dirty="0">
                <a:solidFill>
                  <a:schemeClr val="tx1"/>
                </a:solidFill>
              </a:rPr>
              <a:t>包。</a:t>
            </a:r>
            <a:endParaRPr lang="zh-CN" altLang="zh-CN" sz="16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8" name="线形标注 2 47"/>
          <p:cNvSpPr/>
          <p:nvPr/>
        </p:nvSpPr>
        <p:spPr>
          <a:xfrm>
            <a:off x="6207525" y="3660411"/>
            <a:ext cx="5185322" cy="423603"/>
          </a:xfrm>
          <a:prstGeom prst="borderCallout2">
            <a:avLst>
              <a:gd name="adj1" fmla="val 51705"/>
              <a:gd name="adj2" fmla="val -427"/>
              <a:gd name="adj3" fmla="val 88525"/>
              <a:gd name="adj4" fmla="val -10926"/>
              <a:gd name="adj5" fmla="val 128320"/>
              <a:gd name="adj6" fmla="val -22675"/>
            </a:avLst>
          </a:prstGeom>
          <a:solidFill>
            <a:schemeClr val="bg1"/>
          </a:solidFill>
          <a:ln>
            <a:solidFill>
              <a:srgbClr val="F0AB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US" altLang="zh-CN" sz="1600" dirty="0">
                <a:solidFill>
                  <a:schemeClr val="tx1"/>
                </a:solidFill>
              </a:rPr>
              <a:t>2.</a:t>
            </a:r>
            <a:r>
              <a:rPr lang="zh-CN" altLang="en-US" sz="1600" dirty="0">
                <a:solidFill>
                  <a:schemeClr val="tx1"/>
                </a:solidFill>
              </a:rPr>
              <a:t>启动集算器</a:t>
            </a:r>
            <a:r>
              <a:rPr lang="en-US" altLang="zh-CN" sz="1600" dirty="0">
                <a:solidFill>
                  <a:schemeClr val="tx1"/>
                </a:solidFill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</a:rPr>
              <a:t>服务</a:t>
            </a:r>
            <a:endParaRPr lang="zh-CN" altLang="en-US" sz="1600" dirty="0"/>
          </a:p>
        </p:txBody>
      </p:sp>
      <p:sp>
        <p:nvSpPr>
          <p:cNvPr id="13" name="标题 12">
            <a:extLst>
              <a:ext uri="{FF2B5EF4-FFF2-40B4-BE49-F238E27FC236}">
                <a16:creationId xmlns="" xmlns:a16="http://schemas.microsoft.com/office/drawing/2014/main" id="{0083FE60-3670-4C69-93E5-BE59DDADD7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http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60643662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730800" y="1271848"/>
            <a:ext cx="11090275" cy="74531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1.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raqsoftConfig.xml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中配置运行环境，这一步无任何变化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2.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启动集算器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服务，这一步是主要的变化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3" name="圆角矩形 2"/>
          <p:cNvSpPr/>
          <p:nvPr/>
        </p:nvSpPr>
        <p:spPr>
          <a:xfrm>
            <a:off x="762554" y="2439247"/>
            <a:ext cx="11269061" cy="792336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>
              <a:lnSpc>
                <a:spcPct val="150000"/>
              </a:lnSpc>
            </a:pP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集算器提供了图形化界面，用来启动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服务，详见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http://doc.raqsoft.com.cn/esproc/tutorial/httpfuwu.html</a:t>
            </a:r>
          </a:p>
        </p:txBody>
      </p:sp>
      <p:pic>
        <p:nvPicPr>
          <p:cNvPr id="22530" name="Picture 2" descr="http://doc.raqsoft.com.cn/esproc/tutorial/%E6%95%99%E7%A8%8B.files/image13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923" y="3634504"/>
            <a:ext cx="5953125" cy="2419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2" name="Picture 4" descr="http://doc.raqsoft.com.cn/esproc/tutorial/%E6%95%99%E7%A8%8B.files/image133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5286" y="4422745"/>
            <a:ext cx="42862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标题 4">
            <a:extLst>
              <a:ext uri="{FF2B5EF4-FFF2-40B4-BE49-F238E27FC236}">
                <a16:creationId xmlns="" xmlns:a16="http://schemas.microsoft.com/office/drawing/2014/main" id="{D55A62D2-7D66-444A-9F80-FD8801009E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http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22115362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部署集算器</a:t>
            </a:r>
            <a:r>
              <a:rPr lang="en-US" altLang="zh-CN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JDBC</a:t>
            </a:r>
            <a:endParaRPr lang="zh-CN" altLang="en-US" sz="2400" kern="0" dirty="0">
              <a:latin typeface="微软雅黑" panose="020B0503020204020204" pitchFamily="34" charset="-122"/>
              <a:ea typeface="微软雅黑" panose="020B0503020204020204" pitchFamily="34" charset="-122"/>
              <a:cs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13338" y="1181514"/>
            <a:ext cx="11230078" cy="535873"/>
          </a:xfrm>
          <a:prstGeom prst="roundRect">
            <a:avLst>
              <a:gd name="adj" fmla="val 14462"/>
            </a:avLst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JDBC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提供了公开友好的接口，以便程序员在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应用中调用集算器中间件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10" name="矩形: 圆角 107"/>
          <p:cNvSpPr/>
          <p:nvPr/>
        </p:nvSpPr>
        <p:spPr bwMode="auto">
          <a:xfrm>
            <a:off x="838622" y="2121006"/>
            <a:ext cx="10167092" cy="424653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>
            <a:solidFill>
              <a:srgbClr val="316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000" dirty="0"/>
              <a:t>部署方法：将驱动程序拷贝到</a:t>
            </a:r>
            <a:r>
              <a:rPr lang="en-US" altLang="zh-CN" sz="2000" dirty="0"/>
              <a:t>java</a:t>
            </a:r>
            <a:r>
              <a:rPr lang="zh-CN" altLang="en-US" sz="2000" dirty="0"/>
              <a:t>应用的类路径</a:t>
            </a:r>
            <a:endParaRPr lang="en-US" altLang="zh-CN" sz="2000" dirty="0"/>
          </a:p>
        </p:txBody>
      </p:sp>
      <p:sp>
        <p:nvSpPr>
          <p:cNvPr id="12" name="TextBox 6"/>
          <p:cNvSpPr>
            <a:spLocks noChangeArrowheads="1"/>
          </p:cNvSpPr>
          <p:nvPr/>
        </p:nvSpPr>
        <p:spPr bwMode="auto">
          <a:xfrm>
            <a:off x="838622" y="2632479"/>
            <a:ext cx="10153128" cy="204804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161B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e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sproc_bin_xxxx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.jar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 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集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算器计算引擎及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驱动包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i</a:t>
            </a: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cu4j-60.3.jar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 	</a:t>
            </a: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处理国际化</a:t>
            </a: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jdom-1.1.3.jar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   	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解析配置文件</a:t>
            </a:r>
            <a:endParaRPr lang="en-US" altLang="zh-CN" sz="18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50000"/>
              </a:lnSpc>
              <a:buNone/>
            </a:pPr>
            <a:r>
              <a:rPr lang="en-US" altLang="zh-CN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raqsoftConfig.xml	</a:t>
            </a:r>
            <a:r>
              <a:rPr lang="zh-CN" altLang="en-US" sz="1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运行环境配置文件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文本框 15"/>
          <p:cNvSpPr txBox="1"/>
          <p:nvPr/>
        </p:nvSpPr>
        <p:spPr>
          <a:xfrm>
            <a:off x="736743" y="5508797"/>
            <a:ext cx="1050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说明：部署细节请参考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  <a:hlinkClick r:id="rId2"/>
              </a:rPr>
              <a:t>http://doc.raqsoft.com.cn/esproc/tutorial/jdbcbushu.html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559867534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"/>
          <p:cNvSpPr/>
          <p:nvPr/>
        </p:nvSpPr>
        <p:spPr>
          <a:xfrm>
            <a:off x="654592" y="970497"/>
            <a:ext cx="11090275" cy="745318"/>
          </a:xfrm>
          <a:prstGeom prst="round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3.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部署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官方的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客户端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jar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包，这一步与具体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服务无关，请参照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java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官方标准。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  <a:p>
            <a:pPr eaLnBrk="0" fontAlgn="base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4.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文件中编写具体的业务算法，这一步算法本身无变化，只需处理返回数据的格式。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45877774"/>
              </p:ext>
            </p:extLst>
          </p:nvPr>
        </p:nvGraphicFramePr>
        <p:xfrm>
          <a:off x="800995" y="2680914"/>
          <a:ext cx="10297143" cy="74888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6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0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7311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connect@l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(“demo”).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query</a:t>
                      </a:r>
                      <a:r>
                        <a:rPr lang="en-US" altLang="zh-C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@x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("select * from sales where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&gt;=? </a:t>
                      </a:r>
                    </a:p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&lt;?",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beginDate,endDate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查询数据库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5" name="圆角矩形 4"/>
          <p:cNvSpPr/>
          <p:nvPr/>
        </p:nvSpPr>
        <p:spPr>
          <a:xfrm>
            <a:off x="705230" y="2090540"/>
            <a:ext cx="8501970" cy="432295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原算法（非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服务）查询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sales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表，</a:t>
            </a:r>
            <a:r>
              <a:rPr lang="en-US" altLang="zh-CN" sz="1600" dirty="0" err="1">
                <a:solidFill>
                  <a:schemeClr val="tx1"/>
                </a:solidFill>
                <a:latin typeface="+mn-ea"/>
              </a:rPr>
              <a:t>beginDate,endDate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是外部参数，则脚本文件如下：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705230" y="3553079"/>
            <a:ext cx="7349842" cy="432295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如果希望集算器提供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restful json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服务，只需用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函数返回结果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65695290"/>
              </p:ext>
            </p:extLst>
          </p:nvPr>
        </p:nvGraphicFramePr>
        <p:xfrm>
          <a:off x="800995" y="4012074"/>
          <a:ext cx="10297143" cy="1001400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466819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680598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2365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2600677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</a:tblGrid>
              <a:tr h="161744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83326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connect@l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(“demo”).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query</a:t>
                      </a:r>
                      <a:r>
                        <a:rPr lang="en-US" altLang="zh-CN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@x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("select * from sales where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&gt;=? </a:t>
                      </a:r>
                    </a:p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and 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orderdate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&lt;?",</a:t>
                      </a:r>
                      <a:r>
                        <a:rPr lang="en-US" sz="16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beginDate,endDate</a:t>
                      </a:r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/</a:t>
                      </a:r>
                      <a:r>
                        <a:rPr lang="zh-CN" altLang="en-US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</a:rPr>
                        <a:t>查询数据库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180511">
                <a:tc>
                  <a:txBody>
                    <a:bodyPr/>
                    <a:lstStyle/>
                    <a:p>
                      <a:pPr marL="0" algn="ctr" defTabSz="1219105" rtl="0" eaLnBrk="1" fontAlgn="ctr" latinLnBrk="0" hangingPunct="1"/>
                      <a:r>
                        <a:rPr lang="en-US" altLang="zh-CN" sz="1600" b="1" i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宋体" panose="02010600030101010101" pitchFamily="2" charset="-122"/>
                        </a:rPr>
                        <a:t>=json(A1)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</a:endParaRPr>
                    </a:p>
                  </a:txBody>
                  <a:tcPr marL="8680" marR="8680" marT="868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0" name="圆角矩形 9"/>
          <p:cNvSpPr/>
          <p:nvPr/>
        </p:nvSpPr>
        <p:spPr>
          <a:xfrm>
            <a:off x="705230" y="5186884"/>
            <a:ext cx="5189602" cy="432295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用浏览器访问集算器</a:t>
            </a:r>
            <a:r>
              <a:rPr lang="en-US" altLang="zh-CN" sz="16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600" dirty="0">
                <a:solidFill>
                  <a:schemeClr val="tx1"/>
                </a:solidFill>
                <a:latin typeface="+mn-ea"/>
              </a:rPr>
              <a:t>服务，可看到如下数据结构</a:t>
            </a:r>
            <a:endParaRPr lang="en-US" altLang="zh-CN" sz="1600" dirty="0">
              <a:solidFill>
                <a:schemeClr val="tx1"/>
              </a:solidFill>
              <a:latin typeface="+mn-ea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2"/>
          <a:srcRect b="51584"/>
          <a:stretch/>
        </p:blipFill>
        <p:spPr>
          <a:xfrm>
            <a:off x="6316673" y="5175214"/>
            <a:ext cx="4781465" cy="1091989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705229" y="6267203"/>
            <a:ext cx="10718569" cy="377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/>
              <a:t>说明：想返回</a:t>
            </a:r>
            <a:r>
              <a:rPr lang="en-US" altLang="zh-CN" sz="1400" dirty="0"/>
              <a:t>xml</a:t>
            </a:r>
            <a:r>
              <a:rPr lang="zh-CN" altLang="en-US" sz="1400" dirty="0"/>
              <a:t>格式，则应使用</a:t>
            </a:r>
            <a:r>
              <a:rPr lang="en-US" altLang="zh-CN" sz="1400" dirty="0"/>
              <a:t>xml</a:t>
            </a:r>
            <a:r>
              <a:rPr lang="zh-CN" altLang="en-US" sz="1400" dirty="0"/>
              <a:t>函数。如果不处理返回结果，则</a:t>
            </a:r>
            <a:r>
              <a:rPr lang="en-US" altLang="zh-CN" sz="1400" dirty="0"/>
              <a:t>http</a:t>
            </a:r>
            <a:r>
              <a:rPr lang="zh-CN" altLang="en-US" sz="1400" dirty="0"/>
              <a:t>客户端会接收到二维表格式的字符串，默认情况下以</a:t>
            </a:r>
            <a:r>
              <a:rPr lang="en-US" altLang="zh-CN" sz="1400" dirty="0"/>
              <a:t>tab</a:t>
            </a:r>
            <a:r>
              <a:rPr lang="zh-CN" altLang="en-US" sz="1400" dirty="0"/>
              <a:t>分隔。</a:t>
            </a:r>
          </a:p>
        </p:txBody>
      </p:sp>
      <p:sp>
        <p:nvSpPr>
          <p:cNvPr id="4" name="标题 3">
            <a:extLst>
              <a:ext uri="{FF2B5EF4-FFF2-40B4-BE49-F238E27FC236}">
                <a16:creationId xmlns="" xmlns:a16="http://schemas.microsoft.com/office/drawing/2014/main" id="{3BF29849-610B-4C8A-81CF-2991AF9F6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http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782299003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965" y="4869955"/>
            <a:ext cx="10252793" cy="1386554"/>
          </a:xfrm>
          <a:prstGeom prst="rect">
            <a:avLst/>
          </a:prstGeom>
        </p:spPr>
      </p:pic>
      <p:sp>
        <p:nvSpPr>
          <p:cNvPr id="4" name="圆角矩形 3"/>
          <p:cNvSpPr/>
          <p:nvPr/>
        </p:nvSpPr>
        <p:spPr>
          <a:xfrm>
            <a:off x="810966" y="1726841"/>
            <a:ext cx="11090275" cy="432295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将销售人员和其订单关联起来，形成多层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json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并返回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810964" y="1000514"/>
            <a:ext cx="10252794" cy="535872"/>
          </a:xfrm>
          <a:prstGeom prst="roundRect">
            <a:avLst>
              <a:gd name="adj" fmla="val 0"/>
            </a:avLst>
          </a:prstGeom>
          <a:solidFill>
            <a:srgbClr val="3B6DC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zh-CN" altLang="en-US" sz="1800" dirty="0">
                <a:solidFill>
                  <a:schemeClr val="bg1"/>
                </a:solidFill>
              </a:rPr>
              <a:t>对于</a:t>
            </a:r>
            <a:r>
              <a:rPr lang="en-US" altLang="zh-CN" sz="1800" dirty="0">
                <a:solidFill>
                  <a:schemeClr val="bg1"/>
                </a:solidFill>
              </a:rPr>
              <a:t>java</a:t>
            </a:r>
            <a:r>
              <a:rPr lang="zh-CN" altLang="en-US" sz="1800" dirty="0">
                <a:solidFill>
                  <a:schemeClr val="bg1"/>
                </a:solidFill>
              </a:rPr>
              <a:t>中间件而言，返回多层</a:t>
            </a:r>
            <a:r>
              <a:rPr lang="en-US" altLang="zh-CN" sz="1800" dirty="0">
                <a:solidFill>
                  <a:schemeClr val="bg1"/>
                </a:solidFill>
              </a:rPr>
              <a:t>json</a:t>
            </a:r>
            <a:r>
              <a:rPr lang="zh-CN" altLang="en-US" sz="1800" dirty="0">
                <a:solidFill>
                  <a:schemeClr val="bg1"/>
                </a:solidFill>
              </a:rPr>
              <a:t>比较麻烦，而用集算器则相对简单</a:t>
            </a:r>
            <a:endParaRPr lang="en-US" altLang="zh-CN" sz="1800" dirty="0">
              <a:solidFill>
                <a:schemeClr val="bg1"/>
              </a:solidFill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810965" y="4268158"/>
            <a:ext cx="10252794" cy="432295"/>
          </a:xfrm>
          <a:prstGeom prst="roundRect">
            <a:avLst>
              <a:gd name="adj" fmla="val 1065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在浏览器中查看返回结果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055209"/>
              </p:ext>
            </p:extLst>
          </p:nvPr>
        </p:nvGraphicFramePr>
        <p:xfrm>
          <a:off x="810965" y="2272487"/>
          <a:ext cx="10252794" cy="1510665"/>
        </p:xfrm>
        <a:graphic>
          <a:graphicData uri="http://schemas.openxmlformats.org/drawingml/2006/table">
            <a:tbl>
              <a:tblPr firstRow="1" firstCol="1">
                <a:tableStyleId>{5C22544A-7EE6-4342-B048-85BDC9FD1C3A}</a:tableStyleId>
              </a:tblPr>
              <a:tblGrid>
                <a:gridCol w="38769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723399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5141698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16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A</a:t>
                      </a:r>
                      <a:endParaRPr lang="en-US" sz="1600" b="1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B</a:t>
                      </a:r>
                      <a:endParaRPr lang="en-US" sz="16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16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=connect@l("dbsource")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22197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=A1.query("select * from employee")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=A1.query@x("select * from sales where orderdate&gt;=? and orderdate&lt;?",beginDate,endDate)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16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>
                          <a:solidFill>
                            <a:schemeClr val="tx1"/>
                          </a:solidFill>
                          <a:effectLst/>
                        </a:rPr>
                        <a:t>=A2.run(eid=B2.select(sellerid==eid))</a:t>
                      </a:r>
                      <a:endParaRPr lang="en-US" sz="1600" b="0" i="0" u="none" strike="noStrike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/</a:t>
                      </a:r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关联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164185">
                <a:tc>
                  <a:txBody>
                    <a:bodyPr/>
                    <a:lstStyle/>
                    <a:p>
                      <a:pPr algn="ctr" rtl="0" fontAlgn="ctr"/>
                      <a:r>
                        <a:rPr lang="en-US" altLang="zh-CN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altLang="zh-CN" sz="1600" b="0" i="0" u="none" strike="noStrike" dirty="0">
                        <a:solidFill>
                          <a:schemeClr val="tx1"/>
                        </a:solidFill>
                        <a:effectLst/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=json(A3)</a:t>
                      </a:r>
                      <a:endParaRPr 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zh-CN" altLang="en-US" sz="1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　</a:t>
                      </a:r>
                      <a:endParaRPr lang="zh-CN" altLang="en-US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宋体" panose="02010600030101010101" pitchFamily="2" charset="-122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6" name="标题 5">
            <a:extLst>
              <a:ext uri="{FF2B5EF4-FFF2-40B4-BE49-F238E27FC236}">
                <a16:creationId xmlns="" xmlns:a16="http://schemas.microsoft.com/office/drawing/2014/main" id="{DEFC19D9-0451-406D-8AD5-344E9AEDE9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http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81033992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/>
          <p:cNvSpPr>
            <a:spLocks noChangeArrowheads="1"/>
          </p:cNvSpPr>
          <p:nvPr/>
        </p:nvSpPr>
        <p:spPr bwMode="auto">
          <a:xfrm>
            <a:off x="713338" y="2289533"/>
            <a:ext cx="10999236" cy="145561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    URL </a:t>
            </a:r>
            <a:r>
              <a:rPr lang="en-US" altLang="zh-CN" sz="1800" dirty="0" err="1"/>
              <a:t>url</a:t>
            </a:r>
            <a:r>
              <a:rPr lang="en-US" altLang="zh-CN" sz="1800" dirty="0"/>
              <a:t> = new URL("http://192.168.1.107:8503/</a:t>
            </a:r>
            <a:r>
              <a:rPr lang="en-US" altLang="zh-CN" sz="1800" dirty="0" err="1"/>
              <a:t>getsales.dfx</a:t>
            </a:r>
            <a:r>
              <a:rPr lang="en-US" altLang="zh-CN" sz="1800" dirty="0"/>
              <a:t>(2010-03-01,2019-04-01)");       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dirty="0"/>
              <a:t>    </a:t>
            </a:r>
            <a:r>
              <a:rPr lang="en-US" altLang="zh-CN" sz="1800" dirty="0" err="1"/>
              <a:t>HttpURLConnection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httpUrlConn</a:t>
            </a:r>
            <a:r>
              <a:rPr lang="en-US" altLang="zh-CN" sz="1800" dirty="0"/>
              <a:t> = (</a:t>
            </a:r>
            <a:r>
              <a:rPr lang="en-US" altLang="zh-CN" sz="1800" dirty="0" err="1"/>
              <a:t>HttpURLConnection</a:t>
            </a:r>
            <a:r>
              <a:rPr lang="en-US" altLang="zh-CN" sz="1800" dirty="0"/>
              <a:t>) </a:t>
            </a:r>
            <a:r>
              <a:rPr lang="en-US" altLang="zh-CN" sz="1800" dirty="0" err="1"/>
              <a:t>url.openConnection</a:t>
            </a:r>
            <a:r>
              <a:rPr lang="en-US" altLang="zh-CN" sz="1800" dirty="0"/>
              <a:t>(); 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dirty="0"/>
              <a:t>  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endParaRPr lang="zh-CN" altLang="zh-CN" sz="18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4" name="圆角矩形 3"/>
          <p:cNvSpPr/>
          <p:nvPr/>
        </p:nvSpPr>
        <p:spPr>
          <a:xfrm>
            <a:off x="622300" y="1006760"/>
            <a:ext cx="11377562" cy="432296"/>
          </a:xfrm>
          <a:prstGeom prst="roundRect">
            <a:avLst>
              <a:gd name="adj" fmla="val 0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eaLnBrk="0" fontAlgn="base" hangingPunct="0">
              <a:lnSpc>
                <a:spcPct val="17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5.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通过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协议访问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SPL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文件，这一步与具体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服务无关。需要注意的是，集算器</a:t>
            </a:r>
            <a:r>
              <a:rPr lang="en-US" altLang="zh-CN" sz="1800" dirty="0">
                <a:solidFill>
                  <a:schemeClr val="tx1"/>
                </a:solidFill>
                <a:latin typeface="+mn-ea"/>
              </a:rPr>
              <a:t>http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服务支持两种</a:t>
            </a:r>
            <a:r>
              <a:rPr lang="en-US" altLang="zh-CN" sz="1800" dirty="0" err="1">
                <a:solidFill>
                  <a:schemeClr val="tx1"/>
                </a:solidFill>
                <a:latin typeface="+mn-ea"/>
              </a:rPr>
              <a:t>url</a:t>
            </a:r>
            <a:r>
              <a:rPr lang="zh-CN" altLang="en-US" sz="1800" dirty="0">
                <a:solidFill>
                  <a:schemeClr val="tx1"/>
                </a:solidFill>
                <a:latin typeface="+mn-ea"/>
              </a:rPr>
              <a:t>风格。</a:t>
            </a:r>
            <a:endParaRPr lang="en-US" altLang="zh-CN" sz="1800" dirty="0">
              <a:solidFill>
                <a:schemeClr val="tx1"/>
              </a:solidFill>
              <a:latin typeface="+mn-ea"/>
            </a:endParaRPr>
          </a:p>
        </p:txBody>
      </p:sp>
      <p:sp>
        <p:nvSpPr>
          <p:cNvPr id="5" name="圆角矩形 4"/>
          <p:cNvSpPr/>
          <p:nvPr/>
        </p:nvSpPr>
        <p:spPr>
          <a:xfrm>
            <a:off x="696016" y="1826903"/>
            <a:ext cx="10999237" cy="432295"/>
          </a:xfrm>
          <a:prstGeom prst="roundRect">
            <a:avLst>
              <a:gd name="adj" fmla="val 0"/>
            </a:avLst>
          </a:prstGeom>
          <a:solidFill>
            <a:srgbClr val="3B6DC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默认风格，</a:t>
            </a:r>
            <a:r>
              <a:rPr lang="en-US" altLang="zh-CN" sz="2000" dirty="0"/>
              <a:t>http://</a:t>
            </a:r>
            <a:r>
              <a:rPr lang="en-US" altLang="zh-CN" sz="2000" i="1" dirty="0"/>
              <a:t>IP:port</a:t>
            </a:r>
            <a:r>
              <a:rPr lang="en-US" altLang="zh-CN" sz="2000" dirty="0"/>
              <a:t> /dfx1.dfx(arg1,arg2,...)</a:t>
            </a:r>
            <a:r>
              <a:rPr lang="zh-CN" altLang="en-US" sz="2000" dirty="0"/>
              <a:t>。</a:t>
            </a:r>
            <a:r>
              <a:rPr lang="en-US" altLang="zh-CN" sz="2000" dirty="0"/>
              <a:t>java</a:t>
            </a:r>
            <a:r>
              <a:rPr lang="zh-CN" altLang="en-US" sz="2000" dirty="0"/>
              <a:t>通过</a:t>
            </a:r>
            <a:r>
              <a:rPr lang="en-US" altLang="zh-CN" sz="2000" dirty="0"/>
              <a:t>http</a:t>
            </a:r>
            <a:r>
              <a:rPr lang="zh-CN" altLang="en-US" sz="2000" dirty="0"/>
              <a:t>协议调用集算器的部分代码如下：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6" name="TextBox 6"/>
          <p:cNvSpPr>
            <a:spLocks noChangeArrowheads="1"/>
          </p:cNvSpPr>
          <p:nvPr/>
        </p:nvSpPr>
        <p:spPr bwMode="auto">
          <a:xfrm>
            <a:off x="713338" y="4595625"/>
            <a:ext cx="10999237" cy="145561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B6DCC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0">
              <a:buNone/>
              <a:tabLst>
                <a:tab pos="457200" algn="l"/>
              </a:tabLst>
            </a:pP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r>
              <a:rPr lang="en-US" altLang="zh-CN" sz="1800" dirty="0"/>
              <a:t/>
            </a:r>
            <a:br>
              <a:rPr lang="en-US" altLang="zh-CN" sz="1800" dirty="0"/>
            </a:br>
            <a:r>
              <a:rPr lang="en-US" altLang="zh-CN" sz="1800" dirty="0"/>
              <a:t>    URL </a:t>
            </a:r>
            <a:r>
              <a:rPr lang="en-US" altLang="zh-CN" sz="1800" dirty="0" err="1"/>
              <a:t>url</a:t>
            </a:r>
            <a:r>
              <a:rPr lang="en-US" altLang="zh-CN" sz="1800" dirty="0"/>
              <a:t> = new URL(“http://192.168.1.107:8503/</a:t>
            </a:r>
            <a:r>
              <a:rPr lang="en-US" altLang="zh-CN" sz="1800" dirty="0" err="1"/>
              <a:t>getsales</a:t>
            </a:r>
            <a:r>
              <a:rPr lang="en-US" altLang="zh-CN" sz="1800" dirty="0"/>
              <a:t>/2010-03-01/2019-04-01)");       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dirty="0"/>
              <a:t>    </a:t>
            </a:r>
            <a:r>
              <a:rPr lang="en-US" altLang="zh-CN" sz="1800" dirty="0" err="1"/>
              <a:t>HttpURLConnection</a:t>
            </a:r>
            <a:r>
              <a:rPr lang="en-US" altLang="zh-CN" sz="1800" dirty="0"/>
              <a:t> </a:t>
            </a:r>
            <a:r>
              <a:rPr lang="en-US" altLang="zh-CN" sz="1800" dirty="0" err="1"/>
              <a:t>httpUrlConn</a:t>
            </a:r>
            <a:r>
              <a:rPr lang="en-US" altLang="zh-CN" sz="1800" dirty="0"/>
              <a:t> = (</a:t>
            </a:r>
            <a:r>
              <a:rPr lang="en-US" altLang="zh-CN" sz="1800" dirty="0" err="1"/>
              <a:t>HttpURLConnection</a:t>
            </a:r>
            <a:r>
              <a:rPr lang="en-US" altLang="zh-CN" sz="1800" dirty="0"/>
              <a:t>) </a:t>
            </a:r>
            <a:r>
              <a:rPr lang="en-US" altLang="zh-CN" sz="1800" dirty="0" err="1"/>
              <a:t>url.openConnection</a:t>
            </a:r>
            <a:r>
              <a:rPr lang="en-US" altLang="zh-CN" sz="1800" dirty="0"/>
              <a:t>(); </a:t>
            </a:r>
          </a:p>
          <a:p>
            <a:pPr lvl="0">
              <a:buNone/>
              <a:tabLst>
                <a:tab pos="457200" algn="l"/>
              </a:tabLst>
            </a:pPr>
            <a:r>
              <a:rPr lang="en-US" altLang="zh-CN" sz="1800" dirty="0"/>
              <a:t>  </a:t>
            </a:r>
            <a:r>
              <a:rPr lang="en-US" altLang="zh-CN" sz="1800" kern="100" dirty="0">
                <a:solidFill>
                  <a:schemeClr val="dk1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……</a:t>
            </a:r>
            <a:endParaRPr lang="zh-CN" altLang="zh-CN" sz="1800" kern="100" dirty="0">
              <a:solidFill>
                <a:schemeClr val="dk1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7" name="圆角矩形 6"/>
          <p:cNvSpPr/>
          <p:nvPr/>
        </p:nvSpPr>
        <p:spPr>
          <a:xfrm>
            <a:off x="713337" y="4143982"/>
            <a:ext cx="10999237" cy="432295"/>
          </a:xfrm>
          <a:prstGeom prst="roundRect">
            <a:avLst>
              <a:gd name="adj" fmla="val 0"/>
            </a:avLst>
          </a:prstGeom>
          <a:solidFill>
            <a:srgbClr val="3B6DCC"/>
          </a:solidFill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Autofit/>
          </a:bodyPr>
          <a:lstStyle/>
          <a:p>
            <a:pPr marL="0" lvl="1" fontAlgn="ctr"/>
            <a:r>
              <a:rPr lang="en-US" altLang="zh-CN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SAP</a:t>
            </a:r>
            <a:r>
              <a:rPr lang="zh-CN" altLang="en-US" sz="2000" dirty="0">
                <a:solidFill>
                  <a:schemeClr val="bg1"/>
                </a:solidFill>
                <a:latin typeface="Lucida Console" panose="020B0609040504020204" pitchFamily="49" charset="0"/>
                <a:ea typeface="微软雅黑" panose="020B0503020204020204" pitchFamily="34" charset="-122"/>
              </a:rPr>
              <a:t>风格，</a:t>
            </a:r>
            <a:r>
              <a:rPr lang="en-US" altLang="zh-CN" sz="2000" dirty="0"/>
              <a:t>http://</a:t>
            </a:r>
            <a:r>
              <a:rPr lang="en-US" altLang="zh-CN" sz="2000" i="1" dirty="0"/>
              <a:t>IP:port</a:t>
            </a:r>
            <a:r>
              <a:rPr lang="en-US" altLang="zh-CN" sz="2000" dirty="0"/>
              <a:t> /</a:t>
            </a:r>
            <a:r>
              <a:rPr lang="en-US" altLang="zh-CN" sz="2000" dirty="0" err="1"/>
              <a:t>sapPath</a:t>
            </a:r>
            <a:r>
              <a:rPr lang="en-US" altLang="zh-CN" sz="2000" dirty="0"/>
              <a:t>/</a:t>
            </a:r>
            <a:r>
              <a:rPr lang="en-US" altLang="zh-CN" sz="2000" dirty="0" err="1"/>
              <a:t>dfx</a:t>
            </a:r>
            <a:r>
              <a:rPr lang="en-US" altLang="zh-CN" sz="2000" dirty="0"/>
              <a:t>/arg1/arg2/...</a:t>
            </a:r>
            <a:r>
              <a:rPr lang="zh-CN" altLang="en-US" sz="2000" dirty="0"/>
              <a:t>。调用代码如下</a:t>
            </a:r>
            <a:endParaRPr lang="en-US" altLang="zh-CN" sz="2000" dirty="0">
              <a:solidFill>
                <a:schemeClr val="bg1"/>
              </a:solidFill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8" name="标题 7">
            <a:extLst>
              <a:ext uri="{FF2B5EF4-FFF2-40B4-BE49-F238E27FC236}">
                <a16:creationId xmlns="" xmlns:a16="http://schemas.microsoft.com/office/drawing/2014/main" id="{5CF82EE9-A5CC-4B43-A9FB-8CC5C869BE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http</a:t>
            </a:r>
            <a:r>
              <a:rPr lang="zh-CN" altLang="en-US" dirty="0"/>
              <a:t>集成</a:t>
            </a:r>
          </a:p>
        </p:txBody>
      </p:sp>
    </p:spTree>
    <p:extLst>
      <p:ext uri="{BB962C8B-B14F-4D97-AF65-F5344CB8AC3E}">
        <p14:creationId xmlns:p14="http://schemas.microsoft.com/office/powerpoint/2010/main" val="2602007486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>
            <a:extLst>
              <a:ext uri="{FF2B5EF4-FFF2-40B4-BE49-F238E27FC236}">
                <a16:creationId xmlns="" xmlns:a16="http://schemas.microsoft.com/office/drawing/2014/main" id="{F0F29C09-EACD-4699-9CF3-A8B7F2583DC4}"/>
              </a:ext>
            </a:extLst>
          </p:cNvPr>
          <p:cNvSpPr/>
          <p:nvPr/>
        </p:nvSpPr>
        <p:spPr>
          <a:xfrm>
            <a:off x="2375063" y="3379199"/>
            <a:ext cx="28200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6"/>
            <a:r>
              <a:rPr lang="zh-CN" altLang="en-US" sz="2000" dirty="0">
                <a:solidFill>
                  <a:schemeClr val="bg1"/>
                </a:solidFill>
              </a:rPr>
              <a:t>技术内容请移步 乾学院</a:t>
            </a:r>
          </a:p>
        </p:txBody>
      </p:sp>
      <p:pic>
        <p:nvPicPr>
          <p:cNvPr id="6" name="图片 -2147482624" descr="IMG_256">
            <a:extLst>
              <a:ext uri="{FF2B5EF4-FFF2-40B4-BE49-F238E27FC236}">
                <a16:creationId xmlns="" xmlns:a16="http://schemas.microsoft.com/office/drawing/2014/main" id="{33FDD12A-AC0F-4E45-B674-5DC1ABD0F8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8723" y="3048643"/>
            <a:ext cx="1188270" cy="1188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矩形 3">
            <a:extLst>
              <a:ext uri="{FF2B5EF4-FFF2-40B4-BE49-F238E27FC236}">
                <a16:creationId xmlns="" xmlns:a16="http://schemas.microsoft.com/office/drawing/2014/main" id="{CCD1F641-E140-4A58-B544-32662EDB9672}"/>
              </a:ext>
            </a:extLst>
          </p:cNvPr>
          <p:cNvSpPr/>
          <p:nvPr/>
        </p:nvSpPr>
        <p:spPr>
          <a:xfrm>
            <a:off x="2388821" y="3779309"/>
            <a:ext cx="220925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6"/>
            <a:r>
              <a:rPr lang="en-US" altLang="zh-CN" sz="1600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http://c.raqsoft.com.cn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="" xmlns:a16="http://schemas.microsoft.com/office/drawing/2014/main" id="{0DA7678E-D601-4C08-A1C9-66DC160A2C12}"/>
              </a:ext>
            </a:extLst>
          </p:cNvPr>
          <p:cNvSpPr/>
          <p:nvPr/>
        </p:nvSpPr>
        <p:spPr>
          <a:xfrm>
            <a:off x="7736523" y="3379199"/>
            <a:ext cx="307648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6"/>
            <a:r>
              <a:rPr lang="zh-CN" altLang="en-US" sz="2000" dirty="0">
                <a:solidFill>
                  <a:schemeClr val="bg1"/>
                </a:solidFill>
              </a:rPr>
              <a:t>优惠价购买请加入 好多乾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="" xmlns:a16="http://schemas.microsoft.com/office/drawing/2014/main" id="{72A96468-A5C0-427F-8E97-FB5E470A7CAB}"/>
              </a:ext>
            </a:extLst>
          </p:cNvPr>
          <p:cNvSpPr/>
          <p:nvPr/>
        </p:nvSpPr>
        <p:spPr>
          <a:xfrm>
            <a:off x="7778422" y="3779309"/>
            <a:ext cx="292176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286"/>
            <a:r>
              <a:rPr lang="en-US" altLang="zh-CN" sz="1600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http://sys.misdiy.com/hdq.html</a:t>
            </a:r>
            <a:endParaRPr lang="zh-CN" altLang="en-US" sz="1600" dirty="0">
              <a:solidFill>
                <a:schemeClr val="bg1"/>
              </a:solidFill>
            </a:endParaRPr>
          </a:p>
        </p:txBody>
      </p:sp>
      <p:graphicFrame>
        <p:nvGraphicFramePr>
          <p:cNvPr id="9" name="对象 8">
            <a:extLst>
              <a:ext uri="{FF2B5EF4-FFF2-40B4-BE49-F238E27FC236}">
                <a16:creationId xmlns="" xmlns:a16="http://schemas.microsoft.com/office/drawing/2014/main" id="{0DCCC2B1-C8BD-4239-AB77-316C32D4F93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854711"/>
              </p:ext>
            </p:extLst>
          </p:nvPr>
        </p:nvGraphicFramePr>
        <p:xfrm>
          <a:off x="6311230" y="3076943"/>
          <a:ext cx="1188270" cy="118827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9" name="Image" r:id="rId7" imgW="3301560" imgH="3301560" progId="Photoshop.Image.19">
                  <p:embed/>
                </p:oleObj>
              </mc:Choice>
              <mc:Fallback>
                <p:oleObj name="Image" r:id="rId7" imgW="3301560" imgH="3301560" progId="Photoshop.Image.19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6311230" y="3076943"/>
                        <a:ext cx="1188270" cy="118827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标题 9">
            <a:extLst>
              <a:ext uri="{FF2B5EF4-FFF2-40B4-BE49-F238E27FC236}">
                <a16:creationId xmlns="" xmlns:a16="http://schemas.microsoft.com/office/drawing/2014/main" id="{E4E056F7-DAFD-4448-BDA9-8E79EF601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0630" y="1252231"/>
            <a:ext cx="10129051" cy="1449346"/>
          </a:xfrm>
        </p:spPr>
        <p:txBody>
          <a:bodyPr>
            <a:normAutofit/>
          </a:bodyPr>
          <a:lstStyle/>
          <a:p>
            <a:pPr algn="l"/>
            <a:r>
              <a:rPr lang="zh-CN" altLang="en-US" sz="5400" dirty="0"/>
              <a:t>想要了解更多 请联系我们</a:t>
            </a:r>
          </a:p>
        </p:txBody>
      </p:sp>
    </p:spTree>
    <p:extLst>
      <p:ext uri="{BB962C8B-B14F-4D97-AF65-F5344CB8AC3E}">
        <p14:creationId xmlns:p14="http://schemas.microsoft.com/office/powerpoint/2010/main" val="35288603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 algn="l">
              <a:spcBef>
                <a:spcPts val="600"/>
              </a:spcBef>
            </a:pPr>
            <a:r>
              <a:rPr lang="zh-CN" altLang="en-US" sz="2400" kern="0" dirty="0"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配置运行环境</a:t>
            </a:r>
          </a:p>
        </p:txBody>
      </p:sp>
      <p:sp>
        <p:nvSpPr>
          <p:cNvPr id="5" name="圆角矩形 4"/>
          <p:cNvSpPr/>
          <p:nvPr/>
        </p:nvSpPr>
        <p:spPr>
          <a:xfrm>
            <a:off x="715876" y="1178059"/>
            <a:ext cx="10707922" cy="855535"/>
          </a:xfrm>
          <a:prstGeom prst="roundRect">
            <a:avLst>
              <a:gd name="adj" fmla="val 14462"/>
            </a:avLst>
          </a:prstGeom>
          <a:noFill/>
          <a:ln w="19050">
            <a:noFill/>
            <a:miter lim="800000"/>
            <a:headEnd/>
            <a:tailEnd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 anchor="ctr"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集算器运行环境存储于</a:t>
            </a:r>
            <a:r>
              <a:rPr lang="en-US" altLang="zh-CN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raqsoftConfig.xml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，主要是业务数据库或数仓的数据源信息，也</a:t>
            </a:r>
            <a:r>
              <a:rPr lang="zh-CN" altLang="en-US" sz="1800" dirty="0" smtClean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包括脚本</a:t>
            </a:r>
            <a:r>
              <a:rPr lang="zh-CN" altLang="en-US" sz="1800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文件目录、字符集、外部库等。</a:t>
            </a:r>
            <a:endParaRPr lang="en-US" altLang="zh-CN" sz="1800" dirty="0">
              <a:solidFill>
                <a:schemeClr val="tx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矩形: 圆角 107"/>
          <p:cNvSpPr/>
          <p:nvPr/>
        </p:nvSpPr>
        <p:spPr bwMode="auto">
          <a:xfrm>
            <a:off x="838624" y="2255158"/>
            <a:ext cx="10369150" cy="424653"/>
          </a:xfrm>
          <a:prstGeom prst="roundRect">
            <a:avLst>
              <a:gd name="adj" fmla="val 0"/>
            </a:avLst>
          </a:prstGeom>
          <a:solidFill>
            <a:srgbClr val="3161B0"/>
          </a:solidFill>
          <a:ln>
            <a:solidFill>
              <a:srgbClr val="3161B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zh-CN" altLang="en-US" sz="2000" dirty="0"/>
              <a:t>一个</a:t>
            </a:r>
            <a:r>
              <a:rPr lang="en-US" altLang="zh-CN" sz="2000" dirty="0"/>
              <a:t>Oracle</a:t>
            </a:r>
            <a:r>
              <a:rPr lang="zh-CN" altLang="en-US" sz="2000" dirty="0"/>
              <a:t>数据源的配置信息</a:t>
            </a:r>
          </a:p>
        </p:txBody>
      </p:sp>
      <p:sp>
        <p:nvSpPr>
          <p:cNvPr id="7" name="TextBox 6"/>
          <p:cNvSpPr>
            <a:spLocks noChangeArrowheads="1"/>
          </p:cNvSpPr>
          <p:nvPr/>
        </p:nvSpPr>
        <p:spPr bwMode="auto">
          <a:xfrm>
            <a:off x="838622" y="2679813"/>
            <a:ext cx="10369150" cy="2766205"/>
          </a:xfrm>
          <a:prstGeom prst="roundRect">
            <a:avLst>
              <a:gd name="adj" fmla="val 0"/>
            </a:avLst>
          </a:prstGeom>
          <a:noFill/>
          <a:ln w="19050">
            <a:solidFill>
              <a:srgbClr val="3161B0"/>
            </a:solidFill>
            <a:prstDash val="sysDash"/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no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&lt;DB name=“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orcl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url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 value="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jdbc:oracle:thin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:@192.168.1.8:1521:runqian"/&gt;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name="driver" value="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oracle.jdbc.driver.OracleDriver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name="type" value="1"/&gt;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name="user" value="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ydxx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name="password" value="password"/&gt;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               &lt;property name="</a:t>
            </a:r>
            <a:r>
              <a:rPr lang="en-US" altLang="zh-CN" sz="1600" dirty="0" err="1">
                <a:latin typeface="微软雅黑" panose="020B0503020204020204" pitchFamily="34" charset="-122"/>
                <a:ea typeface="微软雅黑" panose="020B0503020204020204" pitchFamily="34" charset="-122"/>
              </a:rPr>
              <a:t>batchSize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" value="0"/&gt;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……</a:t>
            </a:r>
          </a:p>
          <a:p>
            <a:pPr>
              <a:buNone/>
            </a:pP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&lt;/DB&gt;</a:t>
            </a:r>
            <a:endParaRPr lang="zh-CN" altLang="en-US" sz="1600" b="1" dirty="0">
              <a:solidFill>
                <a:srgbClr val="FFA3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836340" y="5747165"/>
            <a:ext cx="10502776" cy="7870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/>
              <a:t>说明：数据源的</a:t>
            </a:r>
            <a:r>
              <a:rPr lang="en-US" altLang="zh-CN" sz="1600" dirty="0"/>
              <a:t>JDBC</a:t>
            </a:r>
            <a:r>
              <a:rPr lang="zh-CN" altLang="en-US" sz="1600" dirty="0"/>
              <a:t>包，同样部署在类路径。</a:t>
            </a:r>
            <a:endParaRPr lang="en-US" altLang="zh-CN" sz="1600" dirty="0"/>
          </a:p>
          <a:p>
            <a:pPr>
              <a:lnSpc>
                <a:spcPct val="150000"/>
              </a:lnSpc>
            </a:pPr>
            <a:r>
              <a:rPr lang="en-US" altLang="zh-CN" sz="1600" dirty="0"/>
              <a:t>raqsoftConfig.xml</a:t>
            </a:r>
            <a:r>
              <a:rPr lang="zh-CN" altLang="en-US" sz="1600" dirty="0"/>
              <a:t>的详细配置，请参考</a:t>
            </a:r>
            <a:r>
              <a:rPr lang="en-US" altLang="zh-CN" sz="1600" dirty="0">
                <a:hlinkClick r:id="rId2"/>
              </a:rPr>
              <a:t>http://doc.raqsoft.com.cn/esproc/tutorial/jdbcbushu.html</a:t>
            </a:r>
            <a:endParaRPr lang="en-US" altLang="zh-CN" sz="1600" dirty="0"/>
          </a:p>
        </p:txBody>
      </p:sp>
    </p:spTree>
    <p:extLst>
      <p:ext uri="{BB962C8B-B14F-4D97-AF65-F5344CB8AC3E}">
        <p14:creationId xmlns:p14="http://schemas.microsoft.com/office/powerpoint/2010/main" val="12452132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>
            <a:extLst>
              <a:ext uri="{FF2B5EF4-FFF2-40B4-BE49-F238E27FC236}">
                <a16:creationId xmlns="" xmlns:a16="http://schemas.microsoft.com/office/drawing/2014/main" id="{9BBFEC4F-C02C-43AC-93C8-5A231DE0C8CD}"/>
              </a:ext>
            </a:extLst>
          </p:cNvPr>
          <p:cNvSpPr/>
          <p:nvPr/>
        </p:nvSpPr>
        <p:spPr>
          <a:xfrm>
            <a:off x="622300" y="1449388"/>
            <a:ext cx="5050957" cy="851049"/>
          </a:xfrm>
          <a:prstGeom prst="rect">
            <a:avLst/>
          </a:prstGeom>
          <a:solidFill>
            <a:srgbClr val="3161B0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5" name="文本框 4">
            <a:extLst>
              <a:ext uri="{FF2B5EF4-FFF2-40B4-BE49-F238E27FC236}">
                <a16:creationId xmlns="" xmlns:a16="http://schemas.microsoft.com/office/drawing/2014/main" id="{14C058CF-AD9F-44A0-86CC-DC7087ACF873}"/>
              </a:ext>
            </a:extLst>
          </p:cNvPr>
          <p:cNvSpPr txBox="1"/>
          <p:nvPr/>
        </p:nvSpPr>
        <p:spPr>
          <a:xfrm>
            <a:off x="622299" y="1644080"/>
            <a:ext cx="5050957" cy="52322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相同点</a:t>
            </a:r>
          </a:p>
        </p:txBody>
      </p:sp>
      <p:sp>
        <p:nvSpPr>
          <p:cNvPr id="6" name="矩形 5">
            <a:extLst>
              <a:ext uri="{FF2B5EF4-FFF2-40B4-BE49-F238E27FC236}">
                <a16:creationId xmlns="" xmlns:a16="http://schemas.microsoft.com/office/drawing/2014/main" id="{E04935F3-604A-45BF-A660-1CBECBECC77A}"/>
              </a:ext>
            </a:extLst>
          </p:cNvPr>
          <p:cNvSpPr/>
          <p:nvPr/>
        </p:nvSpPr>
        <p:spPr>
          <a:xfrm>
            <a:off x="622300" y="2300437"/>
            <a:ext cx="5050957" cy="4009876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7" name="文本框 6">
            <a:extLst>
              <a:ext uri="{FF2B5EF4-FFF2-40B4-BE49-F238E27FC236}">
                <a16:creationId xmlns="" xmlns:a16="http://schemas.microsoft.com/office/drawing/2014/main" id="{AEFD0DE3-C738-443C-93E7-2A2D5077532C}"/>
              </a:ext>
            </a:extLst>
          </p:cNvPr>
          <p:cNvSpPr txBox="1"/>
          <p:nvPr/>
        </p:nvSpPr>
        <p:spPr>
          <a:xfrm>
            <a:off x="950102" y="2548254"/>
            <a:ext cx="4395349" cy="11167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>
                <a:solidFill>
                  <a:srgbClr val="002060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部署方法类似</a:t>
            </a:r>
            <a:endParaRPr lang="en-US" altLang="zh-CN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solidFill>
                  <a:schemeClr val="tx1"/>
                </a:solidFill>
              </a:rPr>
              <a:t>遵循同一套接口规范</a:t>
            </a:r>
            <a:endParaRPr lang="en-US" altLang="zh-CN" sz="1800" dirty="0">
              <a:solidFill>
                <a:schemeClr val="tx1"/>
              </a:solidFill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="" xmlns:a16="http://schemas.microsoft.com/office/drawing/2014/main" id="{D3B0263D-828D-480F-9DAE-6BEA87A292B0}"/>
              </a:ext>
            </a:extLst>
          </p:cNvPr>
          <p:cNvSpPr/>
          <p:nvPr/>
        </p:nvSpPr>
        <p:spPr>
          <a:xfrm>
            <a:off x="6527254" y="1449388"/>
            <a:ext cx="5050800" cy="851049"/>
          </a:xfrm>
          <a:prstGeom prst="rect">
            <a:avLst/>
          </a:prstGeom>
          <a:solidFill>
            <a:srgbClr val="3161B0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8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9" name="文本框 8">
            <a:extLst>
              <a:ext uri="{FF2B5EF4-FFF2-40B4-BE49-F238E27FC236}">
                <a16:creationId xmlns="" xmlns:a16="http://schemas.microsoft.com/office/drawing/2014/main" id="{EA5B0C33-91F6-45B1-8E80-012B02B1FB27}"/>
              </a:ext>
            </a:extLst>
          </p:cNvPr>
          <p:cNvSpPr txBox="1"/>
          <p:nvPr/>
        </p:nvSpPr>
        <p:spPr>
          <a:xfrm>
            <a:off x="6527254" y="1644080"/>
            <a:ext cx="5049370" cy="523220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zh-CN" altLang="en-US" sz="28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主要区别</a:t>
            </a:r>
          </a:p>
        </p:txBody>
      </p:sp>
      <p:sp>
        <p:nvSpPr>
          <p:cNvPr id="10" name="矩形 9">
            <a:extLst>
              <a:ext uri="{FF2B5EF4-FFF2-40B4-BE49-F238E27FC236}">
                <a16:creationId xmlns="" xmlns:a16="http://schemas.microsoft.com/office/drawing/2014/main" id="{FF04CCBB-92EE-4264-90DA-CBCBA162C11B}"/>
              </a:ext>
            </a:extLst>
          </p:cNvPr>
          <p:cNvSpPr/>
          <p:nvPr/>
        </p:nvSpPr>
        <p:spPr>
          <a:xfrm>
            <a:off x="6527254" y="2300436"/>
            <a:ext cx="5050800" cy="4009875"/>
          </a:xfrm>
          <a:prstGeom prst="rect">
            <a:avLst/>
          </a:prstGeom>
          <a:solidFill>
            <a:srgbClr val="ECECEC"/>
          </a:solidFill>
          <a:ln>
            <a:noFill/>
          </a:ln>
          <a:effectLst/>
        </p:spPr>
        <p:txBody>
          <a:bodyPr spcFirstLastPara="0" vert="horz" wrap="square" lIns="810851" tIns="812278" rIns="810850" bIns="812277" numCol="1" spcCol="1270" rtlCol="0" anchor="ctr" anchorCtr="0">
            <a:noAutofit/>
          </a:bodyPr>
          <a:lstStyle/>
          <a:p>
            <a:pPr algn="ctr" defTabSz="711200" eaLnBrk="1" fontAlgn="auto" hangingPunct="1">
              <a:spcAft>
                <a:spcPct val="35000"/>
              </a:spcAft>
            </a:pPr>
            <a:endParaRPr kumimoji="0" lang="zh-CN" altLang="en-US" sz="1400" b="1" i="0" u="none" strike="noStrike" kern="0" cap="none" spc="0" normalizeH="0" baseline="0" noProof="0" dirty="0">
              <a:ln>
                <a:noFill/>
              </a:ln>
              <a:solidFill>
                <a:sysClr val="window" lastClr="FFFFFF"/>
              </a:solidFill>
              <a:effectLst/>
              <a:uLnTx/>
              <a:uFillTx/>
              <a:latin typeface="Lucida Console" panose="020B0609040504020204" pitchFamily="49" charset="0"/>
              <a:ea typeface="微软雅黑" panose="020B0503020204020204" pitchFamily="34" charset="-122"/>
            </a:endParaRPr>
          </a:p>
        </p:txBody>
      </p:sp>
      <p:sp>
        <p:nvSpPr>
          <p:cNvPr id="11" name="文本框 10">
            <a:extLst>
              <a:ext uri="{FF2B5EF4-FFF2-40B4-BE49-F238E27FC236}">
                <a16:creationId xmlns="" xmlns:a16="http://schemas.microsoft.com/office/drawing/2014/main" id="{96436539-5754-4B88-9CE8-38911C6F0B3A}"/>
              </a:ext>
            </a:extLst>
          </p:cNvPr>
          <p:cNvSpPr txBox="1"/>
          <p:nvPr/>
        </p:nvSpPr>
        <p:spPr>
          <a:xfrm>
            <a:off x="6824813" y="2548252"/>
            <a:ext cx="4743299" cy="376205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调用位置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集算器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应用中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：集算器脚本文件中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调用方法</a:t>
            </a:r>
            <a:endParaRPr lang="en-US" altLang="zh-CN" sz="18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集算器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java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代码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SPL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函数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zh-CN" altLang="en-US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作用</a:t>
            </a:r>
            <a:r>
              <a:rPr lang="en-US" altLang="zh-CN" sz="1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集算器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：访问集算器脚本文件，获得业务算法的计算结果。</a:t>
            </a:r>
            <a:endParaRPr lang="en-US" altLang="zh-CN" sz="16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数据源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JDBC 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：访问数据库</a:t>
            </a:r>
            <a:r>
              <a:rPr lang="en-US" altLang="zh-CN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16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仓库，获得原始数据。</a:t>
            </a:r>
          </a:p>
        </p:txBody>
      </p:sp>
      <p:sp>
        <p:nvSpPr>
          <p:cNvPr id="12" name="标题 1"/>
          <p:cNvSpPr>
            <a:spLocks noGrp="1"/>
          </p:cNvSpPr>
          <p:nvPr>
            <p:ph type="title"/>
          </p:nvPr>
        </p:nvSpPr>
        <p:spPr>
          <a:xfrm>
            <a:off x="713338" y="286134"/>
            <a:ext cx="5381868" cy="492432"/>
          </a:xfr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zh-CN" altLang="en-US" sz="2400" kern="0" dirty="0">
                <a:solidFill>
                  <a:schemeClr val="tx1"/>
                </a:solidFill>
                <a:cs typeface="+mn-ea"/>
              </a:rPr>
              <a:t>配置运行环境</a:t>
            </a:r>
          </a:p>
        </p:txBody>
      </p:sp>
      <p:sp>
        <p:nvSpPr>
          <p:cNvPr id="3" name="矩形 2">
            <a:extLst>
              <a:ext uri="{FF2B5EF4-FFF2-40B4-BE49-F238E27FC236}">
                <a16:creationId xmlns="" xmlns:a16="http://schemas.microsoft.com/office/drawing/2014/main" id="{6B8FA00B-E8D6-45C4-85FC-8C3F84048C2C}"/>
              </a:ext>
            </a:extLst>
          </p:cNvPr>
          <p:cNvSpPr/>
          <p:nvPr/>
        </p:nvSpPr>
        <p:spPr>
          <a:xfrm>
            <a:off x="4082475" y="331366"/>
            <a:ext cx="40254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kern="0" dirty="0">
                <a:solidFill>
                  <a:srgbClr val="3161B0"/>
                </a:solidFill>
                <a:cs typeface="+mn-ea"/>
              </a:rPr>
              <a:t>集</a:t>
            </a:r>
            <a:r>
              <a:rPr lang="zh-CN" altLang="en-US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算器</a:t>
            </a:r>
            <a:r>
              <a:rPr lang="en-US" altLang="zh-CN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JDBC</a:t>
            </a:r>
            <a:r>
              <a:rPr lang="zh-CN" altLang="en-US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 </a:t>
            </a:r>
            <a:r>
              <a:rPr lang="en-US" altLang="zh-CN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vs </a:t>
            </a:r>
            <a:r>
              <a:rPr lang="zh-CN" altLang="en-US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数据源</a:t>
            </a:r>
            <a:r>
              <a:rPr lang="en-US" altLang="zh-CN" kern="0" dirty="0">
                <a:solidFill>
                  <a:srgbClr val="3161B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</a:rPr>
              <a:t>JDBC</a:t>
            </a:r>
            <a:endParaRPr lang="zh-CN" altLang="en-US" dirty="0">
              <a:solidFill>
                <a:srgbClr val="3161B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871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wnqazl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自定义 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1CADE4"/>
      </a:accent1>
      <a:accent2>
        <a:srgbClr val="2683C6"/>
      </a:accent2>
      <a:accent3>
        <a:srgbClr val="27CED7"/>
      </a:accent3>
      <a:accent4>
        <a:srgbClr val="027584"/>
      </a:accent4>
      <a:accent5>
        <a:srgbClr val="FFC000"/>
      </a:accent5>
      <a:accent6>
        <a:srgbClr val="62A39F"/>
      </a:accent6>
      <a:hlink>
        <a:srgbClr val="6EAC1C"/>
      </a:hlink>
      <a:folHlink>
        <a:srgbClr val="B26B02"/>
      </a:folHlink>
    </a:clrScheme>
    <a:fontScheme name="ownqazlf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tlCol="0" anchor="ctr"/>
      <a:lstStyle>
        <a:defPPr algn="ctr">
          <a:lnSpc>
            <a:spcPct val="130000"/>
          </a:lnSpc>
          <a:defRPr sz="1400" dirty="0"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rtlCol="0">
        <a:spAutoFit/>
      </a:bodyPr>
      <a:lstStyle>
        <a:defPPr algn="l">
          <a:lnSpc>
            <a:spcPct val="130000"/>
          </a:lnSpc>
          <a:spcBef>
            <a:spcPts val="600"/>
          </a:spcBef>
          <a:defRPr sz="2400" kern="0" dirty="0" smtClean="0">
            <a:latin typeface="微软雅黑" panose="020B0503020204020204" pitchFamily="34" charset="-122"/>
            <a:ea typeface="微软雅黑" panose="020B0503020204020204" pitchFamily="34" charset="-122"/>
            <a:cs typeface="+mn-ea"/>
            <a:sym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68219</TotalTime>
  <Words>7808</Words>
  <Application>Microsoft Office PowerPoint</Application>
  <PresentationFormat>自定义</PresentationFormat>
  <Paragraphs>1634</Paragraphs>
  <Slides>73</Slides>
  <Notes>14</Notes>
  <HiddenSlides>0</HiddenSlides>
  <MMClips>0</MMClips>
  <ScaleCrop>false</ScaleCrop>
  <HeadingPairs>
    <vt:vector size="8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73</vt:i4>
      </vt:variant>
    </vt:vector>
  </HeadingPairs>
  <TitlesOfParts>
    <vt:vector size="86" baseType="lpstr">
      <vt:lpstr>Arial Unicode MS</vt:lpstr>
      <vt:lpstr>等线</vt:lpstr>
      <vt:lpstr>宋体</vt:lpstr>
      <vt:lpstr>微软雅黑</vt:lpstr>
      <vt:lpstr>微软雅黑 Light</vt:lpstr>
      <vt:lpstr>Arial</vt:lpstr>
      <vt:lpstr>Calibri</vt:lpstr>
      <vt:lpstr>Ebrima</vt:lpstr>
      <vt:lpstr>Lucida Console</vt:lpstr>
      <vt:lpstr>Wingdings</vt:lpstr>
      <vt:lpstr>Office 主题​​</vt:lpstr>
      <vt:lpstr>Office 主题</vt:lpstr>
      <vt:lpstr>Image</vt:lpstr>
      <vt:lpstr>敏捷数据计算中间件</vt:lpstr>
      <vt:lpstr>架构对比</vt:lpstr>
      <vt:lpstr>PowerPoint 演示文稿</vt:lpstr>
      <vt:lpstr>PowerPoint 演示文稿</vt:lpstr>
      <vt:lpstr>PowerPoint 演示文稿</vt:lpstr>
      <vt:lpstr>集成步骤</vt:lpstr>
      <vt:lpstr>部署集算器JDBC</vt:lpstr>
      <vt:lpstr>配置运行环境</vt:lpstr>
      <vt:lpstr>配置运行环境</vt:lpstr>
      <vt:lpstr>脚本文件</vt:lpstr>
      <vt:lpstr>脚本文件</vt:lpstr>
      <vt:lpstr>脚本文件</vt:lpstr>
      <vt:lpstr>脚本文件</vt:lpstr>
      <vt:lpstr>脚本文件</vt:lpstr>
      <vt:lpstr>查询语句</vt:lpstr>
      <vt:lpstr>查询语句</vt:lpstr>
      <vt:lpstr>PowerPoint 演示文稿</vt:lpstr>
      <vt:lpstr>集成步骤</vt:lpstr>
      <vt:lpstr>部署集算器JDBC</vt:lpstr>
      <vt:lpstr>报表调用集算器脚本</vt:lpstr>
      <vt:lpstr>报表调用集算器脚本</vt:lpstr>
      <vt:lpstr>报表调用集算器脚本</vt:lpstr>
      <vt:lpstr>算法举例</vt:lpstr>
      <vt:lpstr>PowerPoint 演示文稿</vt:lpstr>
      <vt:lpstr>实现思路</vt:lpstr>
      <vt:lpstr>算法举例</vt:lpstr>
      <vt:lpstr>算法举例</vt:lpstr>
      <vt:lpstr>算法举例</vt:lpstr>
      <vt:lpstr>PowerPoint 演示文稿</vt:lpstr>
      <vt:lpstr>特殊数据源</vt:lpstr>
      <vt:lpstr>特殊数据源</vt:lpstr>
      <vt:lpstr>SQL语法</vt:lpstr>
      <vt:lpstr>SQL举例</vt:lpstr>
      <vt:lpstr>多库汇合</vt:lpstr>
      <vt:lpstr>PowerPoint 演示文稿</vt:lpstr>
      <vt:lpstr>算法外置</vt:lpstr>
      <vt:lpstr>算法外置</vt:lpstr>
      <vt:lpstr>json计算</vt:lpstr>
      <vt:lpstr>json计算</vt:lpstr>
      <vt:lpstr>json计算</vt:lpstr>
      <vt:lpstr>PowerPoint 演示文稿</vt:lpstr>
      <vt:lpstr>应用架构</vt:lpstr>
      <vt:lpstr>简表和库表</vt:lpstr>
      <vt:lpstr>选取缓存的数据</vt:lpstr>
      <vt:lpstr>生成简表</vt:lpstr>
      <vt:lpstr>生成简表</vt:lpstr>
      <vt:lpstr>增量追加</vt:lpstr>
      <vt:lpstr>使用简表</vt:lpstr>
      <vt:lpstr>使用简表</vt:lpstr>
      <vt:lpstr>优化存储</vt:lpstr>
      <vt:lpstr>SQL+语句</vt:lpstr>
      <vt:lpstr>生命周期</vt:lpstr>
      <vt:lpstr>生命周期</vt:lpstr>
      <vt:lpstr>生命周期</vt:lpstr>
      <vt:lpstr>其他注意事项</vt:lpstr>
      <vt:lpstr>PowerPoint 演示文稿</vt:lpstr>
      <vt:lpstr>基本方法</vt:lpstr>
      <vt:lpstr>基本方法</vt:lpstr>
      <vt:lpstr>T+0混算</vt:lpstr>
      <vt:lpstr>T+0混算</vt:lpstr>
      <vt:lpstr>冷热路由</vt:lpstr>
      <vt:lpstr>冷热路由</vt:lpstr>
      <vt:lpstr>PowerPoint 演示文稿</vt:lpstr>
      <vt:lpstr>ODBC集成</vt:lpstr>
      <vt:lpstr>ODBC集成</vt:lpstr>
      <vt:lpstr>ODBC集成</vt:lpstr>
      <vt:lpstr>ODBC集成</vt:lpstr>
      <vt:lpstr>http集成</vt:lpstr>
      <vt:lpstr>http集成</vt:lpstr>
      <vt:lpstr>http集成</vt:lpstr>
      <vt:lpstr>http集成</vt:lpstr>
      <vt:lpstr>http集成</vt:lpstr>
      <vt:lpstr>想要了解更多 请联系我们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陈虎</dc:creator>
  <cp:lastModifiedBy>金星</cp:lastModifiedBy>
  <cp:revision>1425</cp:revision>
  <dcterms:created xsi:type="dcterms:W3CDTF">2018-06-20T10:20:06Z</dcterms:created>
  <dcterms:modified xsi:type="dcterms:W3CDTF">2021-08-27T06:29:30Z</dcterms:modified>
</cp:coreProperties>
</file>